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92" r:id="rId1"/>
  </p:sldMasterIdLst>
  <p:notesMasterIdLst>
    <p:notesMasterId r:id="rId15"/>
  </p:notesMasterIdLst>
  <p:sldIdLst>
    <p:sldId id="299" r:id="rId2"/>
    <p:sldId id="317" r:id="rId3"/>
    <p:sldId id="308" r:id="rId4"/>
    <p:sldId id="304" r:id="rId5"/>
    <p:sldId id="310" r:id="rId6"/>
    <p:sldId id="300" r:id="rId7"/>
    <p:sldId id="301" r:id="rId8"/>
    <p:sldId id="302" r:id="rId9"/>
    <p:sldId id="303" r:id="rId10"/>
    <p:sldId id="311" r:id="rId11"/>
    <p:sldId id="314" r:id="rId12"/>
    <p:sldId id="315" r:id="rId13"/>
    <p:sldId id="316"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8768D"/>
    <a:srgbClr val="86C1BF"/>
    <a:srgbClr val="67C76A"/>
    <a:srgbClr val="FFE556"/>
    <a:srgbClr val="FFE654"/>
    <a:srgbClr val="FFF089"/>
    <a:srgbClr val="FFE042"/>
    <a:srgbClr val="39984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93"/>
    <p:restoredTop sz="86401"/>
  </p:normalViewPr>
  <p:slideViewPr>
    <p:cSldViewPr snapToGrid="0" snapToObjects="1">
      <p:cViewPr varScale="1">
        <p:scale>
          <a:sx n="109" d="100"/>
          <a:sy n="109" d="100"/>
        </p:scale>
        <p:origin x="544"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7DC2EB5-9EA9-0544-85BE-8F57B028AF16}" type="datetimeFigureOut">
              <a:rPr lang="en-US" smtClean="0"/>
              <a:t>9/17/18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516ACFD-791D-924E-B01A-FE2A74AE709F}" type="slidenum">
              <a:rPr lang="en-US" smtClean="0"/>
              <a:t>‹#›</a:t>
            </a:fld>
            <a:endParaRPr lang="en-US"/>
          </a:p>
        </p:txBody>
      </p:sp>
    </p:spTree>
    <p:extLst>
      <p:ext uri="{BB962C8B-B14F-4D97-AF65-F5344CB8AC3E}">
        <p14:creationId xmlns:p14="http://schemas.microsoft.com/office/powerpoint/2010/main" val="4166138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992EB03-D30D-1A4B-87EF-DFCB54C0B51F}" type="datetimeFigureOut">
              <a:rPr lang="en-US" smtClean="0"/>
              <a:pPr/>
              <a:t>9/17/18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6FC813-C98D-A443-ABD7-A6BA113F425F}" type="slidenum">
              <a:rPr lang="en-US" smtClean="0"/>
              <a:pPr/>
              <a:t>‹#›</a:t>
            </a:fld>
            <a:endParaRPr lang="en-US"/>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992EB03-D30D-1A4B-87EF-DFCB54C0B51F}" type="datetimeFigureOut">
              <a:rPr lang="en-US" smtClean="0"/>
              <a:pPr/>
              <a:t>9/17/18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6FC813-C98D-A443-ABD7-A6BA113F425F}" type="slidenum">
              <a:rPr lang="en-US" smtClean="0"/>
              <a:pPr/>
              <a:t>‹#›</a:t>
            </a:fld>
            <a:endParaRPr lang="en-US"/>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992EB03-D30D-1A4B-87EF-DFCB54C0B51F}" type="datetimeFigureOut">
              <a:rPr lang="en-US" smtClean="0"/>
              <a:pPr/>
              <a:t>9/17/18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6FC813-C98D-A443-ABD7-A6BA113F425F}" type="slidenum">
              <a:rPr lang="en-US" smtClean="0"/>
              <a:pPr/>
              <a:t>‹#›</a:t>
            </a:fld>
            <a:endParaRPr lang="en-US"/>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992EB03-D30D-1A4B-87EF-DFCB54C0B51F}" type="datetimeFigureOut">
              <a:rPr lang="en-US" smtClean="0"/>
              <a:pPr/>
              <a:t>9/17/18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6FC813-C98D-A443-ABD7-A6BA113F425F}" type="slidenum">
              <a:rPr lang="en-US" smtClean="0"/>
              <a:pPr/>
              <a:t>‹#›</a:t>
            </a:fld>
            <a:endParaRPr lang="en-US"/>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992EB03-D30D-1A4B-87EF-DFCB54C0B51F}" type="datetimeFigureOut">
              <a:rPr lang="en-US" smtClean="0"/>
              <a:pPr/>
              <a:t>9/17/18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6FC813-C98D-A443-ABD7-A6BA113F425F}" type="slidenum">
              <a:rPr lang="en-US" smtClean="0"/>
              <a:pPr/>
              <a:t>‹#›</a:t>
            </a:fld>
            <a:endParaRPr lang="en-US"/>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992EB03-D30D-1A4B-87EF-DFCB54C0B51F}" type="datetimeFigureOut">
              <a:rPr lang="en-US" smtClean="0"/>
              <a:pPr/>
              <a:t>9/17/18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6FC813-C98D-A443-ABD7-A6BA113F425F}" type="slidenum">
              <a:rPr lang="en-US" smtClean="0"/>
              <a:pPr/>
              <a:t>‹#›</a:t>
            </a:fld>
            <a:endParaRPr lang="en-US"/>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992EB03-D30D-1A4B-87EF-DFCB54C0B51F}" type="datetimeFigureOut">
              <a:rPr lang="en-US" smtClean="0"/>
              <a:pPr/>
              <a:t>9/17/18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76FC813-C98D-A443-ABD7-A6BA113F425F}" type="slidenum">
              <a:rPr lang="en-US" smtClean="0"/>
              <a:pPr/>
              <a:t>‹#›</a:t>
            </a:fld>
            <a:endParaRPr lang="en-US"/>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992EB03-D30D-1A4B-87EF-DFCB54C0B51F}" type="datetimeFigureOut">
              <a:rPr lang="en-US" smtClean="0"/>
              <a:pPr/>
              <a:t>9/17/18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76FC813-C98D-A443-ABD7-A6BA113F425F}" type="slidenum">
              <a:rPr lang="en-US" smtClean="0"/>
              <a:pPr/>
              <a:t>‹#›</a:t>
            </a:fld>
            <a:endParaRPr lang="en-US"/>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92EB03-D30D-1A4B-87EF-DFCB54C0B51F}" type="datetimeFigureOut">
              <a:rPr lang="en-US" smtClean="0"/>
              <a:pPr/>
              <a:t>9/17/18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76FC813-C98D-A443-ABD7-A6BA113F425F}" type="slidenum">
              <a:rPr lang="en-US" smtClean="0"/>
              <a:pPr/>
              <a:t>‹#›</a:t>
            </a:fld>
            <a:endParaRPr lang="en-US"/>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992EB03-D30D-1A4B-87EF-DFCB54C0B51F}" type="datetimeFigureOut">
              <a:rPr lang="en-US" smtClean="0"/>
              <a:pPr/>
              <a:t>9/17/18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6FC813-C98D-A443-ABD7-A6BA113F425F}" type="slidenum">
              <a:rPr lang="en-US" smtClean="0"/>
              <a:pPr/>
              <a:t>‹#›</a:t>
            </a:fld>
            <a:endParaRPr lang="en-US"/>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992EB03-D30D-1A4B-87EF-DFCB54C0B51F}" type="datetimeFigureOut">
              <a:rPr lang="en-US" smtClean="0"/>
              <a:pPr/>
              <a:t>9/17/18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6FC813-C98D-A443-ABD7-A6BA113F425F}" type="slidenum">
              <a:rPr lang="en-US" smtClean="0"/>
              <a:pPr/>
              <a:t>‹#›</a:t>
            </a:fld>
            <a:endParaRPr lang="en-US"/>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92EB03-D30D-1A4B-87EF-DFCB54C0B51F}" type="datetimeFigureOut">
              <a:rPr lang="en-US" smtClean="0"/>
              <a:pPr/>
              <a:t>9/17/18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6FC813-C98D-A443-ABD7-A6BA113F425F}" type="slidenum">
              <a:rPr lang="en-US" smtClean="0"/>
              <a:pPr/>
              <a:t>‹#›</a:t>
            </a:fld>
            <a:endParaRPr lang="en-US"/>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0918"/>
            <a:ext cx="8229600" cy="1143000"/>
          </a:xfrm>
        </p:spPr>
        <p:txBody>
          <a:bodyPr>
            <a:normAutofit fontScale="90000"/>
          </a:bodyPr>
          <a:lstStyle/>
          <a:p>
            <a:r>
              <a:rPr lang="en-US" dirty="0"/>
              <a:t>GREEK AND ROMAN MYTHOLOGY:</a:t>
            </a:r>
            <a:br>
              <a:rPr lang="en-US" dirty="0"/>
            </a:br>
            <a:r>
              <a:rPr lang="en-US" dirty="0"/>
              <a:t>ANCIENT YET TIMELESS</a:t>
            </a:r>
          </a:p>
        </p:txBody>
      </p:sp>
      <p:sp>
        <p:nvSpPr>
          <p:cNvPr id="3" name="Content Placeholder 2"/>
          <p:cNvSpPr>
            <a:spLocks noGrp="1"/>
          </p:cNvSpPr>
          <p:nvPr>
            <p:ph idx="1"/>
          </p:nvPr>
        </p:nvSpPr>
        <p:spPr/>
        <p:txBody>
          <a:bodyPr>
            <a:normAutofit lnSpcReduction="10000"/>
          </a:bodyPr>
          <a:lstStyle/>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r>
              <a:rPr lang="en-US" dirty="0"/>
              <a:t>Susanna Braund</a:t>
            </a:r>
          </a:p>
          <a:p>
            <a:pPr marL="0" indent="0">
              <a:buNone/>
            </a:pPr>
            <a:r>
              <a:rPr lang="en-US" dirty="0"/>
              <a:t>September 18, 2018</a:t>
            </a:r>
          </a:p>
        </p:txBody>
      </p:sp>
    </p:spTree>
    <p:extLst>
      <p:ext uri="{BB962C8B-B14F-4D97-AF65-F5344CB8AC3E}">
        <p14:creationId xmlns:p14="http://schemas.microsoft.com/office/powerpoint/2010/main" val="36735404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a:t>Kim Novak in Hitchcock’s </a:t>
            </a:r>
            <a:r>
              <a:rPr lang="en-US" i="1" dirty="0"/>
              <a:t>Vertigo</a:t>
            </a:r>
            <a:r>
              <a:rPr lang="en-US" dirty="0"/>
              <a:t> (1958)</a:t>
            </a:r>
            <a:endParaRPr lang="en-US" i="1" dirty="0"/>
          </a:p>
        </p:txBody>
      </p:sp>
      <p:pic>
        <p:nvPicPr>
          <p:cNvPr id="7" name="Content Placeholder 6" descr="260px-Vertigo_1958_trailer_Novak.jpg"/>
          <p:cNvPicPr>
            <a:picLocks noGrp="1" noChangeAspect="1"/>
          </p:cNvPicPr>
          <p:nvPr>
            <p:ph idx="1"/>
          </p:nvPr>
        </p:nvPicPr>
        <p:blipFill>
          <a:blip r:embed="rId2">
            <a:extLst>
              <a:ext uri="{28A0092B-C50C-407E-A947-70E740481C1C}">
                <a14:useLocalDpi xmlns:a14="http://schemas.microsoft.com/office/drawing/2010/main" val="0"/>
              </a:ext>
            </a:extLst>
          </a:blip>
          <a:srcRect t="693" b="693"/>
          <a:stretch>
            <a:fillRect/>
          </a:stretch>
        </p:blipFill>
        <p:spPr/>
      </p:pic>
    </p:spTree>
    <p:extLst>
      <p:ext uri="{BB962C8B-B14F-4D97-AF65-F5344CB8AC3E}">
        <p14:creationId xmlns:p14="http://schemas.microsoft.com/office/powerpoint/2010/main" val="8514525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a:t>Mira </a:t>
            </a:r>
            <a:r>
              <a:rPr lang="en-US" dirty="0" err="1"/>
              <a:t>Sorvino</a:t>
            </a:r>
            <a:r>
              <a:rPr lang="en-US" dirty="0"/>
              <a:t> in Woody Allen’s </a:t>
            </a:r>
            <a:br>
              <a:rPr lang="en-US" dirty="0"/>
            </a:br>
            <a:r>
              <a:rPr lang="en-US" i="1" dirty="0"/>
              <a:t>Mighty Aphrodite </a:t>
            </a:r>
            <a:r>
              <a:rPr lang="en-US" dirty="0"/>
              <a:t>(1995)</a:t>
            </a:r>
          </a:p>
        </p:txBody>
      </p:sp>
      <p:pic>
        <p:nvPicPr>
          <p:cNvPr id="6" name="Content Placeholder 5" descr="Mighty_aphrodite_ver2.jpg"/>
          <p:cNvPicPr>
            <a:picLocks noGrp="1" noChangeAspect="1"/>
          </p:cNvPicPr>
          <p:nvPr>
            <p:ph idx="1"/>
          </p:nvPr>
        </p:nvPicPr>
        <p:blipFill>
          <a:blip r:embed="rId2">
            <a:extLst>
              <a:ext uri="{28A0092B-C50C-407E-A947-70E740481C1C}">
                <a14:useLocalDpi xmlns:a14="http://schemas.microsoft.com/office/drawing/2010/main" val="0"/>
              </a:ext>
            </a:extLst>
          </a:blip>
          <a:srcRect l="-85299" r="-85299"/>
          <a:stretch>
            <a:fillRect/>
          </a:stretch>
        </p:blipFill>
        <p:spPr/>
      </p:pic>
    </p:spTree>
    <p:extLst>
      <p:ext uri="{BB962C8B-B14F-4D97-AF65-F5344CB8AC3E}">
        <p14:creationId xmlns:p14="http://schemas.microsoft.com/office/powerpoint/2010/main" val="17146948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452308" y="747842"/>
            <a:ext cx="8229600" cy="4525963"/>
          </a:xfrm>
        </p:spPr>
        <p:txBody>
          <a:bodyPr>
            <a:normAutofit lnSpcReduction="10000"/>
          </a:bodyPr>
          <a:lstStyle/>
          <a:p>
            <a:pPr marL="0" indent="0">
              <a:buNone/>
            </a:pPr>
            <a:r>
              <a:rPr lang="en-US" dirty="0"/>
              <a:t>George Bernard Shaw </a:t>
            </a:r>
            <a:r>
              <a:rPr lang="en-US" i="1" dirty="0"/>
              <a:t>Pygmalion</a:t>
            </a:r>
            <a:r>
              <a:rPr lang="en-US" dirty="0"/>
              <a:t> 1912/1914</a:t>
            </a:r>
          </a:p>
          <a:p>
            <a:pPr marL="0" indent="0">
              <a:buNone/>
            </a:pPr>
            <a:r>
              <a:rPr lang="en-US" dirty="0"/>
              <a:t>	Eliza Doolittle</a:t>
            </a:r>
          </a:p>
          <a:p>
            <a:pPr marL="0" indent="0">
              <a:buNone/>
            </a:pPr>
            <a:r>
              <a:rPr lang="en-US" dirty="0"/>
              <a:t>	Professor Henry Higgins</a:t>
            </a:r>
          </a:p>
          <a:p>
            <a:pPr marL="0" indent="0">
              <a:buNone/>
            </a:pPr>
            <a:r>
              <a:rPr lang="en-US" dirty="0"/>
              <a:t>Film version 1938</a:t>
            </a:r>
          </a:p>
          <a:p>
            <a:pPr marL="0" indent="0">
              <a:buNone/>
            </a:pPr>
            <a:r>
              <a:rPr lang="en-US" dirty="0"/>
              <a:t>Play adapted as musical </a:t>
            </a:r>
            <a:r>
              <a:rPr lang="en-US" i="1" dirty="0"/>
              <a:t>My Fair Lady</a:t>
            </a:r>
            <a:r>
              <a:rPr lang="en-US" dirty="0"/>
              <a:t> 1956</a:t>
            </a:r>
          </a:p>
          <a:p>
            <a:pPr marL="0" indent="0">
              <a:buNone/>
            </a:pPr>
            <a:r>
              <a:rPr lang="en-US" dirty="0"/>
              <a:t>Film version 1964</a:t>
            </a:r>
          </a:p>
          <a:p>
            <a:pPr marL="0" indent="0">
              <a:buNone/>
            </a:pPr>
            <a:r>
              <a:rPr lang="en-US" dirty="0"/>
              <a:t>	Audrey Hepburn</a:t>
            </a:r>
          </a:p>
          <a:p>
            <a:pPr marL="0" indent="0">
              <a:buNone/>
            </a:pPr>
            <a:r>
              <a:rPr lang="en-US" dirty="0"/>
              <a:t>	Rex Harrison</a:t>
            </a:r>
          </a:p>
        </p:txBody>
      </p:sp>
    </p:spTree>
    <p:extLst>
      <p:ext uri="{BB962C8B-B14F-4D97-AF65-F5344CB8AC3E}">
        <p14:creationId xmlns:p14="http://schemas.microsoft.com/office/powerpoint/2010/main" val="29870012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And then…</a:t>
            </a:r>
          </a:p>
        </p:txBody>
      </p:sp>
      <p:sp>
        <p:nvSpPr>
          <p:cNvPr id="3" name="Content Placeholder 2"/>
          <p:cNvSpPr>
            <a:spLocks noGrp="1"/>
          </p:cNvSpPr>
          <p:nvPr>
            <p:ph idx="1"/>
          </p:nvPr>
        </p:nvSpPr>
        <p:spPr/>
        <p:txBody>
          <a:bodyPr>
            <a:normAutofit fontScale="92500" lnSpcReduction="10000"/>
          </a:bodyPr>
          <a:lstStyle/>
          <a:p>
            <a:pPr marL="0" indent="0">
              <a:buNone/>
            </a:pPr>
            <a:r>
              <a:rPr lang="en-US" i="1" dirty="0"/>
              <a:t>Educating Rita</a:t>
            </a:r>
            <a:r>
              <a:rPr lang="en-US" dirty="0"/>
              <a:t>, play by Willy Russell 1980,</a:t>
            </a:r>
          </a:p>
          <a:p>
            <a:pPr marL="0" indent="0">
              <a:buNone/>
            </a:pPr>
            <a:r>
              <a:rPr lang="en-US" dirty="0"/>
              <a:t>	movie 1983 Julie Walters, Michael Caine</a:t>
            </a:r>
          </a:p>
          <a:p>
            <a:pPr marL="0" indent="0">
              <a:buNone/>
            </a:pPr>
            <a:r>
              <a:rPr lang="en-US" i="1" dirty="0"/>
              <a:t>Pretty Woman</a:t>
            </a:r>
            <a:r>
              <a:rPr lang="en-US" dirty="0"/>
              <a:t> 1990, Julia Roberts, Richard Gere</a:t>
            </a:r>
          </a:p>
          <a:p>
            <a:pPr marL="0" indent="0">
              <a:buNone/>
            </a:pPr>
            <a:r>
              <a:rPr lang="en-US" i="1" dirty="0"/>
              <a:t>She’s All That</a:t>
            </a:r>
            <a:r>
              <a:rPr lang="en-US" dirty="0"/>
              <a:t> 1999</a:t>
            </a:r>
          </a:p>
          <a:p>
            <a:pPr marL="0" indent="0">
              <a:buNone/>
            </a:pPr>
            <a:r>
              <a:rPr lang="en-US" i="1" dirty="0"/>
              <a:t>Miss Congeniality</a:t>
            </a:r>
            <a:r>
              <a:rPr lang="en-US" dirty="0"/>
              <a:t> 2000</a:t>
            </a:r>
          </a:p>
          <a:p>
            <a:pPr marL="0" indent="0">
              <a:buNone/>
            </a:pPr>
            <a:endParaRPr lang="en-US" dirty="0"/>
          </a:p>
          <a:p>
            <a:pPr marL="0" indent="0">
              <a:buNone/>
            </a:pPr>
            <a:r>
              <a:rPr lang="en-US" dirty="0"/>
              <a:t>See Paula James, </a:t>
            </a:r>
            <a:r>
              <a:rPr lang="en-US" i="1" dirty="0"/>
              <a:t>Ovid's Myth of Pygmalion on Screen: in Pursuit of the Perfect Woman. </a:t>
            </a:r>
            <a:r>
              <a:rPr lang="en-US" dirty="0"/>
              <a:t>Continuum studies in classical reception (2011) </a:t>
            </a:r>
          </a:p>
        </p:txBody>
      </p:sp>
    </p:spTree>
    <p:extLst>
      <p:ext uri="{BB962C8B-B14F-4D97-AF65-F5344CB8AC3E}">
        <p14:creationId xmlns:p14="http://schemas.microsoft.com/office/powerpoint/2010/main" val="214306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AA77CE-C34C-4249-AC91-258038B8E512}"/>
              </a:ext>
            </a:extLst>
          </p:cNvPr>
          <p:cNvSpPr>
            <a:spLocks noGrp="1"/>
          </p:cNvSpPr>
          <p:nvPr>
            <p:ph type="title"/>
          </p:nvPr>
        </p:nvSpPr>
        <p:spPr/>
        <p:txBody>
          <a:bodyPr>
            <a:normAutofit fontScale="90000"/>
          </a:bodyPr>
          <a:lstStyle/>
          <a:p>
            <a:r>
              <a:rPr lang="en-CA" sz="4000" b="1" dirty="0"/>
              <a:t>Greek and Roman mythology: </a:t>
            </a:r>
            <a:br>
              <a:rPr lang="en-CA" sz="4000" b="1" dirty="0"/>
            </a:br>
            <a:r>
              <a:rPr lang="en-CA" sz="4000" b="1" dirty="0"/>
              <a:t>ancient but timeless</a:t>
            </a:r>
            <a:br>
              <a:rPr lang="en-US" dirty="0"/>
            </a:br>
            <a:endParaRPr lang="en-US" dirty="0"/>
          </a:p>
        </p:txBody>
      </p:sp>
      <p:sp>
        <p:nvSpPr>
          <p:cNvPr id="3" name="Content Placeholder 2">
            <a:extLst>
              <a:ext uri="{FF2B5EF4-FFF2-40B4-BE49-F238E27FC236}">
                <a16:creationId xmlns:a16="http://schemas.microsoft.com/office/drawing/2014/main" id="{362907DA-3B50-544A-8F31-2DB71A4A7A75}"/>
              </a:ext>
            </a:extLst>
          </p:cNvPr>
          <p:cNvSpPr>
            <a:spLocks noGrp="1"/>
          </p:cNvSpPr>
          <p:nvPr>
            <p:ph idx="1"/>
          </p:nvPr>
        </p:nvSpPr>
        <p:spPr>
          <a:xfrm>
            <a:off x="457200" y="1242646"/>
            <a:ext cx="8229600" cy="4883517"/>
          </a:xfrm>
        </p:spPr>
        <p:txBody>
          <a:bodyPr>
            <a:normAutofit fontScale="40000" lnSpcReduction="20000"/>
          </a:bodyPr>
          <a:lstStyle/>
          <a:p>
            <a:pPr marL="0" indent="0">
              <a:buNone/>
            </a:pPr>
            <a:r>
              <a:rPr lang="en-CA" dirty="0"/>
              <a:t> </a:t>
            </a:r>
            <a:endParaRPr lang="en-US" dirty="0"/>
          </a:p>
          <a:p>
            <a:pPr marL="0" indent="0">
              <a:buNone/>
            </a:pPr>
            <a:r>
              <a:rPr lang="en-CA" sz="5100" dirty="0"/>
              <a:t>Week 1:  Creation stories and theories of myth</a:t>
            </a:r>
            <a:endParaRPr lang="en-US" sz="5100" dirty="0"/>
          </a:p>
          <a:p>
            <a:pPr marL="0" indent="0">
              <a:buNone/>
            </a:pPr>
            <a:r>
              <a:rPr lang="en-CA" sz="5100" dirty="0"/>
              <a:t> </a:t>
            </a:r>
            <a:endParaRPr lang="en-US" sz="5100" dirty="0"/>
          </a:p>
          <a:p>
            <a:pPr marL="0" indent="0">
              <a:buNone/>
            </a:pPr>
            <a:r>
              <a:rPr lang="en-CA" sz="5100" dirty="0"/>
              <a:t>Week 2:  Goddesses – Great Goddess and matriarchal society – Demeter – Hestia - Hera – Athena – Artemis – Aphrodite</a:t>
            </a:r>
            <a:endParaRPr lang="en-US" sz="5100" dirty="0"/>
          </a:p>
          <a:p>
            <a:pPr marL="0" indent="0">
              <a:buNone/>
            </a:pPr>
            <a:r>
              <a:rPr lang="en-CA" sz="5100" dirty="0"/>
              <a:t> </a:t>
            </a:r>
            <a:endParaRPr lang="en-US" sz="5100" dirty="0"/>
          </a:p>
          <a:p>
            <a:pPr marL="0" indent="0">
              <a:buNone/>
            </a:pPr>
            <a:r>
              <a:rPr lang="en-CA" sz="5100" dirty="0"/>
              <a:t>Week 3:  Gods – rise of the Olympian regime: Zeus, Poseidon, Hades; Apollo, Hermes, Dionysus	</a:t>
            </a:r>
            <a:endParaRPr lang="en-US" sz="5100" dirty="0"/>
          </a:p>
          <a:p>
            <a:pPr marL="0" indent="0">
              <a:buNone/>
            </a:pPr>
            <a:r>
              <a:rPr lang="en-CA" sz="5100" dirty="0"/>
              <a:t> </a:t>
            </a:r>
            <a:endParaRPr lang="en-US" sz="5100" dirty="0"/>
          </a:p>
          <a:p>
            <a:pPr marL="0" indent="0">
              <a:buNone/>
            </a:pPr>
            <a:r>
              <a:rPr lang="en-CA" sz="5100" dirty="0"/>
              <a:t>Week 4:  Human archetypes, male: different types of hero: Heracles, Perseus, Theseus, Achilles, Odysseus, Jason</a:t>
            </a:r>
            <a:endParaRPr lang="en-US" sz="5100" dirty="0"/>
          </a:p>
          <a:p>
            <a:pPr marL="0" indent="0">
              <a:buNone/>
            </a:pPr>
            <a:r>
              <a:rPr lang="en-CA" sz="5100" dirty="0"/>
              <a:t> </a:t>
            </a:r>
            <a:endParaRPr lang="en-US" sz="5100" dirty="0"/>
          </a:p>
          <a:p>
            <a:pPr marL="0" indent="0">
              <a:buNone/>
            </a:pPr>
            <a:r>
              <a:rPr lang="en-CA" sz="5100" dirty="0"/>
              <a:t>Week 5:  Human archetypes, female: helpful and helpless princesses including Andromeda, Ariadne, Persephone, Medea; resourceful Penelope</a:t>
            </a:r>
            <a:endParaRPr lang="en-US" sz="5100" dirty="0"/>
          </a:p>
          <a:p>
            <a:pPr marL="0" indent="0">
              <a:buNone/>
            </a:pPr>
            <a:r>
              <a:rPr lang="en-CA" sz="5100" dirty="0"/>
              <a:t> </a:t>
            </a:r>
            <a:endParaRPr lang="en-US" sz="5100" dirty="0"/>
          </a:p>
          <a:p>
            <a:pPr marL="0" indent="0">
              <a:buNone/>
            </a:pPr>
            <a:r>
              <a:rPr lang="en-CA" sz="5100" dirty="0"/>
              <a:t>Week 6: 	Troy and archaeology, Thebes and Oedipus, Mycenae and Agamemnon; the Underworld – topography and symbolism</a:t>
            </a:r>
            <a:endParaRPr lang="en-US" sz="5100" dirty="0"/>
          </a:p>
        </p:txBody>
      </p:sp>
    </p:spTree>
    <p:extLst>
      <p:ext uri="{BB962C8B-B14F-4D97-AF65-F5344CB8AC3E}">
        <p14:creationId xmlns:p14="http://schemas.microsoft.com/office/powerpoint/2010/main" val="24155925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Myth of Pygmalion</a:t>
            </a:r>
          </a:p>
        </p:txBody>
      </p:sp>
      <p:sp>
        <p:nvSpPr>
          <p:cNvPr id="3" name="Content Placeholder 2"/>
          <p:cNvSpPr>
            <a:spLocks noGrp="1"/>
          </p:cNvSpPr>
          <p:nvPr>
            <p:ph idx="1"/>
          </p:nvPr>
        </p:nvSpPr>
        <p:spPr/>
        <p:txBody>
          <a:bodyPr/>
          <a:lstStyle/>
          <a:p>
            <a:pPr marL="0" indent="0">
              <a:buNone/>
            </a:pPr>
            <a:r>
              <a:rPr lang="en-US" dirty="0"/>
              <a:t>	Setting: Cyprus</a:t>
            </a:r>
          </a:p>
          <a:p>
            <a:pPr marL="0" indent="0">
              <a:buNone/>
            </a:pPr>
            <a:r>
              <a:rPr lang="en-US" dirty="0"/>
              <a:t>	Goddess: Venus</a:t>
            </a:r>
          </a:p>
          <a:p>
            <a:pPr marL="0" indent="0">
              <a:buNone/>
            </a:pPr>
            <a:r>
              <a:rPr lang="en-US" dirty="0"/>
              <a:t>	Offenders: daughters of </a:t>
            </a:r>
            <a:r>
              <a:rPr lang="en-US" dirty="0" err="1"/>
              <a:t>Propoetus</a:t>
            </a:r>
            <a:endParaRPr lang="en-US" dirty="0"/>
          </a:p>
          <a:p>
            <a:pPr marL="0" indent="0">
              <a:buNone/>
            </a:pPr>
            <a:r>
              <a:rPr lang="en-US" dirty="0"/>
              <a:t>	Devotee: Pygmalion, a sculptor</a:t>
            </a:r>
          </a:p>
          <a:p>
            <a:pPr marL="0" indent="0">
              <a:buNone/>
            </a:pPr>
            <a:r>
              <a:rPr lang="en-US" dirty="0"/>
              <a:t>	Source: Ovid </a:t>
            </a:r>
            <a:r>
              <a:rPr lang="en-US" i="1" dirty="0"/>
              <a:t>Metamorphoses</a:t>
            </a:r>
            <a:r>
              <a:rPr lang="en-US" dirty="0"/>
              <a:t> Book 10</a:t>
            </a:r>
          </a:p>
          <a:p>
            <a:pPr marL="0" indent="0">
              <a:buNone/>
            </a:pPr>
            <a:r>
              <a:rPr lang="en-US" dirty="0"/>
              <a:t>		(Latin poet, 1</a:t>
            </a:r>
            <a:r>
              <a:rPr lang="en-US" baseline="30000" dirty="0"/>
              <a:t>st</a:t>
            </a:r>
            <a:r>
              <a:rPr lang="en-US" dirty="0"/>
              <a:t> century CE)</a:t>
            </a:r>
          </a:p>
          <a:p>
            <a:pPr marL="0" indent="0">
              <a:buNone/>
            </a:pPr>
            <a:endParaRPr lang="en-US" dirty="0"/>
          </a:p>
        </p:txBody>
      </p:sp>
    </p:spTree>
    <p:extLst>
      <p:ext uri="{BB962C8B-B14F-4D97-AF65-F5344CB8AC3E}">
        <p14:creationId xmlns:p14="http://schemas.microsoft.com/office/powerpoint/2010/main" val="2215044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480646"/>
            <a:ext cx="8229600" cy="5645518"/>
          </a:xfrm>
        </p:spPr>
        <p:txBody>
          <a:bodyPr>
            <a:normAutofit/>
          </a:bodyPr>
          <a:lstStyle/>
          <a:p>
            <a:pPr marL="0" indent="0">
              <a:buNone/>
            </a:pPr>
            <a:r>
              <a:rPr lang="en-US" sz="2400" dirty="0"/>
              <a:t>Daughters of </a:t>
            </a:r>
            <a:r>
              <a:rPr lang="en-US" sz="2400" dirty="0" err="1"/>
              <a:t>Propoetus</a:t>
            </a:r>
            <a:r>
              <a:rPr lang="en-US" sz="2400" dirty="0"/>
              <a:t> dare to deny that Venus is a goddess. Her revenge: she makes them the first prostitutes; they lose power to blush, then turn into hard flints. Pygmalion (sculptor) offended by their wickedness, lives as bachelor. But he carves beautiful female figure from ivory and falls in love with it–kisses it, speaks to it; brings it gifts–shells, pebbles, flowers, beads; dresses it with clothing and </a:t>
            </a:r>
            <a:r>
              <a:rPr lang="en-US" sz="2400" dirty="0" err="1"/>
              <a:t>jewellery</a:t>
            </a:r>
            <a:r>
              <a:rPr lang="en-US" sz="2400" dirty="0"/>
              <a:t>; puts it on his bed. On day of Venus’s festival, Pygmalion makes offering and asks for a bride like his ivory girl. Goes home to the statue on his couch and kisses it: she feels warm! Kisses her again, caresses her. The ivory has become flesh! He thanks Venus. Girl feels his kisses, blushes, looks up. Venus attends marriage and nine months later a child is born</a:t>
            </a:r>
            <a:r>
              <a:rPr lang="en-US" sz="2400"/>
              <a:t>, called Paphos</a:t>
            </a:r>
            <a:r>
              <a:rPr lang="en-US" sz="2400" dirty="0"/>
              <a:t>, from whom the city gets its name.</a:t>
            </a:r>
          </a:p>
          <a:p>
            <a:pPr marL="0" indent="0">
              <a:buNone/>
            </a:pPr>
            <a:endParaRPr lang="en-US" sz="2200" dirty="0"/>
          </a:p>
          <a:p>
            <a:pPr marL="0" indent="0">
              <a:buNone/>
            </a:pPr>
            <a:endParaRPr lang="en-US" sz="2200" dirty="0"/>
          </a:p>
        </p:txBody>
      </p:sp>
    </p:spTree>
    <p:extLst>
      <p:ext uri="{BB962C8B-B14F-4D97-AF65-F5344CB8AC3E}">
        <p14:creationId xmlns:p14="http://schemas.microsoft.com/office/powerpoint/2010/main" val="4623148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46138"/>
            <a:ext cx="8229600" cy="1143000"/>
          </a:xfrm>
        </p:spPr>
        <p:txBody>
          <a:bodyPr>
            <a:normAutofit fontScale="90000"/>
          </a:bodyPr>
          <a:lstStyle/>
          <a:p>
            <a:r>
              <a:rPr lang="en-US" dirty="0"/>
              <a:t>Edward Burne-Jones </a:t>
            </a:r>
            <a:br>
              <a:rPr lang="en-US" dirty="0"/>
            </a:br>
            <a:r>
              <a:rPr lang="en-US" dirty="0"/>
              <a:t>(1833-1898)</a:t>
            </a:r>
            <a:br>
              <a:rPr lang="en-US" dirty="0"/>
            </a:br>
            <a:endParaRPr lang="en-US" dirty="0"/>
          </a:p>
        </p:txBody>
      </p:sp>
      <p:sp>
        <p:nvSpPr>
          <p:cNvPr id="3" name="Content Placeholder 2"/>
          <p:cNvSpPr>
            <a:spLocks noGrp="1"/>
          </p:cNvSpPr>
          <p:nvPr>
            <p:ph idx="1"/>
          </p:nvPr>
        </p:nvSpPr>
        <p:spPr>
          <a:xfrm>
            <a:off x="457200" y="2170004"/>
            <a:ext cx="8229600" cy="4525963"/>
          </a:xfrm>
        </p:spPr>
        <p:txBody>
          <a:bodyPr>
            <a:normAutofit/>
          </a:bodyPr>
          <a:lstStyle/>
          <a:p>
            <a:pPr marL="0" indent="0" algn="ctr">
              <a:buNone/>
            </a:pPr>
            <a:r>
              <a:rPr lang="en-US" sz="4000" dirty="0">
                <a:solidFill>
                  <a:srgbClr val="FF0000"/>
                </a:solidFill>
              </a:rPr>
              <a:t>Pygmalion and the Image</a:t>
            </a:r>
          </a:p>
        </p:txBody>
      </p:sp>
    </p:spTree>
    <p:extLst>
      <p:ext uri="{BB962C8B-B14F-4D97-AF65-F5344CB8AC3E}">
        <p14:creationId xmlns:p14="http://schemas.microsoft.com/office/powerpoint/2010/main" val="10238428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The Heart Desires</a:t>
            </a:r>
          </a:p>
        </p:txBody>
      </p:sp>
      <p:pic>
        <p:nvPicPr>
          <p:cNvPr id="6" name="Content Placeholder 5" descr="Burne-Jones - Pygmalion I.jpg"/>
          <p:cNvPicPr>
            <a:picLocks noGrp="1" noChangeAspect="1"/>
          </p:cNvPicPr>
          <p:nvPr>
            <p:ph idx="1"/>
          </p:nvPr>
        </p:nvPicPr>
        <p:blipFill>
          <a:blip r:embed="rId2">
            <a:extLst>
              <a:ext uri="{28A0092B-C50C-407E-A947-70E740481C1C}">
                <a14:useLocalDpi xmlns:a14="http://schemas.microsoft.com/office/drawing/2010/main" val="0"/>
              </a:ext>
            </a:extLst>
          </a:blip>
          <a:srcRect l="-64344" r="-64344"/>
          <a:stretch>
            <a:fillRect/>
          </a:stretch>
        </p:blipFill>
        <p:spPr/>
      </p:pic>
    </p:spTree>
    <p:extLst>
      <p:ext uri="{BB962C8B-B14F-4D97-AF65-F5344CB8AC3E}">
        <p14:creationId xmlns:p14="http://schemas.microsoft.com/office/powerpoint/2010/main" val="37160188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Hand Refrains</a:t>
            </a:r>
          </a:p>
        </p:txBody>
      </p:sp>
      <p:pic>
        <p:nvPicPr>
          <p:cNvPr id="4" name="Content Placeholder 3" descr="Burne-Jones - Pygmalion II.jpg"/>
          <p:cNvPicPr>
            <a:picLocks noGrp="1" noChangeAspect="1"/>
          </p:cNvPicPr>
          <p:nvPr>
            <p:ph idx="1"/>
          </p:nvPr>
        </p:nvPicPr>
        <p:blipFill>
          <a:blip r:embed="rId2">
            <a:extLst>
              <a:ext uri="{28A0092B-C50C-407E-A947-70E740481C1C}">
                <a14:useLocalDpi xmlns:a14="http://schemas.microsoft.com/office/drawing/2010/main" val="0"/>
              </a:ext>
            </a:extLst>
          </a:blip>
          <a:srcRect l="-69073" r="-69073"/>
          <a:stretch>
            <a:fillRect/>
          </a:stretch>
        </p:blipFill>
        <p:spPr/>
      </p:pic>
    </p:spTree>
    <p:extLst>
      <p:ext uri="{BB962C8B-B14F-4D97-AF65-F5344CB8AC3E}">
        <p14:creationId xmlns:p14="http://schemas.microsoft.com/office/powerpoint/2010/main" val="10720332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Godhead Fires</a:t>
            </a:r>
          </a:p>
        </p:txBody>
      </p:sp>
      <p:pic>
        <p:nvPicPr>
          <p:cNvPr id="4" name="Content Placeholder 3" descr="Burne-Jones - Pygmalion III.jpg"/>
          <p:cNvPicPr>
            <a:picLocks noGrp="1" noChangeAspect="1"/>
          </p:cNvPicPr>
          <p:nvPr>
            <p:ph idx="1"/>
          </p:nvPr>
        </p:nvPicPr>
        <p:blipFill>
          <a:blip r:embed="rId2">
            <a:extLst>
              <a:ext uri="{28A0092B-C50C-407E-A947-70E740481C1C}">
                <a14:useLocalDpi xmlns:a14="http://schemas.microsoft.com/office/drawing/2010/main" val="0"/>
              </a:ext>
            </a:extLst>
          </a:blip>
          <a:srcRect l="-69900" r="-69900"/>
          <a:stretch>
            <a:fillRect/>
          </a:stretch>
        </p:blipFill>
        <p:spPr/>
      </p:pic>
    </p:spTree>
    <p:extLst>
      <p:ext uri="{BB962C8B-B14F-4D97-AF65-F5344CB8AC3E}">
        <p14:creationId xmlns:p14="http://schemas.microsoft.com/office/powerpoint/2010/main" val="33405077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Soul Attains</a:t>
            </a:r>
          </a:p>
        </p:txBody>
      </p:sp>
      <p:pic>
        <p:nvPicPr>
          <p:cNvPr id="4" name="Content Placeholder 3" descr="Burne-Jones - Pygmalion IV.jpg"/>
          <p:cNvPicPr>
            <a:picLocks noGrp="1" noChangeAspect="1"/>
          </p:cNvPicPr>
          <p:nvPr>
            <p:ph idx="1"/>
          </p:nvPr>
        </p:nvPicPr>
        <p:blipFill>
          <a:blip r:embed="rId2">
            <a:extLst>
              <a:ext uri="{28A0092B-C50C-407E-A947-70E740481C1C}">
                <a14:useLocalDpi xmlns:a14="http://schemas.microsoft.com/office/drawing/2010/main" val="0"/>
              </a:ext>
            </a:extLst>
          </a:blip>
          <a:srcRect l="-69484" r="-69484"/>
          <a:stretch>
            <a:fillRect/>
          </a:stretch>
        </p:blipFill>
        <p:spPr/>
      </p:pic>
    </p:spTree>
    <p:extLst>
      <p:ext uri="{BB962C8B-B14F-4D97-AF65-F5344CB8AC3E}">
        <p14:creationId xmlns:p14="http://schemas.microsoft.com/office/powerpoint/2010/main" val="2100659067"/>
      </p:ext>
    </p:extLst>
  </p:cSld>
  <p:clrMapOvr>
    <a:masterClrMapping/>
  </p:clrMapOvr>
</p:sld>
</file>

<file path=ppt/theme/theme1.xml><?xml version="1.0" encoding="utf-8"?>
<a:theme xmlns:a="http://schemas.openxmlformats.org/drawingml/2006/main" name="Black">
  <a:themeElements>
    <a:clrScheme name="Custom 1">
      <a:dk1>
        <a:srgbClr val="F743F2"/>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1345</TotalTime>
  <Words>246</Words>
  <Application>Microsoft Macintosh PowerPoint</Application>
  <PresentationFormat>On-screen Show (4:3)</PresentationFormat>
  <Paragraphs>54</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Black</vt:lpstr>
      <vt:lpstr>GREEK AND ROMAN MYTHOLOGY: ANCIENT YET TIMELESS</vt:lpstr>
      <vt:lpstr>Greek and Roman mythology:  ancient but timeless </vt:lpstr>
      <vt:lpstr>Myth of Pygmalion</vt:lpstr>
      <vt:lpstr>PowerPoint Presentation</vt:lpstr>
      <vt:lpstr>Edward Burne-Jones  (1833-1898) </vt:lpstr>
      <vt:lpstr>The Heart Desires</vt:lpstr>
      <vt:lpstr>The Hand Refrains</vt:lpstr>
      <vt:lpstr>The Godhead Fires</vt:lpstr>
      <vt:lpstr>The Soul Attains</vt:lpstr>
      <vt:lpstr>Kim Novak in Hitchcock’s Vertigo (1958)</vt:lpstr>
      <vt:lpstr>Mira Sorvino in Woody Allen’s  Mighty Aphrodite (1995)</vt:lpstr>
      <vt:lpstr>PowerPoint Presentation</vt:lpstr>
      <vt:lpstr>And then…</vt:lpstr>
    </vt:vector>
  </TitlesOfParts>
  <Company>UBC ACRE Program</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CLASSICAL STUDIES 105</dc:title>
  <dc:creator>Emi Brown</dc:creator>
  <cp:lastModifiedBy>Microsoft Office User</cp:lastModifiedBy>
  <cp:revision>103</cp:revision>
  <dcterms:created xsi:type="dcterms:W3CDTF">2011-11-24T01:24:05Z</dcterms:created>
  <dcterms:modified xsi:type="dcterms:W3CDTF">2018-09-18T04:37:47Z</dcterms:modified>
</cp:coreProperties>
</file>