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0" r:id="rId1"/>
  </p:sldMasterIdLst>
  <p:notesMasterIdLst>
    <p:notesMasterId r:id="rId106"/>
  </p:notesMasterIdLst>
  <p:sldIdLst>
    <p:sldId id="309" r:id="rId2"/>
    <p:sldId id="298" r:id="rId3"/>
    <p:sldId id="319" r:id="rId4"/>
    <p:sldId id="431" r:id="rId5"/>
    <p:sldId id="434" r:id="rId6"/>
    <p:sldId id="435" r:id="rId7"/>
    <p:sldId id="279" r:id="rId8"/>
    <p:sldId id="320" r:id="rId9"/>
    <p:sldId id="257" r:id="rId10"/>
    <p:sldId id="259" r:id="rId11"/>
    <p:sldId id="258" r:id="rId12"/>
    <p:sldId id="307" r:id="rId13"/>
    <p:sldId id="321" r:id="rId14"/>
    <p:sldId id="267" r:id="rId15"/>
    <p:sldId id="268" r:id="rId16"/>
    <p:sldId id="269" r:id="rId17"/>
    <p:sldId id="266" r:id="rId18"/>
    <p:sldId id="322" r:id="rId19"/>
    <p:sldId id="260" r:id="rId20"/>
    <p:sldId id="312" r:id="rId21"/>
    <p:sldId id="313" r:id="rId22"/>
    <p:sldId id="314" r:id="rId23"/>
    <p:sldId id="315" r:id="rId24"/>
    <p:sldId id="317" r:id="rId25"/>
    <p:sldId id="281" r:id="rId26"/>
    <p:sldId id="311" r:id="rId27"/>
    <p:sldId id="310" r:id="rId28"/>
    <p:sldId id="316" r:id="rId29"/>
    <p:sldId id="275" r:id="rId30"/>
    <p:sldId id="324" r:id="rId31"/>
    <p:sldId id="296" r:id="rId32"/>
    <p:sldId id="325" r:id="rId33"/>
    <p:sldId id="297" r:id="rId34"/>
    <p:sldId id="295" r:id="rId35"/>
    <p:sldId id="436" r:id="rId36"/>
    <p:sldId id="430" r:id="rId37"/>
    <p:sldId id="304" r:id="rId38"/>
    <p:sldId id="305" r:id="rId39"/>
    <p:sldId id="318" r:id="rId40"/>
    <p:sldId id="329" r:id="rId41"/>
    <p:sldId id="330" r:id="rId42"/>
    <p:sldId id="331" r:id="rId43"/>
    <p:sldId id="335" r:id="rId44"/>
    <p:sldId id="369" r:id="rId45"/>
    <p:sldId id="367" r:id="rId46"/>
    <p:sldId id="334" r:id="rId47"/>
    <p:sldId id="332" r:id="rId48"/>
    <p:sldId id="368" r:id="rId49"/>
    <p:sldId id="338" r:id="rId50"/>
    <p:sldId id="340" r:id="rId51"/>
    <p:sldId id="342" r:id="rId52"/>
    <p:sldId id="370" r:id="rId53"/>
    <p:sldId id="355" r:id="rId54"/>
    <p:sldId id="371" r:id="rId55"/>
    <p:sldId id="348" r:id="rId56"/>
    <p:sldId id="372" r:id="rId57"/>
    <p:sldId id="373" r:id="rId58"/>
    <p:sldId id="374" r:id="rId59"/>
    <p:sldId id="300" r:id="rId60"/>
    <p:sldId id="301" r:id="rId61"/>
    <p:sldId id="363" r:id="rId62"/>
    <p:sldId id="375" r:id="rId63"/>
    <p:sldId id="306" r:id="rId64"/>
    <p:sldId id="376" r:id="rId65"/>
    <p:sldId id="377" r:id="rId66"/>
    <p:sldId id="308" r:id="rId67"/>
    <p:sldId id="378" r:id="rId68"/>
    <p:sldId id="265" r:id="rId69"/>
    <p:sldId id="350" r:id="rId70"/>
    <p:sldId id="352" r:id="rId71"/>
    <p:sldId id="382" r:id="rId72"/>
    <p:sldId id="381" r:id="rId73"/>
    <p:sldId id="380" r:id="rId74"/>
    <p:sldId id="349" r:id="rId75"/>
    <p:sldId id="383" r:id="rId76"/>
    <p:sldId id="274" r:id="rId77"/>
    <p:sldId id="385" r:id="rId78"/>
    <p:sldId id="386" r:id="rId79"/>
    <p:sldId id="278" r:id="rId80"/>
    <p:sldId id="282" r:id="rId81"/>
    <p:sldId id="388" r:id="rId82"/>
    <p:sldId id="285" r:id="rId83"/>
    <p:sldId id="391" r:id="rId84"/>
    <p:sldId id="389" r:id="rId85"/>
    <p:sldId id="262" r:id="rId86"/>
    <p:sldId id="390" r:id="rId87"/>
    <p:sldId id="284" r:id="rId88"/>
    <p:sldId id="392" r:id="rId89"/>
    <p:sldId id="432" r:id="rId90"/>
    <p:sldId id="358" r:id="rId91"/>
    <p:sldId id="359" r:id="rId92"/>
    <p:sldId id="360" r:id="rId93"/>
    <p:sldId id="393" r:id="rId94"/>
    <p:sldId id="261" r:id="rId95"/>
    <p:sldId id="366" r:id="rId96"/>
    <p:sldId id="264" r:id="rId97"/>
    <p:sldId id="395" r:id="rId98"/>
    <p:sldId id="396" r:id="rId99"/>
    <p:sldId id="399" r:id="rId100"/>
    <p:sldId id="400" r:id="rId101"/>
    <p:sldId id="429" r:id="rId102"/>
    <p:sldId id="402" r:id="rId103"/>
    <p:sldId id="401" r:id="rId104"/>
    <p:sldId id="433"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F3"/>
    <a:srgbClr val="EDFEED"/>
    <a:srgbClr val="804000"/>
    <a:srgbClr val="B8BDC8"/>
    <a:srgbClr val="996633"/>
    <a:srgbClr val="2EB39A"/>
    <a:srgbClr val="FBE5A1"/>
    <a:srgbClr val="7F1005"/>
    <a:srgbClr val="F3B71A"/>
    <a:srgbClr val="BB7F3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26" autoAdjust="0"/>
    <p:restoredTop sz="94780" autoAdjust="0"/>
  </p:normalViewPr>
  <p:slideViewPr>
    <p:cSldViewPr snapToGrid="0" snapToObjects="1">
      <p:cViewPr varScale="1">
        <p:scale>
          <a:sx n="84" d="100"/>
          <a:sy n="84" d="100"/>
        </p:scale>
        <p:origin x="1181"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129BA-82C9-284B-8520-866E79C8CD91}" type="datetimeFigureOut">
              <a:rPr lang="en-US" smtClean="0"/>
              <a:t>12/11/2023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44AA5-7EDE-F946-B588-E1E027759EA8}" type="slidenum">
              <a:rPr lang="en-US" smtClean="0"/>
              <a:t>‹#›</a:t>
            </a:fld>
            <a:endParaRPr lang="en-US"/>
          </a:p>
        </p:txBody>
      </p:sp>
    </p:spTree>
    <p:extLst>
      <p:ext uri="{BB962C8B-B14F-4D97-AF65-F5344CB8AC3E}">
        <p14:creationId xmlns:p14="http://schemas.microsoft.com/office/powerpoint/2010/main" val="274993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DAAC90-C6B0-4584-8F34-1E53BF273262}" type="slidenum">
              <a:rPr lang="en-US" smtClean="0"/>
              <a:pPr/>
              <a:t>48</a:t>
            </a:fld>
            <a:endParaRPr lang="en-US"/>
          </a:p>
        </p:txBody>
      </p:sp>
    </p:spTree>
    <p:extLst>
      <p:ext uri="{BB962C8B-B14F-4D97-AF65-F5344CB8AC3E}">
        <p14:creationId xmlns:p14="http://schemas.microsoft.com/office/powerpoint/2010/main" val="234008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1ACE63-3EF1-48F8-A2FD-D77D4E35BE77}" type="slidenum">
              <a:rPr lang="en-US"/>
              <a:pPr/>
              <a:t>85</a:t>
            </a:fld>
            <a:endParaRPr lang="en-US"/>
          </a:p>
        </p:txBody>
      </p:sp>
      <p:sp>
        <p:nvSpPr>
          <p:cNvPr id="34818" name="Placeholder 2"/>
          <p:cNvSpPr>
            <a:spLocks noGrp="1" noRot="1" noChangeAspect="1" noChangeArrowheads="1" noTextEdit="1"/>
          </p:cNvSpPr>
          <p:nvPr>
            <p:ph type="sldImg"/>
          </p:nvPr>
        </p:nvSpPr>
        <p:spPr>
          <a:ln/>
        </p:spPr>
      </p:sp>
      <p:sp>
        <p:nvSpPr>
          <p:cNvPr id="34819" name="Placeholder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80194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339B2E-079E-8742-8294-CE5075C50B95}" type="slidenum">
              <a:rPr lang="en-US" smtClean="0"/>
              <a:pPr/>
              <a:t>94</a:t>
            </a:fld>
            <a:endParaRPr lang="en-US"/>
          </a:p>
        </p:txBody>
      </p:sp>
    </p:spTree>
    <p:extLst>
      <p:ext uri="{BB962C8B-B14F-4D97-AF65-F5344CB8AC3E}">
        <p14:creationId xmlns:p14="http://schemas.microsoft.com/office/powerpoint/2010/main" val="354451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8BF315-14F4-43E5-A31E-BA9303A71FC7}" type="slidenum">
              <a:rPr lang="en-US"/>
              <a:pPr/>
              <a:t>95</a:t>
            </a:fld>
            <a:endParaRPr lang="en-US"/>
          </a:p>
        </p:txBody>
      </p:sp>
      <p:sp>
        <p:nvSpPr>
          <p:cNvPr id="36866" name="Placeholder 2"/>
          <p:cNvSpPr>
            <a:spLocks noGrp="1" noRot="1" noChangeAspect="1" noChangeArrowheads="1" noTextEdit="1"/>
          </p:cNvSpPr>
          <p:nvPr>
            <p:ph type="sldImg"/>
          </p:nvPr>
        </p:nvSpPr>
        <p:spPr>
          <a:ln/>
        </p:spPr>
      </p:sp>
      <p:sp>
        <p:nvSpPr>
          <p:cNvPr id="36867" name="Placeholder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40191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7E2751-7A5D-480E-BABC-052B3141AB8D}" type="slidenum">
              <a:rPr lang="en-US"/>
              <a:pPr/>
              <a:t>96</a:t>
            </a:fld>
            <a:endParaRPr lang="en-US"/>
          </a:p>
        </p:txBody>
      </p:sp>
      <p:sp>
        <p:nvSpPr>
          <p:cNvPr id="35842" name="Placeholder 2"/>
          <p:cNvSpPr>
            <a:spLocks noGrp="1" noRot="1" noChangeAspect="1" noChangeArrowheads="1" noTextEdit="1"/>
          </p:cNvSpPr>
          <p:nvPr>
            <p:ph type="sldImg"/>
          </p:nvPr>
        </p:nvSpPr>
        <p:spPr>
          <a:ln/>
        </p:spPr>
      </p:sp>
      <p:sp>
        <p:nvSpPr>
          <p:cNvPr id="35843" name="Placeholder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96223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DE5563-C793-4A5E-88C2-17EFE283F75E}" type="slidenum">
              <a:rPr lang="en-US"/>
              <a:pPr/>
              <a:t>68</a:t>
            </a:fld>
            <a:endParaRPr lang="en-US"/>
          </a:p>
        </p:txBody>
      </p:sp>
      <p:sp>
        <p:nvSpPr>
          <p:cNvPr id="21506" name="Placeholder 2"/>
          <p:cNvSpPr>
            <a:spLocks noGrp="1" noRot="1" noChangeAspect="1" noChangeArrowheads="1" noTextEdit="1"/>
          </p:cNvSpPr>
          <p:nvPr>
            <p:ph type="sldImg"/>
          </p:nvPr>
        </p:nvSpPr>
        <p:spPr>
          <a:ln/>
        </p:spPr>
      </p:sp>
      <p:sp>
        <p:nvSpPr>
          <p:cNvPr id="21507" name="Placeholder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34925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1775ED-CBA8-440E-A7C6-66797463605C}" type="slidenum">
              <a:rPr lang="en-US"/>
              <a:pPr/>
              <a:t>71</a:t>
            </a:fld>
            <a:endParaRPr lang="en-US"/>
          </a:p>
        </p:txBody>
      </p:sp>
      <p:sp>
        <p:nvSpPr>
          <p:cNvPr id="20482" name="Placeholder 2"/>
          <p:cNvSpPr>
            <a:spLocks noGrp="1" noRot="1" noChangeAspect="1" noChangeArrowheads="1" noTextEdit="1"/>
          </p:cNvSpPr>
          <p:nvPr>
            <p:ph type="sldImg"/>
          </p:nvPr>
        </p:nvSpPr>
        <p:spPr>
          <a:ln/>
        </p:spPr>
      </p:sp>
      <p:sp>
        <p:nvSpPr>
          <p:cNvPr id="20483" name="Placeholder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4576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AD124732-9BD5-894B-8B21-C286E66FF9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D53E52F-DFDC-7648-832E-2C70CC4A66DC}" type="slidenum">
              <a:rPr lang="en-US" altLang="en-US" sz="1200"/>
              <a:pPr/>
              <a:t>72</a:t>
            </a:fld>
            <a:endParaRPr lang="en-US" altLang="en-US" sz="1200"/>
          </a:p>
        </p:txBody>
      </p:sp>
      <p:sp>
        <p:nvSpPr>
          <p:cNvPr id="51203" name="Rectangle 2">
            <a:extLst>
              <a:ext uri="{FF2B5EF4-FFF2-40B4-BE49-F238E27FC236}">
                <a16:creationId xmlns:a16="http://schemas.microsoft.com/office/drawing/2014/main" id="{BF6FDF8A-C8CA-6041-9FDA-06DEB053628D}"/>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78E489EA-CFB2-2C41-92DF-02577C5D5A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8379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295B3B-8D5C-45D9-BF45-22FDD83850CF}" type="slidenum">
              <a:rPr lang="en-US"/>
              <a:pPr/>
              <a:t>75</a:t>
            </a:fld>
            <a:endParaRPr lang="en-US"/>
          </a:p>
        </p:txBody>
      </p:sp>
      <p:sp>
        <p:nvSpPr>
          <p:cNvPr id="23554" name="Placeholder 2"/>
          <p:cNvSpPr>
            <a:spLocks noGrp="1" noRot="1" noChangeAspect="1" noChangeArrowheads="1" noTextEdit="1"/>
          </p:cNvSpPr>
          <p:nvPr>
            <p:ph type="sldImg"/>
          </p:nvPr>
        </p:nvSpPr>
        <p:spPr>
          <a:ln/>
        </p:spPr>
      </p:sp>
      <p:sp>
        <p:nvSpPr>
          <p:cNvPr id="23555" name="Placeholder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17772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428177-B7A7-47F1-B1F8-48898F989B93}" type="slidenum">
              <a:rPr lang="en-US"/>
              <a:pPr/>
              <a:t>77</a:t>
            </a:fld>
            <a:endParaRPr lang="en-US"/>
          </a:p>
        </p:txBody>
      </p:sp>
      <p:sp>
        <p:nvSpPr>
          <p:cNvPr id="22530" name="Placeholder 2"/>
          <p:cNvSpPr>
            <a:spLocks noGrp="1" noRot="1" noChangeAspect="1" noChangeArrowheads="1" noTextEdit="1"/>
          </p:cNvSpPr>
          <p:nvPr>
            <p:ph type="sldImg"/>
          </p:nvPr>
        </p:nvSpPr>
        <p:spPr>
          <a:ln/>
        </p:spPr>
      </p:sp>
      <p:sp>
        <p:nvSpPr>
          <p:cNvPr id="22531" name="Placeholder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61016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31EC8E-C3AD-469F-B3CE-7CD4CB70D315}" type="slidenum">
              <a:rPr lang="en-US"/>
              <a:pPr/>
              <a:t>78</a:t>
            </a:fld>
            <a:endParaRPr lang="en-US"/>
          </a:p>
        </p:txBody>
      </p:sp>
      <p:sp>
        <p:nvSpPr>
          <p:cNvPr id="27650" name="Placeholder 2"/>
          <p:cNvSpPr>
            <a:spLocks noGrp="1" noRot="1" noChangeAspect="1" noChangeArrowheads="1" noTextEdit="1"/>
          </p:cNvSpPr>
          <p:nvPr>
            <p:ph type="sldImg"/>
          </p:nvPr>
        </p:nvSpPr>
        <p:spPr>
          <a:ln/>
        </p:spPr>
      </p:sp>
      <p:sp>
        <p:nvSpPr>
          <p:cNvPr id="27651" name="Placeholder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518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141B08-34B9-4B82-84E6-49779D74F55F}" type="slidenum">
              <a:rPr lang="en-US"/>
              <a:pPr/>
              <a:t>81</a:t>
            </a:fld>
            <a:endParaRPr lang="en-US"/>
          </a:p>
        </p:txBody>
      </p:sp>
      <p:sp>
        <p:nvSpPr>
          <p:cNvPr id="29698" name="Placeholder 2"/>
          <p:cNvSpPr>
            <a:spLocks noGrp="1" noRot="1" noChangeAspect="1" noChangeArrowheads="1" noTextEdit="1"/>
          </p:cNvSpPr>
          <p:nvPr>
            <p:ph type="sldImg"/>
          </p:nvPr>
        </p:nvSpPr>
        <p:spPr>
          <a:ln/>
        </p:spPr>
      </p:sp>
      <p:sp>
        <p:nvSpPr>
          <p:cNvPr id="29699" name="Placeholder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29102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109CDF-AC4B-400C-9318-849F845171F4}" type="slidenum">
              <a:rPr lang="en-US"/>
              <a:pPr/>
              <a:t>83</a:t>
            </a:fld>
            <a:endParaRPr lang="en-US"/>
          </a:p>
        </p:txBody>
      </p:sp>
      <p:sp>
        <p:nvSpPr>
          <p:cNvPr id="28674" name="Placeholder 2"/>
          <p:cNvSpPr>
            <a:spLocks noGrp="1" noRot="1" noChangeAspect="1" noChangeArrowheads="1" noTextEdit="1"/>
          </p:cNvSpPr>
          <p:nvPr>
            <p:ph type="sldImg"/>
          </p:nvPr>
        </p:nvSpPr>
        <p:spPr>
          <a:ln/>
        </p:spPr>
      </p:sp>
      <p:sp>
        <p:nvSpPr>
          <p:cNvPr id="28675" name="Placeholder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15601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FD3F84-7D5D-354F-BF5B-A31EB972F5C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0B41D-FD10-4A38-B39B-626510BD49B7}" type="slidenum">
              <a:rPr lang="en-US" smtClean="0"/>
              <a:pPr/>
              <a:t>‹#›</a:t>
            </a:fld>
            <a:endParaRPr lang="en-US" dirty="0"/>
          </a:p>
        </p:txBody>
      </p:sp>
    </p:spTree>
    <p:extLst>
      <p:ext uri="{BB962C8B-B14F-4D97-AF65-F5344CB8AC3E}">
        <p14:creationId xmlns:p14="http://schemas.microsoft.com/office/powerpoint/2010/main" val="2459660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FD3F84-7D5D-354F-BF5B-A31EB972F5C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753EA-34C7-D040-A98A-B8184AC2B83A}" type="slidenum">
              <a:rPr lang="en-US" smtClean="0"/>
              <a:pPr/>
              <a:t>‹#›</a:t>
            </a:fld>
            <a:endParaRPr lang="en-US"/>
          </a:p>
        </p:txBody>
      </p:sp>
    </p:spTree>
    <p:extLst>
      <p:ext uri="{BB962C8B-B14F-4D97-AF65-F5344CB8AC3E}">
        <p14:creationId xmlns:p14="http://schemas.microsoft.com/office/powerpoint/2010/main" val="3933897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FD3F84-7D5D-354F-BF5B-A31EB972F5C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753EA-34C7-D040-A98A-B8184AC2B83A}" type="slidenum">
              <a:rPr lang="en-US" smtClean="0"/>
              <a:pPr/>
              <a:t>‹#›</a:t>
            </a:fld>
            <a:endParaRPr lang="en-US"/>
          </a:p>
        </p:txBody>
      </p:sp>
    </p:spTree>
    <p:extLst>
      <p:ext uri="{BB962C8B-B14F-4D97-AF65-F5344CB8AC3E}">
        <p14:creationId xmlns:p14="http://schemas.microsoft.com/office/powerpoint/2010/main" val="1818768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FD3F84-7D5D-354F-BF5B-A31EB972F5C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753EA-34C7-D040-A98A-B8184AC2B83A}" type="slidenum">
              <a:rPr lang="en-US" smtClean="0"/>
              <a:pPr/>
              <a:t>‹#›</a:t>
            </a:fld>
            <a:endParaRPr lang="en-US"/>
          </a:p>
        </p:txBody>
      </p:sp>
    </p:spTree>
    <p:extLst>
      <p:ext uri="{BB962C8B-B14F-4D97-AF65-F5344CB8AC3E}">
        <p14:creationId xmlns:p14="http://schemas.microsoft.com/office/powerpoint/2010/main" val="2586186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FD3F84-7D5D-354F-BF5B-A31EB972F5C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eaLnBrk="1" latinLnBrk="0" hangingPunct="1"/>
            <a:fld id="{F0C94032-CD4C-4C25-B0C2-CEC720522D92}" type="slidenum">
              <a:rPr kumimoji="0" lang="en-US" smtClean="0"/>
              <a:pPr algn="ctr" eaLnBrk="1" latinLnBrk="0" hangingPunct="1"/>
              <a:t>‹#›</a:t>
            </a:fld>
            <a:endParaRPr kumimoji="0" lang="en-US" sz="2400" dirty="0">
              <a:solidFill>
                <a:srgbClr val="FFFFFF"/>
              </a:solidFill>
            </a:endParaRPr>
          </a:p>
        </p:txBody>
      </p:sp>
    </p:spTree>
    <p:extLst>
      <p:ext uri="{BB962C8B-B14F-4D97-AF65-F5344CB8AC3E}">
        <p14:creationId xmlns:p14="http://schemas.microsoft.com/office/powerpoint/2010/main" val="2644375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FD3F84-7D5D-354F-BF5B-A31EB972F5C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753EA-34C7-D040-A98A-B8184AC2B83A}" type="slidenum">
              <a:rPr lang="en-US" smtClean="0"/>
              <a:pPr/>
              <a:t>‹#›</a:t>
            </a:fld>
            <a:endParaRPr lang="en-US"/>
          </a:p>
        </p:txBody>
      </p:sp>
    </p:spTree>
    <p:extLst>
      <p:ext uri="{BB962C8B-B14F-4D97-AF65-F5344CB8AC3E}">
        <p14:creationId xmlns:p14="http://schemas.microsoft.com/office/powerpoint/2010/main" val="2424595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FD3F84-7D5D-354F-BF5B-A31EB972F5C9}" type="datetimeFigureOut">
              <a:rPr lang="en-US" smtClean="0"/>
              <a:pPr/>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D753EA-34C7-D040-A98A-B8184AC2B83A}" type="slidenum">
              <a:rPr lang="en-US" smtClean="0"/>
              <a:pPr/>
              <a:t>‹#›</a:t>
            </a:fld>
            <a:endParaRPr lang="en-US"/>
          </a:p>
        </p:txBody>
      </p:sp>
    </p:spTree>
    <p:extLst>
      <p:ext uri="{BB962C8B-B14F-4D97-AF65-F5344CB8AC3E}">
        <p14:creationId xmlns:p14="http://schemas.microsoft.com/office/powerpoint/2010/main" val="1535906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FD3F84-7D5D-354F-BF5B-A31EB972F5C9}" type="datetimeFigureOut">
              <a:rPr lang="en-US" smtClean="0"/>
              <a:pPr/>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D753EA-34C7-D040-A98A-B8184AC2B83A}" type="slidenum">
              <a:rPr lang="en-US" smtClean="0"/>
              <a:pPr/>
              <a:t>‹#›</a:t>
            </a:fld>
            <a:endParaRPr lang="en-US"/>
          </a:p>
        </p:txBody>
      </p:sp>
    </p:spTree>
    <p:extLst>
      <p:ext uri="{BB962C8B-B14F-4D97-AF65-F5344CB8AC3E}">
        <p14:creationId xmlns:p14="http://schemas.microsoft.com/office/powerpoint/2010/main" val="1583956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FD3F84-7D5D-354F-BF5B-A31EB972F5C9}" type="datetimeFigureOut">
              <a:rPr lang="en-US" smtClean="0"/>
              <a:pPr/>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D753EA-34C7-D040-A98A-B8184AC2B83A}" type="slidenum">
              <a:rPr lang="en-US" smtClean="0"/>
              <a:pPr/>
              <a:t>‹#›</a:t>
            </a:fld>
            <a:endParaRPr lang="en-US"/>
          </a:p>
        </p:txBody>
      </p:sp>
    </p:spTree>
    <p:extLst>
      <p:ext uri="{BB962C8B-B14F-4D97-AF65-F5344CB8AC3E}">
        <p14:creationId xmlns:p14="http://schemas.microsoft.com/office/powerpoint/2010/main" val="972708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0FD3F84-7D5D-354F-BF5B-A31EB972F5C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9604A-DDD4-4BE5-9F0F-C50D317D165F}" type="slidenum">
              <a:rPr lang="en-US" smtClean="0"/>
              <a:pPr/>
              <a:t>‹#›</a:t>
            </a:fld>
            <a:endParaRPr lang="en-US"/>
          </a:p>
        </p:txBody>
      </p:sp>
    </p:spTree>
    <p:extLst>
      <p:ext uri="{BB962C8B-B14F-4D97-AF65-F5344CB8AC3E}">
        <p14:creationId xmlns:p14="http://schemas.microsoft.com/office/powerpoint/2010/main" val="1707679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0FD3F84-7D5D-354F-BF5B-A31EB972F5C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753EA-34C7-D040-A98A-B8184AC2B83A}" type="slidenum">
              <a:rPr lang="en-US" smtClean="0"/>
              <a:pPr/>
              <a:t>‹#›</a:t>
            </a:fld>
            <a:endParaRPr lang="en-US"/>
          </a:p>
        </p:txBody>
      </p:sp>
    </p:spTree>
    <p:extLst>
      <p:ext uri="{BB962C8B-B14F-4D97-AF65-F5344CB8AC3E}">
        <p14:creationId xmlns:p14="http://schemas.microsoft.com/office/powerpoint/2010/main" val="351663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D3F84-7D5D-354F-BF5B-A31EB972F5C9}" type="datetimeFigureOut">
              <a:rPr lang="en-US" smtClean="0"/>
              <a:pPr/>
              <a:t>12/11/2023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D753EA-34C7-D040-A98A-B8184AC2B83A}" type="slidenum">
              <a:rPr lang="en-US" smtClean="0"/>
              <a:pPr/>
              <a:t>‹#›</a:t>
            </a:fld>
            <a:endParaRPr lang="en-US"/>
          </a:p>
        </p:txBody>
      </p:sp>
    </p:spTree>
    <p:extLst>
      <p:ext uri="{BB962C8B-B14F-4D97-AF65-F5344CB8AC3E}">
        <p14:creationId xmlns:p14="http://schemas.microsoft.com/office/powerpoint/2010/main" val="161554082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compressed.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4492"/>
          </a:xfrm>
        </p:spPr>
        <p:txBody>
          <a:bodyPr>
            <a:normAutofit fontScale="90000"/>
          </a:bodyPr>
          <a:lstStyle/>
          <a:p>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GREEK &amp; ROMAN MYTHOLOGY:</a:t>
            </a:r>
          </a:p>
          <a:p>
            <a:pPr marL="0" indent="0">
              <a:buNone/>
            </a:pPr>
            <a:r>
              <a:rPr lang="en-US" dirty="0"/>
              <a:t>ANCIENT YET TIMELESS</a:t>
            </a:r>
          </a:p>
          <a:p>
            <a:pPr marL="0" indent="0">
              <a:buNone/>
            </a:pPr>
            <a:r>
              <a:rPr lang="en-US" dirty="0"/>
              <a:t>Susanna Braund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Lecture 2, October 3</a:t>
            </a:r>
            <a:r>
              <a:rPr lang="en-US" baseline="30000" dirty="0"/>
              <a:t>rd</a:t>
            </a:r>
            <a:r>
              <a:rPr lang="en-US" dirty="0"/>
              <a:t> 2018</a:t>
            </a:r>
          </a:p>
          <a:p>
            <a:pPr marL="0" indent="0">
              <a:buNone/>
            </a:pPr>
            <a:endParaRPr lang="en-US" dirty="0"/>
          </a:p>
        </p:txBody>
      </p:sp>
    </p:spTree>
    <p:extLst>
      <p:ext uri="{BB962C8B-B14F-4D97-AF65-F5344CB8AC3E}">
        <p14:creationId xmlns:p14="http://schemas.microsoft.com/office/powerpoint/2010/main" val="1790631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enus of Willendorf, c. 24,000-22,000 B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6005" y="202670"/>
            <a:ext cx="3395845" cy="6258553"/>
          </a:xfrm>
          <a:prstGeom prst="rect">
            <a:avLst/>
          </a:prstGeom>
        </p:spPr>
      </p:pic>
      <p:sp>
        <p:nvSpPr>
          <p:cNvPr id="6" name="TextBox 5"/>
          <p:cNvSpPr txBox="1"/>
          <p:nvPr/>
        </p:nvSpPr>
        <p:spPr>
          <a:xfrm>
            <a:off x="2048927" y="6488668"/>
            <a:ext cx="5046146" cy="369332"/>
          </a:xfrm>
          <a:prstGeom prst="rect">
            <a:avLst/>
          </a:prstGeom>
          <a:noFill/>
        </p:spPr>
        <p:txBody>
          <a:bodyPr wrap="square" rtlCol="0">
            <a:spAutoFit/>
          </a:bodyPr>
          <a:lstStyle/>
          <a:p>
            <a:pPr algn="ctr"/>
            <a:r>
              <a:rPr lang="en-US" b="1" i="1" dirty="0">
                <a:solidFill>
                  <a:srgbClr val="AB0043"/>
                </a:solidFill>
                <a:latin typeface="Cambria"/>
                <a:cs typeface="Cambria"/>
              </a:rPr>
              <a:t>Venus of </a:t>
            </a:r>
            <a:r>
              <a:rPr lang="en-US" b="1" i="1" dirty="0" err="1">
                <a:solidFill>
                  <a:srgbClr val="AB0043"/>
                </a:solidFill>
                <a:latin typeface="Cambria"/>
                <a:cs typeface="Cambria"/>
              </a:rPr>
              <a:t>Willendorf</a:t>
            </a:r>
            <a:r>
              <a:rPr lang="en-US" b="1" dirty="0">
                <a:solidFill>
                  <a:srgbClr val="AB0043"/>
                </a:solidFill>
                <a:latin typeface="Cambria"/>
                <a:cs typeface="Cambria"/>
              </a:rPr>
              <a:t>, (</a:t>
            </a:r>
            <a:r>
              <a:rPr lang="en-US" b="1" dirty="0" err="1">
                <a:solidFill>
                  <a:srgbClr val="AB0043"/>
                </a:solidFill>
                <a:latin typeface="Cambria"/>
                <a:cs typeface="Cambria"/>
              </a:rPr>
              <a:t>c</a:t>
            </a:r>
            <a:r>
              <a:rPr lang="en-US" b="1" dirty="0">
                <a:solidFill>
                  <a:srgbClr val="AB0043"/>
                </a:solidFill>
                <a:latin typeface="Cambria"/>
                <a:cs typeface="Cambria"/>
              </a:rPr>
              <a:t>. 24,000-22,000 BCE)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017142"/>
            <a:ext cx="9144000" cy="369332"/>
          </a:xfrm>
          <a:prstGeom prst="rect">
            <a:avLst/>
          </a:prstGeom>
          <a:noFill/>
        </p:spPr>
        <p:txBody>
          <a:bodyPr wrap="square" rtlCol="0">
            <a:spAutoFit/>
          </a:bodyPr>
          <a:lstStyle/>
          <a:p>
            <a:pPr algn="ctr"/>
            <a:r>
              <a:rPr lang="en-US" b="1" dirty="0">
                <a:solidFill>
                  <a:srgbClr val="FCD3A5"/>
                </a:solidFill>
                <a:latin typeface="Perpetua"/>
                <a:cs typeface="Perpetua"/>
              </a:rPr>
              <a:t>Temple of Venus (Felix) and Rome (123-135 CE)</a:t>
            </a:r>
          </a:p>
        </p:txBody>
      </p:sp>
      <p:sp>
        <p:nvSpPr>
          <p:cNvPr id="4" name="Frame 3"/>
          <p:cNvSpPr/>
          <p:nvPr/>
        </p:nvSpPr>
        <p:spPr>
          <a:xfrm>
            <a:off x="0" y="0"/>
            <a:ext cx="9144000" cy="6858000"/>
          </a:xfrm>
          <a:prstGeom prst="frame">
            <a:avLst>
              <a:gd name="adj1" fmla="val 6400"/>
            </a:avLst>
          </a:prstGeom>
          <a:gradFill flip="none" rotWithShape="1">
            <a:gsLst>
              <a:gs pos="34000">
                <a:srgbClr val="2B002C"/>
              </a:gs>
              <a:gs pos="16000">
                <a:srgbClr val="531712"/>
              </a:gs>
              <a:gs pos="70000">
                <a:srgbClr val="531712"/>
              </a:gs>
              <a:gs pos="82000">
                <a:srgbClr val="2B002C"/>
              </a:gs>
              <a:gs pos="100000">
                <a:srgbClr val="531712"/>
              </a:gs>
              <a:gs pos="51000">
                <a:srgbClr val="531712"/>
              </a:gs>
            </a:gsLst>
            <a:lin ang="8160000" scaled="0"/>
            <a:tileRect/>
          </a:gradFill>
          <a:ln>
            <a:noFill/>
          </a:ln>
          <a:effectLst>
            <a:outerShdw blurRad="40000" dist="23000" dir="5400000" rotWithShape="0">
              <a:srgbClr val="000000">
                <a:alpha val="35000"/>
              </a:srgbClr>
            </a:outerShdw>
          </a:effectLst>
          <a:scene3d>
            <a:camera prst="orthographicFron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CD3A5"/>
              </a:solidFill>
            </a:endParaRPr>
          </a:p>
        </p:txBody>
      </p:sp>
      <p:sp>
        <p:nvSpPr>
          <p:cNvPr id="5" name="Frame 4"/>
          <p:cNvSpPr/>
          <p:nvPr/>
        </p:nvSpPr>
        <p:spPr>
          <a:xfrm>
            <a:off x="179294" y="194235"/>
            <a:ext cx="8785412" cy="6469530"/>
          </a:xfrm>
          <a:prstGeom prst="frame">
            <a:avLst>
              <a:gd name="adj1" fmla="val 2823"/>
            </a:avLst>
          </a:prstGeom>
          <a:gradFill flip="none" rotWithShape="1">
            <a:gsLst>
              <a:gs pos="27000">
                <a:srgbClr val="8A733F"/>
              </a:gs>
              <a:gs pos="38000">
                <a:srgbClr val="F0CC76"/>
              </a:gs>
              <a:gs pos="77000">
                <a:srgbClr val="9D854C"/>
              </a:gs>
              <a:gs pos="88000">
                <a:srgbClr val="F0CC76"/>
              </a:gs>
              <a:gs pos="100000">
                <a:srgbClr val="9D854C"/>
              </a:gs>
              <a:gs pos="47000">
                <a:srgbClr val="9D854C"/>
              </a:gs>
              <a:gs pos="17000">
                <a:srgbClr val="F0CC76"/>
              </a:gs>
              <a:gs pos="7000">
                <a:srgbClr val="9D854C"/>
              </a:gs>
            </a:gsLst>
            <a:lin ang="0" scaled="1"/>
            <a:tileRect/>
          </a:gradFill>
          <a:ln>
            <a:noFill/>
          </a:ln>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CD3A5"/>
              </a:solidFill>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028700"/>
            <a:ext cx="7200900" cy="4800600"/>
          </a:xfrm>
          <a:prstGeom prst="rect">
            <a:avLst/>
          </a:prstGeom>
          <a:noFill/>
          <a:ln w="9525">
            <a:noFill/>
            <a:miter lim="800000"/>
            <a:headEnd/>
            <a:tailEnd/>
          </a:ln>
          <a:effectLst/>
        </p:spPr>
      </p:pic>
    </p:spTree>
    <p:extLst>
      <p:ext uri="{BB962C8B-B14F-4D97-AF65-F5344CB8AC3E}">
        <p14:creationId xmlns:p14="http://schemas.microsoft.com/office/powerpoint/2010/main" val="37430834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6350000" cy="4762500"/>
          </a:xfrm>
          <a:prstGeom prst="rect">
            <a:avLst/>
          </a:prstGeom>
          <a:noFill/>
          <a:ln w="9525">
            <a:noFill/>
            <a:miter lim="800000"/>
            <a:headEnd/>
            <a:tailEnd/>
          </a:ln>
          <a:effectLst/>
        </p:spPr>
      </p:pic>
      <p:sp>
        <p:nvSpPr>
          <p:cNvPr id="35843" name="Text Box 3"/>
          <p:cNvSpPr txBox="1">
            <a:spLocks noChangeArrowheads="1"/>
          </p:cNvSpPr>
          <p:nvPr/>
        </p:nvSpPr>
        <p:spPr bwMode="auto">
          <a:xfrm>
            <a:off x="762000" y="5638800"/>
            <a:ext cx="6553200" cy="646331"/>
          </a:xfrm>
          <a:prstGeom prst="rect">
            <a:avLst/>
          </a:prstGeom>
          <a:noFill/>
          <a:ln w="9525">
            <a:noFill/>
            <a:miter lim="800000"/>
            <a:headEnd/>
            <a:tailEnd/>
          </a:ln>
        </p:spPr>
        <p:txBody>
          <a:bodyPr>
            <a:prstTxWarp prst="textNoShape">
              <a:avLst/>
            </a:prstTxWarp>
            <a:spAutoFit/>
          </a:bodyPr>
          <a:lstStyle/>
          <a:p>
            <a:pPr>
              <a:spcBef>
                <a:spcPct val="50000"/>
              </a:spcBef>
            </a:pPr>
            <a:r>
              <a:rPr lang="en-US" dirty="0"/>
              <a:t>Reconstruction of theatre of Pompey the Great with temple of Venus </a:t>
            </a:r>
            <a:r>
              <a:rPr lang="en-US" dirty="0" err="1"/>
              <a:t>Victrix</a:t>
            </a:r>
            <a:endParaRPr lang="en-US" dirty="0"/>
          </a:p>
        </p:txBody>
      </p:sp>
    </p:spTree>
    <p:extLst>
      <p:ext uri="{BB962C8B-B14F-4D97-AF65-F5344CB8AC3E}">
        <p14:creationId xmlns:p14="http://schemas.microsoft.com/office/powerpoint/2010/main" val="26132747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71149"/>
            <a:ext cx="9144000" cy="369332"/>
          </a:xfrm>
          <a:prstGeom prst="rect">
            <a:avLst/>
          </a:prstGeom>
          <a:noFill/>
        </p:spPr>
        <p:txBody>
          <a:bodyPr wrap="square" rtlCol="0">
            <a:spAutoFit/>
          </a:bodyPr>
          <a:lstStyle/>
          <a:p>
            <a:pPr algn="ctr"/>
            <a:r>
              <a:rPr lang="en-US" b="1" dirty="0">
                <a:solidFill>
                  <a:srgbClr val="FCD3A5"/>
                </a:solidFill>
                <a:latin typeface="Perpetua"/>
                <a:cs typeface="Perpetua"/>
              </a:rPr>
              <a:t>Coin with shrine of Venus </a:t>
            </a:r>
            <a:r>
              <a:rPr lang="en-US" b="1" dirty="0" err="1">
                <a:solidFill>
                  <a:srgbClr val="FCD3A5"/>
                </a:solidFill>
                <a:latin typeface="Perpetua"/>
                <a:cs typeface="Perpetua"/>
              </a:rPr>
              <a:t>Cloacina</a:t>
            </a:r>
            <a:r>
              <a:rPr lang="en-US" b="1" dirty="0">
                <a:solidFill>
                  <a:srgbClr val="FCD3A5"/>
                </a:solidFill>
                <a:latin typeface="Perpetua"/>
                <a:cs typeface="Perpetua"/>
              </a:rPr>
              <a:t> (late 40s BCE) and Mouth of </a:t>
            </a:r>
            <a:r>
              <a:rPr lang="en-US" b="1" dirty="0" err="1">
                <a:solidFill>
                  <a:srgbClr val="FCD3A5"/>
                </a:solidFill>
                <a:latin typeface="Perpetua"/>
                <a:cs typeface="Perpetua"/>
              </a:rPr>
              <a:t>Cloaca</a:t>
            </a:r>
            <a:r>
              <a:rPr lang="en-US" b="1" dirty="0">
                <a:solidFill>
                  <a:srgbClr val="FCD3A5"/>
                </a:solidFill>
                <a:latin typeface="Perpetua"/>
                <a:cs typeface="Perpetua"/>
              </a:rPr>
              <a:t> Maxima</a:t>
            </a:r>
          </a:p>
        </p:txBody>
      </p:sp>
      <p:sp>
        <p:nvSpPr>
          <p:cNvPr id="4" name="Frame 3"/>
          <p:cNvSpPr/>
          <p:nvPr/>
        </p:nvSpPr>
        <p:spPr>
          <a:xfrm>
            <a:off x="0" y="0"/>
            <a:ext cx="9144000" cy="6858000"/>
          </a:xfrm>
          <a:prstGeom prst="frame">
            <a:avLst>
              <a:gd name="adj1" fmla="val 6400"/>
            </a:avLst>
          </a:prstGeom>
          <a:gradFill flip="none" rotWithShape="1">
            <a:gsLst>
              <a:gs pos="34000">
                <a:srgbClr val="2B002C"/>
              </a:gs>
              <a:gs pos="16000">
                <a:srgbClr val="531712"/>
              </a:gs>
              <a:gs pos="70000">
                <a:srgbClr val="531712"/>
              </a:gs>
              <a:gs pos="82000">
                <a:srgbClr val="2B002C"/>
              </a:gs>
              <a:gs pos="100000">
                <a:srgbClr val="531712"/>
              </a:gs>
              <a:gs pos="51000">
                <a:srgbClr val="531712"/>
              </a:gs>
            </a:gsLst>
            <a:lin ang="8160000" scaled="0"/>
            <a:tileRect/>
          </a:gradFill>
          <a:ln>
            <a:noFill/>
          </a:ln>
          <a:effectLst>
            <a:outerShdw blurRad="40000" dist="23000" dir="5400000" rotWithShape="0">
              <a:srgbClr val="000000">
                <a:alpha val="35000"/>
              </a:srgbClr>
            </a:outerShdw>
          </a:effectLst>
          <a:scene3d>
            <a:camera prst="orthographicFron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Frame 4"/>
          <p:cNvSpPr/>
          <p:nvPr/>
        </p:nvSpPr>
        <p:spPr>
          <a:xfrm>
            <a:off x="179294" y="194235"/>
            <a:ext cx="8785412" cy="6469530"/>
          </a:xfrm>
          <a:prstGeom prst="frame">
            <a:avLst>
              <a:gd name="adj1" fmla="val 2823"/>
            </a:avLst>
          </a:prstGeom>
          <a:gradFill flip="none" rotWithShape="1">
            <a:gsLst>
              <a:gs pos="27000">
                <a:srgbClr val="8A733F"/>
              </a:gs>
              <a:gs pos="38000">
                <a:srgbClr val="F0CC76"/>
              </a:gs>
              <a:gs pos="77000">
                <a:srgbClr val="9D854C"/>
              </a:gs>
              <a:gs pos="88000">
                <a:srgbClr val="F0CC76"/>
              </a:gs>
              <a:gs pos="100000">
                <a:srgbClr val="9D854C"/>
              </a:gs>
              <a:gs pos="47000">
                <a:srgbClr val="9D854C"/>
              </a:gs>
              <a:gs pos="17000">
                <a:srgbClr val="F0CC76"/>
              </a:gs>
              <a:gs pos="7000">
                <a:srgbClr val="9D854C"/>
              </a:gs>
            </a:gsLst>
            <a:lin ang="0" scaled="1"/>
            <a:tileRect/>
          </a:gradFill>
          <a:ln>
            <a:noFill/>
          </a:ln>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483" y="941088"/>
            <a:ext cx="3517900" cy="4483100"/>
          </a:xfrm>
          <a:prstGeom prst="rect">
            <a:avLst/>
          </a:prstGeom>
          <a:noFill/>
          <a:ln w="9525">
            <a:noFill/>
            <a:miter lim="800000"/>
            <a:headEnd/>
            <a:tailEnd/>
          </a:ln>
          <a:effec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10" y="1204583"/>
            <a:ext cx="4067175" cy="4102100"/>
          </a:xfrm>
          <a:prstGeom prst="rect">
            <a:avLst/>
          </a:prstGeom>
          <a:noFill/>
          <a:ln w="9525">
            <a:noFill/>
            <a:miter lim="800000"/>
            <a:headEnd/>
            <a:tailEnd/>
          </a:ln>
          <a:effectLst/>
        </p:spPr>
      </p:pic>
    </p:spTree>
    <p:extLst>
      <p:ext uri="{BB962C8B-B14F-4D97-AF65-F5344CB8AC3E}">
        <p14:creationId xmlns:p14="http://schemas.microsoft.com/office/powerpoint/2010/main" val="36090653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739756"/>
            <a:ext cx="9144000" cy="646331"/>
          </a:xfrm>
          <a:prstGeom prst="rect">
            <a:avLst/>
          </a:prstGeom>
          <a:noFill/>
        </p:spPr>
        <p:txBody>
          <a:bodyPr wrap="square" rtlCol="0">
            <a:spAutoFit/>
          </a:bodyPr>
          <a:lstStyle/>
          <a:p>
            <a:pPr algn="ctr"/>
            <a:r>
              <a:rPr lang="en-US" b="1" i="1" dirty="0">
                <a:solidFill>
                  <a:srgbClr val="FCD3A5"/>
                </a:solidFill>
                <a:latin typeface="Perpetua"/>
                <a:cs typeface="Perpetua"/>
              </a:rPr>
              <a:t>Venus </a:t>
            </a:r>
            <a:r>
              <a:rPr lang="en-US" b="1" i="1" dirty="0" err="1">
                <a:solidFill>
                  <a:srgbClr val="FCD3A5"/>
                </a:solidFill>
                <a:latin typeface="Perpetua"/>
                <a:cs typeface="Perpetua"/>
              </a:rPr>
              <a:t>Verticordia</a:t>
            </a:r>
            <a:r>
              <a:rPr lang="en-US" b="1" i="1" dirty="0">
                <a:solidFill>
                  <a:srgbClr val="FCD3A5"/>
                </a:solidFill>
                <a:latin typeface="Perpetua"/>
                <a:cs typeface="Perpetua"/>
              </a:rPr>
              <a:t> </a:t>
            </a:r>
            <a:r>
              <a:rPr lang="en-US" b="1" dirty="0">
                <a:solidFill>
                  <a:srgbClr val="FCD3A5"/>
                </a:solidFill>
                <a:latin typeface="Perpetua"/>
                <a:cs typeface="Perpetua"/>
              </a:rPr>
              <a:t>by Dante Gabriel Rossetti (1864-8) </a:t>
            </a:r>
          </a:p>
          <a:p>
            <a:pPr algn="ctr"/>
            <a:r>
              <a:rPr lang="en-US" b="1" dirty="0" err="1">
                <a:solidFill>
                  <a:srgbClr val="FCD3A5"/>
                </a:solidFill>
                <a:latin typeface="Perpetua"/>
                <a:cs typeface="Perpetua"/>
              </a:rPr>
              <a:t>Veneralia</a:t>
            </a:r>
            <a:r>
              <a:rPr lang="en-US" b="1" dirty="0">
                <a:solidFill>
                  <a:srgbClr val="FCD3A5"/>
                </a:solidFill>
                <a:latin typeface="Perpetua"/>
                <a:cs typeface="Perpetua"/>
              </a:rPr>
              <a:t>: April 1st</a:t>
            </a:r>
          </a:p>
        </p:txBody>
      </p:sp>
      <p:sp>
        <p:nvSpPr>
          <p:cNvPr id="4" name="Frame 3"/>
          <p:cNvSpPr/>
          <p:nvPr/>
        </p:nvSpPr>
        <p:spPr>
          <a:xfrm>
            <a:off x="0" y="0"/>
            <a:ext cx="9144000" cy="6858000"/>
          </a:xfrm>
          <a:prstGeom prst="frame">
            <a:avLst>
              <a:gd name="adj1" fmla="val 6400"/>
            </a:avLst>
          </a:prstGeom>
          <a:gradFill flip="none" rotWithShape="1">
            <a:gsLst>
              <a:gs pos="34000">
                <a:srgbClr val="2B002C"/>
              </a:gs>
              <a:gs pos="16000">
                <a:srgbClr val="531712"/>
              </a:gs>
              <a:gs pos="70000">
                <a:srgbClr val="531712"/>
              </a:gs>
              <a:gs pos="82000">
                <a:srgbClr val="2B002C"/>
              </a:gs>
              <a:gs pos="100000">
                <a:srgbClr val="531712"/>
              </a:gs>
              <a:gs pos="51000">
                <a:srgbClr val="531712"/>
              </a:gs>
            </a:gsLst>
            <a:lin ang="8160000" scaled="0"/>
            <a:tileRect/>
          </a:gradFill>
          <a:ln>
            <a:noFill/>
          </a:ln>
          <a:effectLst>
            <a:outerShdw blurRad="40000" dist="23000" dir="5400000" rotWithShape="0">
              <a:srgbClr val="000000">
                <a:alpha val="35000"/>
              </a:srgbClr>
            </a:outerShdw>
          </a:effectLst>
          <a:scene3d>
            <a:camera prst="orthographicFron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Frame 4"/>
          <p:cNvSpPr/>
          <p:nvPr/>
        </p:nvSpPr>
        <p:spPr>
          <a:xfrm>
            <a:off x="179294" y="194235"/>
            <a:ext cx="8785412" cy="6469530"/>
          </a:xfrm>
          <a:prstGeom prst="frame">
            <a:avLst>
              <a:gd name="adj1" fmla="val 2823"/>
            </a:avLst>
          </a:prstGeom>
          <a:gradFill flip="none" rotWithShape="1">
            <a:gsLst>
              <a:gs pos="27000">
                <a:srgbClr val="8A733F"/>
              </a:gs>
              <a:gs pos="38000">
                <a:srgbClr val="F0CC76"/>
              </a:gs>
              <a:gs pos="77000">
                <a:srgbClr val="9D854C"/>
              </a:gs>
              <a:gs pos="88000">
                <a:srgbClr val="F0CC76"/>
              </a:gs>
              <a:gs pos="100000">
                <a:srgbClr val="9D854C"/>
              </a:gs>
              <a:gs pos="47000">
                <a:srgbClr val="9D854C"/>
              </a:gs>
              <a:gs pos="17000">
                <a:srgbClr val="F0CC76"/>
              </a:gs>
              <a:gs pos="7000">
                <a:srgbClr val="9D854C"/>
              </a:gs>
            </a:gsLst>
            <a:lin ang="0" scaled="1"/>
            <a:tileRect/>
          </a:gradFill>
          <a:ln>
            <a:noFill/>
          </a:ln>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100" y="619863"/>
            <a:ext cx="4241800" cy="5092700"/>
          </a:xfrm>
          <a:prstGeom prst="rect">
            <a:avLst/>
          </a:prstGeom>
          <a:noFill/>
          <a:ln w="9525">
            <a:noFill/>
            <a:miter lim="800000"/>
            <a:headEnd/>
            <a:tailEnd/>
          </a:ln>
          <a:effectLst/>
        </p:spPr>
      </p:pic>
    </p:spTree>
    <p:extLst>
      <p:ext uri="{BB962C8B-B14F-4D97-AF65-F5344CB8AC3E}">
        <p14:creationId xmlns:p14="http://schemas.microsoft.com/office/powerpoint/2010/main" val="6702264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2EEED-E914-3C4B-B838-C297BF3629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E91C22-9F73-C145-8FBD-3622D0EE6352}"/>
              </a:ext>
            </a:extLst>
          </p:cNvPr>
          <p:cNvSpPr>
            <a:spLocks noGrp="1"/>
          </p:cNvSpPr>
          <p:nvPr>
            <p:ph idx="1"/>
          </p:nvPr>
        </p:nvSpPr>
        <p:spPr/>
        <p:txBody>
          <a:bodyPr>
            <a:normAutofit/>
          </a:bodyPr>
          <a:lstStyle/>
          <a:p>
            <a:pPr marL="0" indent="0" algn="ctr">
              <a:buNone/>
            </a:pPr>
            <a:r>
              <a:rPr lang="en-US" sz="4400" dirty="0" err="1"/>
              <a:t>www.theoi.com</a:t>
            </a:r>
            <a:endParaRPr lang="en-US" sz="4400" dirty="0"/>
          </a:p>
        </p:txBody>
      </p:sp>
    </p:spTree>
    <p:extLst>
      <p:ext uri="{BB962C8B-B14F-4D97-AF65-F5344CB8AC3E}">
        <p14:creationId xmlns:p14="http://schemas.microsoft.com/office/powerpoint/2010/main" val="414766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at Goddess of Laussel, c. 20,000 B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394" y="210250"/>
            <a:ext cx="4447213" cy="6278418"/>
          </a:xfrm>
          <a:prstGeom prst="rect">
            <a:avLst/>
          </a:prstGeom>
        </p:spPr>
      </p:pic>
      <p:sp>
        <p:nvSpPr>
          <p:cNvPr id="6" name="TextBox 5"/>
          <p:cNvSpPr txBox="1"/>
          <p:nvPr/>
        </p:nvSpPr>
        <p:spPr>
          <a:xfrm>
            <a:off x="2314844" y="6488668"/>
            <a:ext cx="4514312" cy="369332"/>
          </a:xfrm>
          <a:prstGeom prst="rect">
            <a:avLst/>
          </a:prstGeom>
          <a:noFill/>
        </p:spPr>
        <p:txBody>
          <a:bodyPr wrap="square" rtlCol="0">
            <a:spAutoFit/>
          </a:bodyPr>
          <a:lstStyle/>
          <a:p>
            <a:pPr algn="ctr"/>
            <a:r>
              <a:rPr lang="en-US" b="1" i="1" dirty="0">
                <a:solidFill>
                  <a:srgbClr val="AB0043"/>
                </a:solidFill>
                <a:latin typeface="Cambria"/>
                <a:cs typeface="Cambria"/>
              </a:rPr>
              <a:t> Great Goddess of </a:t>
            </a:r>
            <a:r>
              <a:rPr lang="en-US" b="1" i="1" dirty="0" err="1">
                <a:solidFill>
                  <a:srgbClr val="AB0043"/>
                </a:solidFill>
                <a:latin typeface="Cambria"/>
                <a:cs typeface="Cambria"/>
              </a:rPr>
              <a:t>Laussel</a:t>
            </a:r>
            <a:r>
              <a:rPr lang="en-US" b="1" dirty="0">
                <a:solidFill>
                  <a:srgbClr val="AB0043"/>
                </a:solidFill>
                <a:latin typeface="Cambria"/>
                <a:cs typeface="Cambria"/>
              </a:rPr>
              <a:t> (</a:t>
            </a:r>
            <a:r>
              <a:rPr lang="en-US" b="1" dirty="0" err="1">
                <a:solidFill>
                  <a:srgbClr val="AB0043"/>
                </a:solidFill>
                <a:latin typeface="Cambria"/>
                <a:cs typeface="Cambria"/>
              </a:rPr>
              <a:t>c</a:t>
            </a:r>
            <a:r>
              <a:rPr lang="en-US" b="1" dirty="0">
                <a:solidFill>
                  <a:srgbClr val="AB0043"/>
                </a:solidFill>
                <a:latin typeface="Cambria"/>
                <a:cs typeface="Cambria"/>
              </a:rPr>
              <a:t>. 20,000 BCE)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804" y="1762125"/>
            <a:ext cx="2247900" cy="3333750"/>
          </a:xfrm>
          <a:prstGeom prst="rect">
            <a:avLst/>
          </a:prstGeom>
          <a:noFill/>
        </p:spPr>
      </p:pic>
      <p:pic>
        <p:nvPicPr>
          <p:cNvPr id="6" name="Picture 5" descr="Fr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3157" y="1762125"/>
            <a:ext cx="2552700" cy="3333750"/>
          </a:xfrm>
          <a:prstGeom prst="rect">
            <a:avLst/>
          </a:prstGeom>
          <a:noFill/>
        </p:spPr>
      </p:pic>
      <p:sp>
        <p:nvSpPr>
          <p:cNvPr id="7" name="Rectangle 6"/>
          <p:cNvSpPr/>
          <p:nvPr/>
        </p:nvSpPr>
        <p:spPr>
          <a:xfrm>
            <a:off x="1" y="5813751"/>
            <a:ext cx="9143999" cy="369332"/>
          </a:xfrm>
          <a:prstGeom prst="rect">
            <a:avLst/>
          </a:prstGeom>
        </p:spPr>
        <p:txBody>
          <a:bodyPr wrap="square">
            <a:spAutoFit/>
          </a:bodyPr>
          <a:lstStyle/>
          <a:p>
            <a:pPr algn="ctr">
              <a:spcBef>
                <a:spcPct val="50000"/>
              </a:spcBef>
            </a:pPr>
            <a:r>
              <a:rPr lang="en-US" b="1" dirty="0">
                <a:solidFill>
                  <a:schemeClr val="accent2">
                    <a:lumMod val="75000"/>
                  </a:schemeClr>
                </a:solidFill>
                <a:latin typeface="Cambria"/>
                <a:cs typeface="Cambria"/>
              </a:rPr>
              <a:t>Female Neolithic figurines from </a:t>
            </a:r>
            <a:r>
              <a:rPr lang="en-US" b="1" dirty="0" err="1">
                <a:solidFill>
                  <a:schemeClr val="accent2">
                    <a:lumMod val="75000"/>
                  </a:schemeClr>
                </a:solidFill>
                <a:latin typeface="Cambria"/>
                <a:cs typeface="Cambria"/>
              </a:rPr>
              <a:t>Franchthi</a:t>
            </a:r>
            <a:r>
              <a:rPr lang="en-US" b="1" dirty="0">
                <a:solidFill>
                  <a:schemeClr val="accent2">
                    <a:lumMod val="75000"/>
                  </a:schemeClr>
                </a:solidFill>
                <a:latin typeface="Cambria"/>
                <a:cs typeface="Cambria"/>
              </a:rPr>
              <a:t> Cave in the </a:t>
            </a:r>
            <a:r>
              <a:rPr lang="en-US" b="1" dirty="0" err="1">
                <a:solidFill>
                  <a:schemeClr val="accent2">
                    <a:lumMod val="75000"/>
                  </a:schemeClr>
                </a:solidFill>
                <a:latin typeface="Cambria"/>
                <a:cs typeface="Cambria"/>
              </a:rPr>
              <a:t>Argolid</a:t>
            </a:r>
            <a:r>
              <a:rPr lang="en-US" b="1" dirty="0">
                <a:solidFill>
                  <a:schemeClr val="accent2">
                    <a:lumMod val="75000"/>
                  </a:schemeClr>
                </a:solidFill>
                <a:latin typeface="Cambria"/>
                <a:cs typeface="Cambria"/>
              </a:rPr>
              <a:t>, Peloponnese.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3429325"/>
          </a:xfrm>
        </p:spPr>
        <p:txBody>
          <a:bodyPr>
            <a:normAutofit/>
          </a:bodyPr>
          <a:lstStyle/>
          <a:p>
            <a:r>
              <a:rPr lang="en-US" dirty="0" err="1"/>
              <a:t>Marija</a:t>
            </a:r>
            <a:r>
              <a:rPr lang="en-US" dirty="0"/>
              <a:t> </a:t>
            </a:r>
            <a:r>
              <a:rPr lang="en-US" dirty="0" err="1"/>
              <a:t>Gimbutas</a:t>
            </a:r>
            <a:br>
              <a:rPr lang="en-US" dirty="0"/>
            </a:br>
            <a:r>
              <a:rPr lang="en-US" i="1" dirty="0"/>
              <a:t>The Language of the Goddess </a:t>
            </a:r>
            <a:r>
              <a:rPr lang="en-US" dirty="0"/>
              <a:t>(1989)</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507935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1714500"/>
        </p:xfrm>
        <a:graphic>
          <a:graphicData uri="http://schemas.openxmlformats.org/drawingml/2006/table">
            <a:tbl>
              <a:tblPr bandCol="1">
                <a:tableStyleId>{5DA37D80-6434-44D0-A028-1B22A696006F}</a:tableStyleId>
              </a:tblPr>
              <a:tblGrid>
                <a:gridCol w="2331218">
                  <a:extLst>
                    <a:ext uri="{9D8B030D-6E8A-4147-A177-3AD203B41FA5}">
                      <a16:colId xmlns:a16="http://schemas.microsoft.com/office/drawing/2014/main" val="20000"/>
                    </a:ext>
                  </a:extLst>
                </a:gridCol>
                <a:gridCol w="3764782">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714500">
                <a:tc>
                  <a:txBody>
                    <a:bodyPr/>
                    <a:lstStyle/>
                    <a:p>
                      <a:pPr algn="ctr"/>
                      <a:endParaRPr lang="en-US" sz="3500" dirty="0">
                        <a:ln>
                          <a:solidFill>
                            <a:srgbClr val="800000"/>
                          </a:solidFill>
                        </a:ln>
                        <a:solidFill>
                          <a:srgbClr val="AB0043"/>
                        </a:solidFill>
                        <a:latin typeface="Didot"/>
                        <a:cs typeface="Didot"/>
                      </a:endParaRPr>
                    </a:p>
                    <a:p>
                      <a:pPr algn="ctr"/>
                      <a:r>
                        <a:rPr lang="en-US" sz="3500" dirty="0">
                          <a:ln>
                            <a:solidFill>
                              <a:srgbClr val="800000"/>
                            </a:solidFill>
                          </a:ln>
                          <a:solidFill>
                            <a:srgbClr val="AB0043"/>
                          </a:solidFill>
                          <a:latin typeface="Didot"/>
                          <a:cs typeface="Didot"/>
                        </a:rPr>
                        <a:t>LIFE</a:t>
                      </a:r>
                    </a:p>
                  </a:txBody>
                  <a:tcPr>
                    <a:solidFill>
                      <a:schemeClr val="accent1">
                        <a:lumMod val="60000"/>
                        <a:lumOff val="40000"/>
                        <a:alpha val="20000"/>
                      </a:schemeClr>
                    </a:solidFill>
                  </a:tcPr>
                </a:tc>
                <a:tc>
                  <a:txBody>
                    <a:bodyPr/>
                    <a:lstStyle/>
                    <a:p>
                      <a:pPr algn="ctr"/>
                      <a:endParaRPr lang="en-US" sz="3500" dirty="0">
                        <a:ln>
                          <a:solidFill>
                            <a:srgbClr val="800000"/>
                          </a:solidFill>
                        </a:ln>
                        <a:solidFill>
                          <a:srgbClr val="AB0043"/>
                        </a:solidFill>
                        <a:latin typeface="Didot"/>
                        <a:cs typeface="Didot"/>
                      </a:endParaRPr>
                    </a:p>
                    <a:p>
                      <a:pPr algn="ctr"/>
                      <a:r>
                        <a:rPr lang="en-US" sz="3500" dirty="0">
                          <a:ln>
                            <a:solidFill>
                              <a:srgbClr val="800000"/>
                            </a:solidFill>
                          </a:ln>
                          <a:solidFill>
                            <a:srgbClr val="AB0043"/>
                          </a:solidFill>
                          <a:latin typeface="Didot"/>
                          <a:cs typeface="Didot"/>
                        </a:rPr>
                        <a:t>DEATH</a:t>
                      </a:r>
                    </a:p>
                  </a:txBody>
                  <a:tcPr/>
                </a:tc>
                <a:tc>
                  <a:txBody>
                    <a:bodyPr/>
                    <a:lstStyle/>
                    <a:p>
                      <a:pPr algn="ctr"/>
                      <a:endParaRPr lang="en-US" sz="3500" dirty="0">
                        <a:ln>
                          <a:solidFill>
                            <a:srgbClr val="800000"/>
                          </a:solidFill>
                        </a:ln>
                        <a:solidFill>
                          <a:srgbClr val="AB0043"/>
                        </a:solidFill>
                        <a:latin typeface="Didot"/>
                        <a:cs typeface="Didot"/>
                      </a:endParaRPr>
                    </a:p>
                    <a:p>
                      <a:pPr algn="ctr"/>
                      <a:r>
                        <a:rPr lang="en-US" sz="3500" dirty="0">
                          <a:ln>
                            <a:solidFill>
                              <a:srgbClr val="800000"/>
                            </a:solidFill>
                          </a:ln>
                          <a:solidFill>
                            <a:srgbClr val="AB0043"/>
                          </a:solidFill>
                          <a:latin typeface="Didot"/>
                          <a:cs typeface="Didot"/>
                        </a:rPr>
                        <a:t>RENEWAL</a:t>
                      </a:r>
                    </a:p>
                  </a:txBody>
                  <a:tcPr>
                    <a:solidFill>
                      <a:schemeClr val="accent1">
                        <a:lumMod val="60000"/>
                        <a:lumOff val="40000"/>
                        <a:alpha val="20000"/>
                      </a:schemeClr>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3429000"/>
        </p:xfrm>
        <a:graphic>
          <a:graphicData uri="http://schemas.openxmlformats.org/drawingml/2006/table">
            <a:tbl>
              <a:tblPr bandCol="1">
                <a:tableStyleId>{5DA37D80-6434-44D0-A028-1B22A696006F}</a:tableStyleId>
              </a:tblPr>
              <a:tblGrid>
                <a:gridCol w="2331218">
                  <a:extLst>
                    <a:ext uri="{9D8B030D-6E8A-4147-A177-3AD203B41FA5}">
                      <a16:colId xmlns:a16="http://schemas.microsoft.com/office/drawing/2014/main" val="20000"/>
                    </a:ext>
                  </a:extLst>
                </a:gridCol>
                <a:gridCol w="3764782">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714500">
                <a:tc>
                  <a:txBody>
                    <a:bodyPr/>
                    <a:lstStyle/>
                    <a:p>
                      <a:pPr algn="ctr"/>
                      <a:endParaRPr lang="en-US" sz="3500" dirty="0">
                        <a:ln>
                          <a:solidFill>
                            <a:srgbClr val="800000"/>
                          </a:solidFill>
                        </a:ln>
                        <a:solidFill>
                          <a:srgbClr val="AB0043"/>
                        </a:solidFill>
                        <a:latin typeface="Didot"/>
                        <a:cs typeface="Didot"/>
                      </a:endParaRPr>
                    </a:p>
                    <a:p>
                      <a:pPr algn="ctr"/>
                      <a:r>
                        <a:rPr lang="en-US" sz="3500" dirty="0">
                          <a:ln>
                            <a:solidFill>
                              <a:srgbClr val="800000"/>
                            </a:solidFill>
                          </a:ln>
                          <a:solidFill>
                            <a:srgbClr val="AB0043"/>
                          </a:solidFill>
                          <a:latin typeface="Didot"/>
                          <a:cs typeface="Didot"/>
                        </a:rPr>
                        <a:t>LIFE</a:t>
                      </a:r>
                    </a:p>
                  </a:txBody>
                  <a:tcPr>
                    <a:solidFill>
                      <a:schemeClr val="accent1">
                        <a:lumMod val="60000"/>
                        <a:lumOff val="40000"/>
                        <a:alpha val="20000"/>
                      </a:schemeClr>
                    </a:solidFill>
                  </a:tcPr>
                </a:tc>
                <a:tc>
                  <a:txBody>
                    <a:bodyPr/>
                    <a:lstStyle/>
                    <a:p>
                      <a:pPr algn="ctr"/>
                      <a:endParaRPr lang="en-US" sz="3500" dirty="0">
                        <a:ln>
                          <a:solidFill>
                            <a:srgbClr val="800000"/>
                          </a:solidFill>
                        </a:ln>
                        <a:solidFill>
                          <a:srgbClr val="AB0043"/>
                        </a:solidFill>
                        <a:latin typeface="Didot"/>
                        <a:cs typeface="Didot"/>
                      </a:endParaRPr>
                    </a:p>
                    <a:p>
                      <a:pPr algn="ctr"/>
                      <a:r>
                        <a:rPr lang="en-US" sz="3500" dirty="0">
                          <a:ln>
                            <a:solidFill>
                              <a:srgbClr val="800000"/>
                            </a:solidFill>
                          </a:ln>
                          <a:solidFill>
                            <a:srgbClr val="AB0043"/>
                          </a:solidFill>
                          <a:latin typeface="Didot"/>
                          <a:cs typeface="Didot"/>
                        </a:rPr>
                        <a:t>DEATH</a:t>
                      </a:r>
                    </a:p>
                  </a:txBody>
                  <a:tcPr/>
                </a:tc>
                <a:tc>
                  <a:txBody>
                    <a:bodyPr/>
                    <a:lstStyle/>
                    <a:p>
                      <a:pPr algn="ctr"/>
                      <a:endParaRPr lang="en-US" sz="3500" dirty="0">
                        <a:ln>
                          <a:solidFill>
                            <a:srgbClr val="800000"/>
                          </a:solidFill>
                        </a:ln>
                        <a:solidFill>
                          <a:srgbClr val="AB0043"/>
                        </a:solidFill>
                        <a:latin typeface="Didot"/>
                        <a:cs typeface="Didot"/>
                      </a:endParaRPr>
                    </a:p>
                    <a:p>
                      <a:pPr algn="ctr"/>
                      <a:r>
                        <a:rPr lang="en-US" sz="3500" dirty="0">
                          <a:ln>
                            <a:solidFill>
                              <a:srgbClr val="800000"/>
                            </a:solidFill>
                          </a:ln>
                          <a:solidFill>
                            <a:srgbClr val="AB0043"/>
                          </a:solidFill>
                          <a:latin typeface="Didot"/>
                          <a:cs typeface="Didot"/>
                        </a:rPr>
                        <a:t>RENEWAL</a:t>
                      </a:r>
                    </a:p>
                  </a:txBody>
                  <a:tcPr>
                    <a:solidFill>
                      <a:schemeClr val="accent1">
                        <a:lumMod val="60000"/>
                        <a:lumOff val="40000"/>
                        <a:alpha val="20000"/>
                      </a:schemeClr>
                    </a:solidFill>
                  </a:tcPr>
                </a:tc>
                <a:extLst>
                  <a:ext uri="{0D108BD9-81ED-4DB2-BD59-A6C34878D82A}">
                    <a16:rowId xmlns:a16="http://schemas.microsoft.com/office/drawing/2014/main" val="10000"/>
                  </a:ext>
                </a:extLst>
              </a:tr>
              <a:tr h="1714500">
                <a:tc>
                  <a:txBody>
                    <a:bodyPr/>
                    <a:lstStyle/>
                    <a:p>
                      <a:pPr algn="ctr"/>
                      <a:endParaRPr lang="en-US" sz="3500" dirty="0">
                        <a:ln>
                          <a:solidFill>
                            <a:schemeClr val="accent2">
                              <a:lumMod val="75000"/>
                            </a:schemeClr>
                          </a:solidFill>
                        </a:ln>
                        <a:solidFill>
                          <a:srgbClr val="AB0043"/>
                        </a:solidFill>
                        <a:latin typeface="Didot"/>
                        <a:cs typeface="Didot"/>
                      </a:endParaRPr>
                    </a:p>
                    <a:p>
                      <a:pPr algn="ctr"/>
                      <a:r>
                        <a:rPr lang="en-US" sz="3500" dirty="0">
                          <a:ln>
                            <a:solidFill>
                              <a:schemeClr val="accent2">
                                <a:lumMod val="75000"/>
                              </a:schemeClr>
                            </a:solidFill>
                          </a:ln>
                          <a:solidFill>
                            <a:schemeClr val="accent2">
                              <a:lumMod val="60000"/>
                              <a:lumOff val="40000"/>
                            </a:schemeClr>
                          </a:solidFill>
                          <a:latin typeface="Didot"/>
                          <a:cs typeface="Didot"/>
                        </a:rPr>
                        <a:t>HEAVEN</a:t>
                      </a:r>
                    </a:p>
                  </a:txBody>
                  <a:tcPr>
                    <a:solidFill>
                      <a:schemeClr val="accent1">
                        <a:lumMod val="60000"/>
                        <a:lumOff val="40000"/>
                        <a:alpha val="20000"/>
                      </a:schemeClr>
                    </a:solidFill>
                  </a:tcPr>
                </a:tc>
                <a:tc>
                  <a:txBody>
                    <a:bodyPr/>
                    <a:lstStyle/>
                    <a:p>
                      <a:pPr algn="ctr"/>
                      <a:endParaRPr lang="en-US" sz="3500" dirty="0">
                        <a:ln>
                          <a:solidFill>
                            <a:schemeClr val="accent2">
                              <a:lumMod val="75000"/>
                            </a:schemeClr>
                          </a:solidFill>
                        </a:ln>
                        <a:solidFill>
                          <a:srgbClr val="AB0043"/>
                        </a:solidFill>
                        <a:latin typeface="Didot"/>
                        <a:cs typeface="Didot"/>
                      </a:endParaRPr>
                    </a:p>
                    <a:p>
                      <a:pPr algn="ctr"/>
                      <a:r>
                        <a:rPr lang="en-US" sz="3500" dirty="0">
                          <a:ln>
                            <a:solidFill>
                              <a:schemeClr val="accent2">
                                <a:lumMod val="75000"/>
                              </a:schemeClr>
                            </a:solidFill>
                          </a:ln>
                          <a:solidFill>
                            <a:srgbClr val="FF5698"/>
                          </a:solidFill>
                          <a:latin typeface="Didot"/>
                          <a:cs typeface="Didot"/>
                        </a:rPr>
                        <a:t>EARTH</a:t>
                      </a:r>
                    </a:p>
                  </a:txBody>
                  <a:tcPr/>
                </a:tc>
                <a:tc>
                  <a:txBody>
                    <a:bodyPr/>
                    <a:lstStyle/>
                    <a:p>
                      <a:pPr algn="ctr"/>
                      <a:endParaRPr lang="en-US" sz="3500" dirty="0">
                        <a:ln>
                          <a:solidFill>
                            <a:schemeClr val="accent2">
                              <a:lumMod val="75000"/>
                            </a:schemeClr>
                          </a:solidFill>
                        </a:ln>
                        <a:solidFill>
                          <a:srgbClr val="AB0043"/>
                        </a:solidFill>
                        <a:latin typeface="Didot"/>
                        <a:cs typeface="Didot"/>
                      </a:endParaRPr>
                    </a:p>
                    <a:p>
                      <a:pPr algn="ctr"/>
                      <a:r>
                        <a:rPr lang="en-US" sz="2800" dirty="0">
                          <a:ln>
                            <a:solidFill>
                              <a:schemeClr val="accent2">
                                <a:lumMod val="75000"/>
                              </a:schemeClr>
                            </a:solidFill>
                          </a:ln>
                          <a:solidFill>
                            <a:srgbClr val="FF5698"/>
                          </a:solidFill>
                          <a:latin typeface="Didot"/>
                          <a:cs typeface="Didot"/>
                        </a:rPr>
                        <a:t>UNDERWORLD</a:t>
                      </a:r>
                    </a:p>
                  </a:txBody>
                  <a:tcPr>
                    <a:solidFill>
                      <a:schemeClr val="accent1">
                        <a:lumMod val="60000"/>
                        <a:lumOff val="40000"/>
                        <a:alpha val="20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5143500"/>
        </p:xfrm>
        <a:graphic>
          <a:graphicData uri="http://schemas.openxmlformats.org/drawingml/2006/table">
            <a:tbl>
              <a:tblPr bandCol="1">
                <a:tableStyleId>{5DA37D80-6434-44D0-A028-1B22A696006F}</a:tableStyleId>
              </a:tblPr>
              <a:tblGrid>
                <a:gridCol w="2331218">
                  <a:extLst>
                    <a:ext uri="{9D8B030D-6E8A-4147-A177-3AD203B41FA5}">
                      <a16:colId xmlns:a16="http://schemas.microsoft.com/office/drawing/2014/main" val="20000"/>
                    </a:ext>
                  </a:extLst>
                </a:gridCol>
                <a:gridCol w="3764782">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714500">
                <a:tc>
                  <a:txBody>
                    <a:bodyPr/>
                    <a:lstStyle/>
                    <a:p>
                      <a:pPr algn="ctr"/>
                      <a:endParaRPr lang="en-US" sz="3500" dirty="0">
                        <a:ln>
                          <a:solidFill>
                            <a:srgbClr val="800000"/>
                          </a:solidFill>
                        </a:ln>
                        <a:solidFill>
                          <a:srgbClr val="AB0043"/>
                        </a:solidFill>
                        <a:latin typeface="Didot"/>
                        <a:cs typeface="Didot"/>
                      </a:endParaRPr>
                    </a:p>
                    <a:p>
                      <a:pPr algn="ctr"/>
                      <a:r>
                        <a:rPr lang="en-US" sz="3500" dirty="0">
                          <a:ln>
                            <a:solidFill>
                              <a:srgbClr val="800000"/>
                            </a:solidFill>
                          </a:ln>
                          <a:solidFill>
                            <a:srgbClr val="AB0043"/>
                          </a:solidFill>
                          <a:latin typeface="Didot"/>
                          <a:cs typeface="Didot"/>
                        </a:rPr>
                        <a:t>LIFE</a:t>
                      </a:r>
                    </a:p>
                  </a:txBody>
                  <a:tcPr>
                    <a:solidFill>
                      <a:schemeClr val="accent1">
                        <a:lumMod val="60000"/>
                        <a:lumOff val="40000"/>
                        <a:alpha val="20000"/>
                      </a:schemeClr>
                    </a:solidFill>
                  </a:tcPr>
                </a:tc>
                <a:tc>
                  <a:txBody>
                    <a:bodyPr/>
                    <a:lstStyle/>
                    <a:p>
                      <a:pPr algn="ctr"/>
                      <a:endParaRPr lang="en-US" sz="3500" dirty="0">
                        <a:ln>
                          <a:solidFill>
                            <a:srgbClr val="800000"/>
                          </a:solidFill>
                        </a:ln>
                        <a:solidFill>
                          <a:srgbClr val="AB0043"/>
                        </a:solidFill>
                        <a:latin typeface="Didot"/>
                        <a:cs typeface="Didot"/>
                      </a:endParaRPr>
                    </a:p>
                    <a:p>
                      <a:pPr algn="ctr"/>
                      <a:r>
                        <a:rPr lang="en-US" sz="3500" dirty="0">
                          <a:ln>
                            <a:solidFill>
                              <a:srgbClr val="800000"/>
                            </a:solidFill>
                          </a:ln>
                          <a:solidFill>
                            <a:srgbClr val="AB0043"/>
                          </a:solidFill>
                          <a:latin typeface="Didot"/>
                          <a:cs typeface="Didot"/>
                        </a:rPr>
                        <a:t>DEATH</a:t>
                      </a:r>
                    </a:p>
                  </a:txBody>
                  <a:tcPr/>
                </a:tc>
                <a:tc>
                  <a:txBody>
                    <a:bodyPr/>
                    <a:lstStyle/>
                    <a:p>
                      <a:pPr algn="ctr"/>
                      <a:endParaRPr lang="en-US" sz="3500" dirty="0">
                        <a:ln>
                          <a:solidFill>
                            <a:srgbClr val="800000"/>
                          </a:solidFill>
                        </a:ln>
                        <a:solidFill>
                          <a:srgbClr val="AB0043"/>
                        </a:solidFill>
                        <a:latin typeface="Didot"/>
                        <a:cs typeface="Didot"/>
                      </a:endParaRPr>
                    </a:p>
                    <a:p>
                      <a:pPr algn="ctr"/>
                      <a:r>
                        <a:rPr lang="en-US" sz="3500" dirty="0">
                          <a:ln>
                            <a:solidFill>
                              <a:srgbClr val="800000"/>
                            </a:solidFill>
                          </a:ln>
                          <a:solidFill>
                            <a:srgbClr val="AB0043"/>
                          </a:solidFill>
                          <a:latin typeface="Didot"/>
                          <a:cs typeface="Didot"/>
                        </a:rPr>
                        <a:t>RENEWAL</a:t>
                      </a:r>
                    </a:p>
                  </a:txBody>
                  <a:tcPr>
                    <a:solidFill>
                      <a:schemeClr val="accent1">
                        <a:lumMod val="60000"/>
                        <a:lumOff val="40000"/>
                        <a:alpha val="20000"/>
                      </a:schemeClr>
                    </a:solidFill>
                  </a:tcPr>
                </a:tc>
                <a:extLst>
                  <a:ext uri="{0D108BD9-81ED-4DB2-BD59-A6C34878D82A}">
                    <a16:rowId xmlns:a16="http://schemas.microsoft.com/office/drawing/2014/main" val="10000"/>
                  </a:ext>
                </a:extLst>
              </a:tr>
              <a:tr h="1714500">
                <a:tc>
                  <a:txBody>
                    <a:bodyPr/>
                    <a:lstStyle/>
                    <a:p>
                      <a:pPr algn="ctr"/>
                      <a:endParaRPr lang="en-US" sz="3500" dirty="0">
                        <a:ln>
                          <a:solidFill>
                            <a:schemeClr val="accent2">
                              <a:lumMod val="75000"/>
                            </a:schemeClr>
                          </a:solidFill>
                        </a:ln>
                        <a:solidFill>
                          <a:srgbClr val="AB0043"/>
                        </a:solidFill>
                        <a:latin typeface="Didot"/>
                        <a:cs typeface="Didot"/>
                      </a:endParaRPr>
                    </a:p>
                    <a:p>
                      <a:pPr algn="ctr"/>
                      <a:r>
                        <a:rPr lang="en-US" sz="3500" dirty="0">
                          <a:ln>
                            <a:solidFill>
                              <a:schemeClr val="accent2">
                                <a:lumMod val="75000"/>
                              </a:schemeClr>
                            </a:solidFill>
                          </a:ln>
                          <a:solidFill>
                            <a:schemeClr val="accent2">
                              <a:lumMod val="60000"/>
                              <a:lumOff val="40000"/>
                            </a:schemeClr>
                          </a:solidFill>
                          <a:latin typeface="Didot"/>
                          <a:cs typeface="Didot"/>
                        </a:rPr>
                        <a:t>HEAVEN</a:t>
                      </a:r>
                    </a:p>
                  </a:txBody>
                  <a:tcPr>
                    <a:solidFill>
                      <a:schemeClr val="accent1">
                        <a:lumMod val="60000"/>
                        <a:lumOff val="40000"/>
                        <a:alpha val="20000"/>
                      </a:schemeClr>
                    </a:solidFill>
                  </a:tcPr>
                </a:tc>
                <a:tc>
                  <a:txBody>
                    <a:bodyPr/>
                    <a:lstStyle/>
                    <a:p>
                      <a:pPr algn="ctr"/>
                      <a:endParaRPr lang="en-US" sz="3500" dirty="0">
                        <a:ln>
                          <a:solidFill>
                            <a:schemeClr val="accent2">
                              <a:lumMod val="75000"/>
                            </a:schemeClr>
                          </a:solidFill>
                        </a:ln>
                        <a:solidFill>
                          <a:srgbClr val="AB0043"/>
                        </a:solidFill>
                        <a:latin typeface="Didot"/>
                        <a:cs typeface="Didot"/>
                      </a:endParaRPr>
                    </a:p>
                    <a:p>
                      <a:pPr algn="ctr"/>
                      <a:r>
                        <a:rPr lang="en-US" sz="3500" dirty="0">
                          <a:ln>
                            <a:solidFill>
                              <a:schemeClr val="accent2">
                                <a:lumMod val="75000"/>
                              </a:schemeClr>
                            </a:solidFill>
                          </a:ln>
                          <a:solidFill>
                            <a:srgbClr val="FF5698"/>
                          </a:solidFill>
                          <a:latin typeface="Didot"/>
                          <a:cs typeface="Didot"/>
                        </a:rPr>
                        <a:t>EARTH</a:t>
                      </a:r>
                    </a:p>
                  </a:txBody>
                  <a:tcPr/>
                </a:tc>
                <a:tc>
                  <a:txBody>
                    <a:bodyPr/>
                    <a:lstStyle/>
                    <a:p>
                      <a:pPr algn="ctr"/>
                      <a:endParaRPr lang="en-US" sz="3500" dirty="0">
                        <a:ln>
                          <a:solidFill>
                            <a:schemeClr val="accent2">
                              <a:lumMod val="75000"/>
                            </a:schemeClr>
                          </a:solidFill>
                        </a:ln>
                        <a:solidFill>
                          <a:srgbClr val="AB0043"/>
                        </a:solidFill>
                        <a:latin typeface="Didot"/>
                        <a:cs typeface="Didot"/>
                      </a:endParaRPr>
                    </a:p>
                    <a:p>
                      <a:pPr algn="ctr"/>
                      <a:r>
                        <a:rPr lang="en-US" sz="2800" dirty="0">
                          <a:ln>
                            <a:solidFill>
                              <a:schemeClr val="accent2">
                                <a:lumMod val="75000"/>
                              </a:schemeClr>
                            </a:solidFill>
                          </a:ln>
                          <a:solidFill>
                            <a:srgbClr val="FF5698"/>
                          </a:solidFill>
                          <a:latin typeface="Didot"/>
                          <a:cs typeface="Didot"/>
                        </a:rPr>
                        <a:t>UNDERWORLD</a:t>
                      </a:r>
                    </a:p>
                  </a:txBody>
                  <a:tcPr>
                    <a:solidFill>
                      <a:schemeClr val="accent1">
                        <a:lumMod val="60000"/>
                        <a:lumOff val="40000"/>
                        <a:alpha val="20000"/>
                      </a:schemeClr>
                    </a:solidFill>
                  </a:tcPr>
                </a:tc>
                <a:extLst>
                  <a:ext uri="{0D108BD9-81ED-4DB2-BD59-A6C34878D82A}">
                    <a16:rowId xmlns:a16="http://schemas.microsoft.com/office/drawing/2014/main" val="10001"/>
                  </a:ext>
                </a:extLst>
              </a:tr>
              <a:tr h="1714500">
                <a:tc>
                  <a:txBody>
                    <a:bodyPr/>
                    <a:lstStyle/>
                    <a:p>
                      <a:pPr algn="ctr"/>
                      <a:endParaRPr lang="en-US" sz="3500" dirty="0">
                        <a:ln>
                          <a:solidFill>
                            <a:schemeClr val="accent1">
                              <a:lumMod val="75000"/>
                            </a:schemeClr>
                          </a:solidFill>
                        </a:ln>
                        <a:solidFill>
                          <a:schemeClr val="accent1">
                            <a:lumMod val="60000"/>
                            <a:lumOff val="40000"/>
                          </a:schemeClr>
                        </a:solidFill>
                        <a:latin typeface="Didot"/>
                        <a:cs typeface="Didot"/>
                      </a:endParaRPr>
                    </a:p>
                    <a:p>
                      <a:pPr algn="ctr"/>
                      <a:r>
                        <a:rPr lang="en-US" sz="3500" dirty="0">
                          <a:ln>
                            <a:solidFill>
                              <a:schemeClr val="accent1">
                                <a:lumMod val="75000"/>
                              </a:schemeClr>
                            </a:solidFill>
                          </a:ln>
                          <a:solidFill>
                            <a:schemeClr val="accent1">
                              <a:lumMod val="60000"/>
                              <a:lumOff val="40000"/>
                            </a:schemeClr>
                          </a:solidFill>
                          <a:latin typeface="Didot"/>
                          <a:cs typeface="Didot"/>
                        </a:rPr>
                        <a:t>Pre-fertile</a:t>
                      </a:r>
                    </a:p>
                  </a:txBody>
                  <a:tcPr>
                    <a:solidFill>
                      <a:schemeClr val="accent1">
                        <a:lumMod val="60000"/>
                        <a:lumOff val="40000"/>
                        <a:alpha val="20000"/>
                      </a:schemeClr>
                    </a:solidFill>
                  </a:tcPr>
                </a:tc>
                <a:tc>
                  <a:txBody>
                    <a:bodyPr/>
                    <a:lstStyle/>
                    <a:p>
                      <a:pPr algn="ctr"/>
                      <a:endParaRPr lang="en-US" sz="3500" dirty="0">
                        <a:ln>
                          <a:solidFill>
                            <a:schemeClr val="accent1">
                              <a:lumMod val="75000"/>
                            </a:schemeClr>
                          </a:solidFill>
                        </a:ln>
                        <a:solidFill>
                          <a:schemeClr val="accent1">
                            <a:lumMod val="60000"/>
                            <a:lumOff val="40000"/>
                          </a:schemeClr>
                        </a:solidFill>
                        <a:latin typeface="Didot"/>
                        <a:cs typeface="Didot"/>
                      </a:endParaRPr>
                    </a:p>
                    <a:p>
                      <a:pPr algn="ctr"/>
                      <a:r>
                        <a:rPr lang="en-US" sz="3500" dirty="0">
                          <a:ln>
                            <a:solidFill>
                              <a:schemeClr val="accent1">
                                <a:lumMod val="75000"/>
                              </a:schemeClr>
                            </a:solidFill>
                          </a:ln>
                          <a:solidFill>
                            <a:schemeClr val="accent1">
                              <a:lumMod val="60000"/>
                              <a:lumOff val="40000"/>
                            </a:schemeClr>
                          </a:solidFill>
                          <a:latin typeface="Didot"/>
                          <a:cs typeface="Didot"/>
                        </a:rPr>
                        <a:t>fertile</a:t>
                      </a:r>
                    </a:p>
                  </a:txBody>
                  <a:tcPr/>
                </a:tc>
                <a:tc>
                  <a:txBody>
                    <a:bodyPr/>
                    <a:lstStyle/>
                    <a:p>
                      <a:pPr algn="ctr"/>
                      <a:endParaRPr lang="en-US" sz="3500" dirty="0">
                        <a:ln>
                          <a:solidFill>
                            <a:schemeClr val="accent1">
                              <a:lumMod val="75000"/>
                            </a:schemeClr>
                          </a:solidFill>
                        </a:ln>
                        <a:solidFill>
                          <a:schemeClr val="accent1">
                            <a:lumMod val="60000"/>
                            <a:lumOff val="40000"/>
                          </a:schemeClr>
                        </a:solidFill>
                        <a:latin typeface="Didot"/>
                        <a:cs typeface="Didot"/>
                      </a:endParaRPr>
                    </a:p>
                    <a:p>
                      <a:pPr algn="ctr"/>
                      <a:r>
                        <a:rPr lang="en-US" sz="3500" dirty="0">
                          <a:ln>
                            <a:solidFill>
                              <a:schemeClr val="accent1">
                                <a:lumMod val="75000"/>
                              </a:schemeClr>
                            </a:solidFill>
                          </a:ln>
                          <a:solidFill>
                            <a:schemeClr val="accent1">
                              <a:lumMod val="60000"/>
                              <a:lumOff val="40000"/>
                            </a:schemeClr>
                          </a:solidFill>
                          <a:latin typeface="Didot"/>
                          <a:cs typeface="Didot"/>
                        </a:rPr>
                        <a:t>Post-fertile</a:t>
                      </a:r>
                    </a:p>
                  </a:txBody>
                  <a:tcPr>
                    <a:solidFill>
                      <a:schemeClr val="accent1">
                        <a:lumMod val="60000"/>
                        <a:lumOff val="40000"/>
                        <a:alpha val="20000"/>
                      </a:schemeClr>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6858000"/>
        </p:xfrm>
        <a:graphic>
          <a:graphicData uri="http://schemas.openxmlformats.org/drawingml/2006/table">
            <a:tbl>
              <a:tblPr bandCol="1">
                <a:tableStyleId>{5DA37D80-6434-44D0-A028-1B22A696006F}</a:tableStyleId>
              </a:tblPr>
              <a:tblGrid>
                <a:gridCol w="2331218">
                  <a:extLst>
                    <a:ext uri="{9D8B030D-6E8A-4147-A177-3AD203B41FA5}">
                      <a16:colId xmlns:a16="http://schemas.microsoft.com/office/drawing/2014/main" val="20000"/>
                    </a:ext>
                  </a:extLst>
                </a:gridCol>
                <a:gridCol w="3764782">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714500">
                <a:tc>
                  <a:txBody>
                    <a:bodyPr/>
                    <a:lstStyle/>
                    <a:p>
                      <a:pPr algn="ctr"/>
                      <a:endParaRPr lang="en-US" sz="3500" dirty="0">
                        <a:ln>
                          <a:solidFill>
                            <a:srgbClr val="800000"/>
                          </a:solidFill>
                        </a:ln>
                        <a:solidFill>
                          <a:srgbClr val="AB0043"/>
                        </a:solidFill>
                        <a:latin typeface="Didot"/>
                        <a:cs typeface="Didot"/>
                      </a:endParaRPr>
                    </a:p>
                    <a:p>
                      <a:pPr algn="ctr"/>
                      <a:r>
                        <a:rPr lang="en-US" sz="3500" dirty="0">
                          <a:ln>
                            <a:solidFill>
                              <a:srgbClr val="800000"/>
                            </a:solidFill>
                          </a:ln>
                          <a:solidFill>
                            <a:srgbClr val="AB0043"/>
                          </a:solidFill>
                          <a:latin typeface="Didot"/>
                          <a:cs typeface="Didot"/>
                        </a:rPr>
                        <a:t>LIFE</a:t>
                      </a:r>
                    </a:p>
                  </a:txBody>
                  <a:tcPr>
                    <a:solidFill>
                      <a:schemeClr val="accent1">
                        <a:lumMod val="60000"/>
                        <a:lumOff val="40000"/>
                        <a:alpha val="20000"/>
                      </a:schemeClr>
                    </a:solidFill>
                  </a:tcPr>
                </a:tc>
                <a:tc>
                  <a:txBody>
                    <a:bodyPr/>
                    <a:lstStyle/>
                    <a:p>
                      <a:pPr algn="ctr"/>
                      <a:endParaRPr lang="en-US" sz="3500" dirty="0">
                        <a:ln>
                          <a:solidFill>
                            <a:srgbClr val="800000"/>
                          </a:solidFill>
                        </a:ln>
                        <a:solidFill>
                          <a:srgbClr val="AB0043"/>
                        </a:solidFill>
                        <a:latin typeface="Didot"/>
                        <a:cs typeface="Didot"/>
                      </a:endParaRPr>
                    </a:p>
                    <a:p>
                      <a:pPr algn="ctr"/>
                      <a:r>
                        <a:rPr lang="en-US" sz="3500" dirty="0">
                          <a:ln>
                            <a:solidFill>
                              <a:srgbClr val="800000"/>
                            </a:solidFill>
                          </a:ln>
                          <a:solidFill>
                            <a:srgbClr val="AB0043"/>
                          </a:solidFill>
                          <a:latin typeface="Didot"/>
                          <a:cs typeface="Didot"/>
                        </a:rPr>
                        <a:t>DEATH</a:t>
                      </a:r>
                    </a:p>
                  </a:txBody>
                  <a:tcPr/>
                </a:tc>
                <a:tc>
                  <a:txBody>
                    <a:bodyPr/>
                    <a:lstStyle/>
                    <a:p>
                      <a:pPr algn="ctr"/>
                      <a:endParaRPr lang="en-US" sz="3500" dirty="0">
                        <a:ln>
                          <a:solidFill>
                            <a:srgbClr val="800000"/>
                          </a:solidFill>
                        </a:ln>
                        <a:solidFill>
                          <a:srgbClr val="AB0043"/>
                        </a:solidFill>
                        <a:latin typeface="Didot"/>
                        <a:cs typeface="Didot"/>
                      </a:endParaRPr>
                    </a:p>
                    <a:p>
                      <a:pPr algn="ctr"/>
                      <a:r>
                        <a:rPr lang="en-US" sz="3500" dirty="0">
                          <a:ln>
                            <a:solidFill>
                              <a:srgbClr val="800000"/>
                            </a:solidFill>
                          </a:ln>
                          <a:solidFill>
                            <a:srgbClr val="AB0043"/>
                          </a:solidFill>
                          <a:latin typeface="Didot"/>
                          <a:cs typeface="Didot"/>
                        </a:rPr>
                        <a:t>RENEWAL</a:t>
                      </a:r>
                    </a:p>
                  </a:txBody>
                  <a:tcPr>
                    <a:solidFill>
                      <a:schemeClr val="accent1">
                        <a:lumMod val="60000"/>
                        <a:lumOff val="40000"/>
                        <a:alpha val="20000"/>
                      </a:schemeClr>
                    </a:solidFill>
                  </a:tcPr>
                </a:tc>
                <a:extLst>
                  <a:ext uri="{0D108BD9-81ED-4DB2-BD59-A6C34878D82A}">
                    <a16:rowId xmlns:a16="http://schemas.microsoft.com/office/drawing/2014/main" val="10000"/>
                  </a:ext>
                </a:extLst>
              </a:tr>
              <a:tr h="1714500">
                <a:tc>
                  <a:txBody>
                    <a:bodyPr/>
                    <a:lstStyle/>
                    <a:p>
                      <a:pPr algn="ctr"/>
                      <a:endParaRPr lang="en-US" sz="3500" dirty="0">
                        <a:ln>
                          <a:solidFill>
                            <a:schemeClr val="accent2">
                              <a:lumMod val="75000"/>
                            </a:schemeClr>
                          </a:solidFill>
                        </a:ln>
                        <a:solidFill>
                          <a:srgbClr val="AB0043"/>
                        </a:solidFill>
                        <a:latin typeface="Didot"/>
                        <a:cs typeface="Didot"/>
                      </a:endParaRPr>
                    </a:p>
                    <a:p>
                      <a:pPr algn="ctr"/>
                      <a:r>
                        <a:rPr lang="en-US" sz="3500" dirty="0">
                          <a:ln>
                            <a:solidFill>
                              <a:schemeClr val="accent2">
                                <a:lumMod val="75000"/>
                              </a:schemeClr>
                            </a:solidFill>
                          </a:ln>
                          <a:solidFill>
                            <a:schemeClr val="accent2">
                              <a:lumMod val="60000"/>
                              <a:lumOff val="40000"/>
                            </a:schemeClr>
                          </a:solidFill>
                          <a:latin typeface="Didot"/>
                          <a:cs typeface="Didot"/>
                        </a:rPr>
                        <a:t>HEAVEN</a:t>
                      </a:r>
                    </a:p>
                  </a:txBody>
                  <a:tcPr>
                    <a:solidFill>
                      <a:schemeClr val="accent1">
                        <a:lumMod val="60000"/>
                        <a:lumOff val="40000"/>
                        <a:alpha val="20000"/>
                      </a:schemeClr>
                    </a:solidFill>
                  </a:tcPr>
                </a:tc>
                <a:tc>
                  <a:txBody>
                    <a:bodyPr/>
                    <a:lstStyle/>
                    <a:p>
                      <a:pPr algn="ctr"/>
                      <a:endParaRPr lang="en-US" sz="3500" dirty="0">
                        <a:ln>
                          <a:solidFill>
                            <a:schemeClr val="accent2">
                              <a:lumMod val="75000"/>
                            </a:schemeClr>
                          </a:solidFill>
                        </a:ln>
                        <a:solidFill>
                          <a:srgbClr val="AB0043"/>
                        </a:solidFill>
                        <a:latin typeface="Didot"/>
                        <a:cs typeface="Didot"/>
                      </a:endParaRPr>
                    </a:p>
                    <a:p>
                      <a:pPr algn="ctr"/>
                      <a:r>
                        <a:rPr lang="en-US" sz="3500" dirty="0">
                          <a:ln>
                            <a:solidFill>
                              <a:schemeClr val="accent2">
                                <a:lumMod val="75000"/>
                              </a:schemeClr>
                            </a:solidFill>
                          </a:ln>
                          <a:solidFill>
                            <a:srgbClr val="FF5698"/>
                          </a:solidFill>
                          <a:latin typeface="Didot"/>
                          <a:cs typeface="Didot"/>
                        </a:rPr>
                        <a:t>EARTH</a:t>
                      </a:r>
                    </a:p>
                  </a:txBody>
                  <a:tcPr/>
                </a:tc>
                <a:tc>
                  <a:txBody>
                    <a:bodyPr/>
                    <a:lstStyle/>
                    <a:p>
                      <a:pPr algn="ctr"/>
                      <a:endParaRPr lang="en-US" sz="3500" dirty="0">
                        <a:ln>
                          <a:solidFill>
                            <a:schemeClr val="accent2">
                              <a:lumMod val="75000"/>
                            </a:schemeClr>
                          </a:solidFill>
                        </a:ln>
                        <a:solidFill>
                          <a:srgbClr val="AB0043"/>
                        </a:solidFill>
                        <a:latin typeface="Didot"/>
                        <a:cs typeface="Didot"/>
                      </a:endParaRPr>
                    </a:p>
                    <a:p>
                      <a:pPr algn="ctr"/>
                      <a:r>
                        <a:rPr lang="en-US" sz="2800" dirty="0">
                          <a:ln>
                            <a:solidFill>
                              <a:schemeClr val="accent2">
                                <a:lumMod val="75000"/>
                              </a:schemeClr>
                            </a:solidFill>
                          </a:ln>
                          <a:solidFill>
                            <a:srgbClr val="FF5698"/>
                          </a:solidFill>
                          <a:latin typeface="Didot"/>
                          <a:cs typeface="Didot"/>
                        </a:rPr>
                        <a:t>UNDERWORLD</a:t>
                      </a:r>
                    </a:p>
                  </a:txBody>
                  <a:tcPr>
                    <a:solidFill>
                      <a:schemeClr val="accent1">
                        <a:lumMod val="60000"/>
                        <a:lumOff val="40000"/>
                        <a:alpha val="20000"/>
                      </a:schemeClr>
                    </a:solidFill>
                  </a:tcPr>
                </a:tc>
                <a:extLst>
                  <a:ext uri="{0D108BD9-81ED-4DB2-BD59-A6C34878D82A}">
                    <a16:rowId xmlns:a16="http://schemas.microsoft.com/office/drawing/2014/main" val="10001"/>
                  </a:ext>
                </a:extLst>
              </a:tr>
              <a:tr h="1714500">
                <a:tc>
                  <a:txBody>
                    <a:bodyPr/>
                    <a:lstStyle/>
                    <a:p>
                      <a:pPr algn="ctr"/>
                      <a:endParaRPr lang="en-US" sz="3500" dirty="0">
                        <a:ln>
                          <a:solidFill>
                            <a:schemeClr val="accent1">
                              <a:lumMod val="75000"/>
                            </a:schemeClr>
                          </a:solidFill>
                        </a:ln>
                        <a:solidFill>
                          <a:schemeClr val="accent1">
                            <a:lumMod val="60000"/>
                            <a:lumOff val="40000"/>
                          </a:schemeClr>
                        </a:solidFill>
                        <a:latin typeface="Didot"/>
                        <a:cs typeface="Didot"/>
                      </a:endParaRPr>
                    </a:p>
                    <a:p>
                      <a:pPr algn="ctr"/>
                      <a:r>
                        <a:rPr lang="en-US" sz="3500" dirty="0">
                          <a:ln>
                            <a:solidFill>
                              <a:schemeClr val="accent1">
                                <a:lumMod val="75000"/>
                              </a:schemeClr>
                            </a:solidFill>
                          </a:ln>
                          <a:solidFill>
                            <a:schemeClr val="accent1">
                              <a:lumMod val="60000"/>
                              <a:lumOff val="40000"/>
                            </a:schemeClr>
                          </a:solidFill>
                          <a:latin typeface="Didot"/>
                          <a:cs typeface="Didot"/>
                        </a:rPr>
                        <a:t>Pre-fertile</a:t>
                      </a:r>
                    </a:p>
                  </a:txBody>
                  <a:tcPr>
                    <a:solidFill>
                      <a:schemeClr val="accent1">
                        <a:lumMod val="60000"/>
                        <a:lumOff val="40000"/>
                        <a:alpha val="20000"/>
                      </a:schemeClr>
                    </a:solidFill>
                  </a:tcPr>
                </a:tc>
                <a:tc>
                  <a:txBody>
                    <a:bodyPr/>
                    <a:lstStyle/>
                    <a:p>
                      <a:pPr algn="ctr"/>
                      <a:endParaRPr lang="en-US" sz="3500" dirty="0">
                        <a:ln>
                          <a:solidFill>
                            <a:schemeClr val="accent1">
                              <a:lumMod val="75000"/>
                            </a:schemeClr>
                          </a:solidFill>
                        </a:ln>
                        <a:solidFill>
                          <a:schemeClr val="accent1">
                            <a:lumMod val="60000"/>
                            <a:lumOff val="40000"/>
                          </a:schemeClr>
                        </a:solidFill>
                        <a:latin typeface="Didot"/>
                        <a:cs typeface="Didot"/>
                      </a:endParaRPr>
                    </a:p>
                    <a:p>
                      <a:pPr algn="ctr"/>
                      <a:r>
                        <a:rPr lang="en-US" sz="3500" dirty="0">
                          <a:ln>
                            <a:solidFill>
                              <a:schemeClr val="accent1">
                                <a:lumMod val="75000"/>
                              </a:schemeClr>
                            </a:solidFill>
                          </a:ln>
                          <a:solidFill>
                            <a:schemeClr val="accent1">
                              <a:lumMod val="60000"/>
                              <a:lumOff val="40000"/>
                            </a:schemeClr>
                          </a:solidFill>
                          <a:latin typeface="Didot"/>
                          <a:cs typeface="Didot"/>
                        </a:rPr>
                        <a:t>fertile</a:t>
                      </a:r>
                    </a:p>
                  </a:txBody>
                  <a:tcPr/>
                </a:tc>
                <a:tc>
                  <a:txBody>
                    <a:bodyPr/>
                    <a:lstStyle/>
                    <a:p>
                      <a:pPr algn="ctr"/>
                      <a:endParaRPr lang="en-US" sz="3500" dirty="0">
                        <a:ln>
                          <a:solidFill>
                            <a:schemeClr val="accent1">
                              <a:lumMod val="75000"/>
                            </a:schemeClr>
                          </a:solidFill>
                        </a:ln>
                        <a:solidFill>
                          <a:schemeClr val="accent1">
                            <a:lumMod val="60000"/>
                            <a:lumOff val="40000"/>
                          </a:schemeClr>
                        </a:solidFill>
                        <a:latin typeface="Didot"/>
                        <a:cs typeface="Didot"/>
                      </a:endParaRPr>
                    </a:p>
                    <a:p>
                      <a:pPr algn="ctr"/>
                      <a:r>
                        <a:rPr lang="en-US" sz="3500" dirty="0">
                          <a:ln>
                            <a:solidFill>
                              <a:schemeClr val="accent1">
                                <a:lumMod val="75000"/>
                              </a:schemeClr>
                            </a:solidFill>
                          </a:ln>
                          <a:solidFill>
                            <a:schemeClr val="accent1">
                              <a:lumMod val="60000"/>
                              <a:lumOff val="40000"/>
                            </a:schemeClr>
                          </a:solidFill>
                          <a:latin typeface="Didot"/>
                          <a:cs typeface="Didot"/>
                        </a:rPr>
                        <a:t>Post-fertile</a:t>
                      </a:r>
                    </a:p>
                  </a:txBody>
                  <a:tcPr>
                    <a:solidFill>
                      <a:schemeClr val="accent1">
                        <a:lumMod val="60000"/>
                        <a:lumOff val="40000"/>
                        <a:alpha val="20000"/>
                      </a:schemeClr>
                    </a:solidFill>
                  </a:tcPr>
                </a:tc>
                <a:extLst>
                  <a:ext uri="{0D108BD9-81ED-4DB2-BD59-A6C34878D82A}">
                    <a16:rowId xmlns:a16="http://schemas.microsoft.com/office/drawing/2014/main" val="10002"/>
                  </a:ext>
                </a:extLst>
              </a:tr>
              <a:tr h="1714500">
                <a:tc>
                  <a:txBody>
                    <a:bodyPr/>
                    <a:lstStyle/>
                    <a:p>
                      <a:pPr algn="ctr"/>
                      <a:endParaRPr lang="en-US" sz="3500" dirty="0">
                        <a:ln>
                          <a:solidFill>
                            <a:schemeClr val="accent2">
                              <a:lumMod val="60000"/>
                              <a:lumOff val="40000"/>
                            </a:schemeClr>
                          </a:solidFill>
                        </a:ln>
                        <a:solidFill>
                          <a:srgbClr val="FFD7E8"/>
                        </a:solidFill>
                        <a:latin typeface="Didot"/>
                        <a:cs typeface="Didot"/>
                      </a:endParaRPr>
                    </a:p>
                    <a:p>
                      <a:pPr algn="ctr"/>
                      <a:r>
                        <a:rPr lang="en-US" sz="3500" dirty="0">
                          <a:ln>
                            <a:solidFill>
                              <a:schemeClr val="accent2">
                                <a:lumMod val="60000"/>
                                <a:lumOff val="40000"/>
                              </a:schemeClr>
                            </a:solidFill>
                          </a:ln>
                          <a:solidFill>
                            <a:srgbClr val="FFD7E8"/>
                          </a:solidFill>
                          <a:latin typeface="Didot"/>
                          <a:cs typeface="Didot"/>
                        </a:rPr>
                        <a:t>maiden</a:t>
                      </a:r>
                    </a:p>
                  </a:txBody>
                  <a:tcPr>
                    <a:solidFill>
                      <a:schemeClr val="accent1">
                        <a:lumMod val="60000"/>
                        <a:lumOff val="40000"/>
                        <a:alpha val="20000"/>
                      </a:schemeClr>
                    </a:solidFill>
                  </a:tcPr>
                </a:tc>
                <a:tc>
                  <a:txBody>
                    <a:bodyPr/>
                    <a:lstStyle/>
                    <a:p>
                      <a:pPr algn="ctr"/>
                      <a:endParaRPr lang="en-US" sz="3500" dirty="0">
                        <a:ln>
                          <a:solidFill>
                            <a:schemeClr val="accent2">
                              <a:lumMod val="60000"/>
                              <a:lumOff val="40000"/>
                            </a:schemeClr>
                          </a:solidFill>
                        </a:ln>
                        <a:solidFill>
                          <a:srgbClr val="FFD7E8"/>
                        </a:solidFill>
                        <a:latin typeface="Didot"/>
                        <a:cs typeface="Didot"/>
                      </a:endParaRPr>
                    </a:p>
                    <a:p>
                      <a:pPr algn="ctr"/>
                      <a:r>
                        <a:rPr lang="en-US" sz="3500" dirty="0">
                          <a:ln>
                            <a:solidFill>
                              <a:schemeClr val="accent2">
                                <a:lumMod val="60000"/>
                                <a:lumOff val="40000"/>
                              </a:schemeClr>
                            </a:solidFill>
                          </a:ln>
                          <a:solidFill>
                            <a:srgbClr val="FFD7E8"/>
                          </a:solidFill>
                          <a:latin typeface="Didot"/>
                          <a:cs typeface="Didot"/>
                        </a:rPr>
                        <a:t>mother</a:t>
                      </a:r>
                    </a:p>
                  </a:txBody>
                  <a:tcPr/>
                </a:tc>
                <a:tc>
                  <a:txBody>
                    <a:bodyPr/>
                    <a:lstStyle/>
                    <a:p>
                      <a:pPr algn="ctr"/>
                      <a:endParaRPr lang="en-US" sz="3500" dirty="0">
                        <a:ln>
                          <a:solidFill>
                            <a:schemeClr val="accent2">
                              <a:lumMod val="60000"/>
                              <a:lumOff val="40000"/>
                            </a:schemeClr>
                          </a:solidFill>
                        </a:ln>
                        <a:solidFill>
                          <a:srgbClr val="FFD7E8"/>
                        </a:solidFill>
                        <a:latin typeface="Didot"/>
                        <a:cs typeface="Didot"/>
                      </a:endParaRPr>
                    </a:p>
                    <a:p>
                      <a:pPr algn="ctr"/>
                      <a:r>
                        <a:rPr lang="en-US" sz="3500" dirty="0">
                          <a:ln>
                            <a:solidFill>
                              <a:schemeClr val="accent2">
                                <a:lumMod val="60000"/>
                                <a:lumOff val="40000"/>
                              </a:schemeClr>
                            </a:solidFill>
                          </a:ln>
                          <a:solidFill>
                            <a:srgbClr val="FFD7E8"/>
                          </a:solidFill>
                          <a:latin typeface="Didot"/>
                          <a:cs typeface="Didot"/>
                        </a:rPr>
                        <a:t>crone</a:t>
                      </a:r>
                    </a:p>
                  </a:txBody>
                  <a:tcPr>
                    <a:solidFill>
                      <a:schemeClr val="accent1">
                        <a:lumMod val="60000"/>
                        <a:lumOff val="40000"/>
                        <a:alpha val="20000"/>
                      </a:scheme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3157197"/>
          </a:xfrm>
        </p:spPr>
        <p:txBody>
          <a:bodyPr/>
          <a:lstStyle/>
          <a:p>
            <a:r>
              <a:rPr lang="en-US" dirty="0"/>
              <a:t>Matriarchal society?</a:t>
            </a:r>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2044029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k23m0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9463" y="915216"/>
            <a:ext cx="3205075" cy="5027569"/>
          </a:xfrm>
          <a:prstGeom prst="rect">
            <a:avLst/>
          </a:prstGeom>
          <a:noFill/>
        </p:spPr>
      </p:pic>
      <p:sp>
        <p:nvSpPr>
          <p:cNvPr id="6" name="Rectangle 5"/>
          <p:cNvSpPr/>
          <p:nvPr/>
        </p:nvSpPr>
        <p:spPr>
          <a:xfrm>
            <a:off x="1417752" y="6304002"/>
            <a:ext cx="6308497" cy="646331"/>
          </a:xfrm>
          <a:prstGeom prst="rect">
            <a:avLst/>
          </a:prstGeom>
        </p:spPr>
        <p:txBody>
          <a:bodyPr wrap="square">
            <a:spAutoFit/>
          </a:bodyPr>
          <a:lstStyle/>
          <a:p>
            <a:pPr algn="ctr">
              <a:spcBef>
                <a:spcPct val="50000"/>
              </a:spcBef>
            </a:pPr>
            <a:r>
              <a:rPr lang="en-US" b="1" dirty="0">
                <a:solidFill>
                  <a:srgbClr val="AB0043"/>
                </a:solidFill>
                <a:latin typeface="Cambria"/>
                <a:cs typeface="Cambria"/>
              </a:rPr>
              <a:t>Minoan figure of female goddess with snakes (1700-1300 BCE)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48154"/>
            <a:ext cx="8229600" cy="2761693"/>
          </a:xfrm>
        </p:spPr>
        <p:txBody>
          <a:bodyPr>
            <a:normAutofit/>
          </a:bodyPr>
          <a:lstStyle/>
          <a:p>
            <a:pPr algn="ctr">
              <a:buNone/>
            </a:pPr>
            <a:r>
              <a:rPr lang="en-US" sz="4000" dirty="0">
                <a:cs typeface="Baghdad" pitchFamily="2" charset="-78"/>
              </a:rPr>
              <a:t>PRODUCTS MARKETED WITH NAMES FROM CLASSICAL MYTHOLOGY</a:t>
            </a:r>
          </a:p>
        </p:txBody>
      </p:sp>
    </p:spTree>
    <p:extLst>
      <p:ext uri="{BB962C8B-B14F-4D97-AF65-F5344CB8AC3E}">
        <p14:creationId xmlns:p14="http://schemas.microsoft.com/office/powerpoint/2010/main" val="55018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0076"/>
            <a:ext cx="7979926" cy="45719"/>
          </a:xfrm>
        </p:spPr>
        <p:txBody>
          <a:bodyPr>
            <a:normAutofit fontScale="90000"/>
          </a:bodyPr>
          <a:lstStyle/>
          <a:p>
            <a:r>
              <a:rPr lang="en-US" dirty="0"/>
              <a:t>Location of Crete</a:t>
            </a:r>
            <a:br>
              <a:rPr lang="en-US" dirty="0"/>
            </a:br>
            <a:endParaRPr lang="en-US" dirty="0"/>
          </a:p>
        </p:txBody>
      </p:sp>
      <p:pic>
        <p:nvPicPr>
          <p:cNvPr id="4" name="Content Placeholder 3" descr="Crete_location_map.png"/>
          <p:cNvPicPr>
            <a:picLocks noGrp="1" noChangeAspect="1"/>
          </p:cNvPicPr>
          <p:nvPr>
            <p:ph idx="1"/>
          </p:nvPr>
        </p:nvPicPr>
        <p:blipFill>
          <a:blip r:embed="rId2" cstate="print">
            <a:extLst>
              <a:ext uri="{28A0092B-C50C-407E-A947-70E740481C1C}">
                <a14:useLocalDpi xmlns:a14="http://schemas.microsoft.com/office/drawing/2010/main" val="0"/>
              </a:ext>
            </a:extLst>
          </a:blip>
          <a:srcRect l="-88883" r="-88883"/>
          <a:stretch>
            <a:fillRect/>
          </a:stretch>
        </p:blipFill>
        <p:spPr>
          <a:xfrm>
            <a:off x="668884" y="1968651"/>
            <a:ext cx="7087829" cy="3898033"/>
          </a:xfrm>
        </p:spPr>
      </p:pic>
    </p:spTree>
    <p:extLst>
      <p:ext uri="{BB962C8B-B14F-4D97-AF65-F5344CB8AC3E}">
        <p14:creationId xmlns:p14="http://schemas.microsoft.com/office/powerpoint/2010/main" val="562418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Bronze Age</a:t>
            </a:r>
          </a:p>
        </p:txBody>
      </p:sp>
      <p:sp>
        <p:nvSpPr>
          <p:cNvPr id="3" name="Content Placeholder 2"/>
          <p:cNvSpPr>
            <a:spLocks noGrp="1"/>
          </p:cNvSpPr>
          <p:nvPr>
            <p:ph idx="1"/>
          </p:nvPr>
        </p:nvSpPr>
        <p:spPr>
          <a:xfrm>
            <a:off x="457200" y="1417638"/>
            <a:ext cx="8229600" cy="4708525"/>
          </a:xfrm>
        </p:spPr>
        <p:txBody>
          <a:bodyPr>
            <a:normAutofit fontScale="92500" lnSpcReduction="10000"/>
          </a:bodyPr>
          <a:lstStyle/>
          <a:p>
            <a:pPr marL="0" indent="0">
              <a:buNone/>
            </a:pPr>
            <a:r>
              <a:rPr lang="en-US" dirty="0"/>
              <a:t>3000-2000 BCE	Early Bronze Age</a:t>
            </a:r>
          </a:p>
          <a:p>
            <a:pPr marL="0" indent="0">
              <a:buNone/>
            </a:pPr>
            <a:r>
              <a:rPr lang="en-US" dirty="0"/>
              <a:t>2000-1600 BCE 	Middle Bronze Age</a:t>
            </a:r>
          </a:p>
          <a:p>
            <a:pPr marL="0" indent="0">
              <a:buNone/>
            </a:pPr>
            <a:r>
              <a:rPr lang="en-US" dirty="0"/>
              <a:t>1600-1100 BCE 	Late Bronze Age</a:t>
            </a:r>
          </a:p>
          <a:p>
            <a:pPr marL="0" indent="0">
              <a:buNone/>
            </a:pPr>
            <a:endParaRPr lang="en-US" dirty="0"/>
          </a:p>
          <a:p>
            <a:pPr marL="0" indent="0">
              <a:buNone/>
            </a:pPr>
            <a:r>
              <a:rPr lang="en-US" dirty="0"/>
              <a:t>Minoan civilization (named for King Minos) flourished on Crete during Middle Bronze Age</a:t>
            </a:r>
          </a:p>
          <a:p>
            <a:pPr marL="0" indent="0">
              <a:buNone/>
            </a:pPr>
            <a:endParaRPr lang="en-US" dirty="0"/>
          </a:p>
          <a:p>
            <a:pPr marL="0" indent="0">
              <a:buNone/>
            </a:pPr>
            <a:r>
              <a:rPr lang="en-US" dirty="0"/>
              <a:t>Palace of </a:t>
            </a:r>
            <a:r>
              <a:rPr lang="en-US" dirty="0" err="1"/>
              <a:t>Cnossus</a:t>
            </a:r>
            <a:r>
              <a:rPr lang="en-US" dirty="0"/>
              <a:t>/</a:t>
            </a:r>
            <a:r>
              <a:rPr lang="en-US" dirty="0" err="1"/>
              <a:t>Knossus</a:t>
            </a:r>
            <a:r>
              <a:rPr lang="en-US" dirty="0"/>
              <a:t> (mod. </a:t>
            </a:r>
            <a:r>
              <a:rPr lang="en-US" dirty="0" err="1"/>
              <a:t>Heraklion</a:t>
            </a:r>
            <a:r>
              <a:rPr lang="en-US" dirty="0"/>
              <a:t>), excavated from 1899 onwards by Sir Arthur Evans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58433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Mycenaean Age</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Invaders from N and/or E arrived in Greek mainland during Middle Bronze Age, spoke early form of Greek (Linear B tablets)</a:t>
            </a:r>
          </a:p>
          <a:p>
            <a:pPr marL="0" indent="0">
              <a:buNone/>
            </a:pPr>
            <a:endParaRPr lang="en-US" dirty="0"/>
          </a:p>
          <a:p>
            <a:pPr marL="0" indent="0">
              <a:buNone/>
            </a:pPr>
            <a:r>
              <a:rPr lang="en-US" dirty="0"/>
              <a:t>Mycenaean civilization (named for town Mycenae in Peloponnese) flourished in Greece during Late Bronze Age (1600-1100 BCE)</a:t>
            </a:r>
          </a:p>
          <a:p>
            <a:pPr marL="0" indent="0">
              <a:buNone/>
            </a:pPr>
            <a:endParaRPr lang="en-US" dirty="0"/>
          </a:p>
          <a:p>
            <a:pPr marL="0" indent="0">
              <a:buNone/>
            </a:pPr>
            <a:r>
              <a:rPr lang="en-US" dirty="0"/>
              <a:t>Mycenae excavated by Heinrich Schliemann 1876 onwards (he also excavated Troy)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89909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Matriarchy gives way to patriarchy?</a:t>
            </a:r>
          </a:p>
        </p:txBody>
      </p:sp>
      <p:sp>
        <p:nvSpPr>
          <p:cNvPr id="3" name="Content Placeholder 2"/>
          <p:cNvSpPr>
            <a:spLocks noGrp="1"/>
          </p:cNvSpPr>
          <p:nvPr>
            <p:ph idx="1"/>
          </p:nvPr>
        </p:nvSpPr>
        <p:spPr>
          <a:xfrm>
            <a:off x="457200" y="1615318"/>
            <a:ext cx="8229600" cy="4525963"/>
          </a:xfrm>
        </p:spPr>
        <p:txBody>
          <a:bodyPr>
            <a:normAutofit fontScale="85000" lnSpcReduction="20000"/>
          </a:bodyPr>
          <a:lstStyle/>
          <a:p>
            <a:pPr marL="0" indent="0">
              <a:buNone/>
            </a:pPr>
            <a:r>
              <a:rPr lang="en-US" dirty="0"/>
              <a:t>Minoans worshipped fertility mother goddess of the Earth, parallels in Near Eastern in Stone Age and Neolithic Age</a:t>
            </a:r>
          </a:p>
          <a:p>
            <a:pPr marL="0" indent="0">
              <a:buNone/>
            </a:pPr>
            <a:endParaRPr lang="en-US" dirty="0"/>
          </a:p>
          <a:p>
            <a:pPr marL="0" indent="0">
              <a:buNone/>
            </a:pPr>
            <a:r>
              <a:rPr lang="en-US" dirty="0" err="1"/>
              <a:t>Mycenaeans</a:t>
            </a:r>
            <a:r>
              <a:rPr lang="en-US" dirty="0"/>
              <a:t> worshipped male sky god, parallels in other Indo-European cultures</a:t>
            </a:r>
          </a:p>
          <a:p>
            <a:pPr marL="0" indent="0">
              <a:buNone/>
            </a:pPr>
            <a:endParaRPr lang="en-US" dirty="0"/>
          </a:p>
          <a:p>
            <a:pPr marL="0" indent="0">
              <a:buNone/>
            </a:pPr>
            <a:r>
              <a:rPr lang="en-US" dirty="0"/>
              <a:t>Does myth of establishment of Olympian gods, led by Zeus, reflect shift from matriarchy to patriarchy?</a:t>
            </a:r>
          </a:p>
          <a:p>
            <a:pPr marL="0" indent="0">
              <a:buNone/>
            </a:pPr>
            <a:endParaRPr lang="en-US" dirty="0"/>
          </a:p>
          <a:p>
            <a:pPr marL="0" indent="0">
              <a:buNone/>
            </a:pPr>
            <a:r>
              <a:rPr lang="en-US" dirty="0"/>
              <a:t>Cyclical view of time gives way to linear view of time?</a:t>
            </a:r>
          </a:p>
        </p:txBody>
      </p:sp>
    </p:spTree>
    <p:extLst>
      <p:ext uri="{BB962C8B-B14F-4D97-AF65-F5344CB8AC3E}">
        <p14:creationId xmlns:p14="http://schemas.microsoft.com/office/powerpoint/2010/main" val="425845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k23m0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9463" y="915216"/>
            <a:ext cx="3205075" cy="5027569"/>
          </a:xfrm>
          <a:prstGeom prst="rect">
            <a:avLst/>
          </a:prstGeom>
          <a:noFill/>
        </p:spPr>
      </p:pic>
      <p:sp>
        <p:nvSpPr>
          <p:cNvPr id="6" name="Rectangle 5"/>
          <p:cNvSpPr/>
          <p:nvPr/>
        </p:nvSpPr>
        <p:spPr>
          <a:xfrm>
            <a:off x="1417752" y="6304002"/>
            <a:ext cx="6308497" cy="646331"/>
          </a:xfrm>
          <a:prstGeom prst="rect">
            <a:avLst/>
          </a:prstGeom>
        </p:spPr>
        <p:txBody>
          <a:bodyPr wrap="square">
            <a:spAutoFit/>
          </a:bodyPr>
          <a:lstStyle/>
          <a:p>
            <a:pPr algn="ctr">
              <a:spcBef>
                <a:spcPct val="50000"/>
              </a:spcBef>
            </a:pPr>
            <a:r>
              <a:rPr lang="en-US" b="1" dirty="0">
                <a:solidFill>
                  <a:srgbClr val="AB0043"/>
                </a:solidFill>
                <a:latin typeface="Cambria"/>
                <a:cs typeface="Cambria"/>
              </a:rPr>
              <a:t>Minoan figure of female goddess with snakes (1700-1300 BCE)</a:t>
            </a:r>
          </a:p>
        </p:txBody>
      </p:sp>
    </p:spTree>
    <p:extLst>
      <p:ext uri="{BB962C8B-B14F-4D97-AF65-F5344CB8AC3E}">
        <p14:creationId xmlns:p14="http://schemas.microsoft.com/office/powerpoint/2010/main" val="1860502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2343" y="1535897"/>
            <a:ext cx="8229600" cy="3737946"/>
          </a:xfrm>
          <a:prstGeom prst="rect">
            <a:avLst/>
          </a:prstGeom>
          <a:noFill/>
        </p:spPr>
        <p:txBody>
          <a:bodyPr wrap="square" rtlCol="0">
            <a:spAutoFit/>
          </a:bodyPr>
          <a:lstStyle/>
          <a:p>
            <a:pPr>
              <a:lnSpc>
                <a:spcPct val="150000"/>
              </a:lnSpc>
              <a:spcAft>
                <a:spcPts val="1800"/>
              </a:spcAft>
            </a:pPr>
            <a:r>
              <a:rPr lang="en-US" sz="2000" dirty="0">
                <a:solidFill>
                  <a:srgbClr val="4E0020"/>
                </a:solidFill>
                <a:latin typeface="Cambria"/>
                <a:cs typeface="Cambria"/>
              </a:rPr>
              <a:t> </a:t>
            </a:r>
            <a:r>
              <a:rPr lang="en-US" sz="2000" dirty="0">
                <a:cs typeface="Cambria"/>
              </a:rPr>
              <a:t>Now the serpent was more crafty than any beast of the field which the LORD God had made. And he said to the woman, “Indeed, has God said, ‘You shall not eat from any tree of the garden’?” </a:t>
            </a:r>
            <a:r>
              <a:rPr lang="en-US" sz="2000" b="1" baseline="30000" dirty="0">
                <a:cs typeface="Cambria"/>
              </a:rPr>
              <a:t>2</a:t>
            </a:r>
            <a:r>
              <a:rPr lang="en-US" sz="2000" dirty="0">
                <a:cs typeface="Cambria"/>
              </a:rPr>
              <a:t> The woman said to the serpent, “From the fruit of the trees of the garden we may eat; </a:t>
            </a:r>
            <a:r>
              <a:rPr lang="en-US" sz="2000" b="1" baseline="30000" dirty="0">
                <a:cs typeface="Cambria"/>
              </a:rPr>
              <a:t>3</a:t>
            </a:r>
            <a:r>
              <a:rPr lang="en-US" sz="2000" dirty="0">
                <a:cs typeface="Cambria"/>
              </a:rPr>
              <a:t> but from the fruit of the tree which is in the middle of the garden, God has said, ‘You shall not eat from it or touch it, or you will die.’” </a:t>
            </a:r>
            <a:r>
              <a:rPr lang="en-US" sz="2000" b="1" baseline="30000" dirty="0">
                <a:cs typeface="Cambria"/>
              </a:rPr>
              <a:t>4</a:t>
            </a:r>
            <a:r>
              <a:rPr lang="en-US" sz="2000" dirty="0">
                <a:cs typeface="Cambria"/>
              </a:rPr>
              <a:t> The serpent said to the woman, “You surely will not die! </a:t>
            </a:r>
            <a:r>
              <a:rPr lang="en-US" sz="2000" b="1" baseline="30000" dirty="0">
                <a:cs typeface="Cambria"/>
              </a:rPr>
              <a:t>5</a:t>
            </a:r>
            <a:r>
              <a:rPr lang="en-US" sz="2000" dirty="0">
                <a:cs typeface="Cambria"/>
              </a:rPr>
              <a:t> For God knows that in the day you eat from it your eyes will be opened, and you will be like God, knowing good and evil.”</a:t>
            </a:r>
          </a:p>
        </p:txBody>
      </p:sp>
      <p:sp>
        <p:nvSpPr>
          <p:cNvPr id="5" name="Title 1"/>
          <p:cNvSpPr>
            <a:spLocks noGrp="1"/>
          </p:cNvSpPr>
          <p:nvPr>
            <p:ph type="title"/>
          </p:nvPr>
        </p:nvSpPr>
        <p:spPr/>
        <p:txBody>
          <a:bodyPr>
            <a:normAutofit/>
          </a:bodyPr>
          <a:lstStyle/>
          <a:p>
            <a:r>
              <a:rPr lang="en-US" sz="5000" dirty="0">
                <a:ln w="6350">
                  <a:solidFill>
                    <a:srgbClr val="7F1005"/>
                  </a:solidFill>
                </a:ln>
                <a:latin typeface="+mn-lt"/>
                <a:cs typeface="Didot"/>
              </a:rPr>
              <a:t>Genesis 3: 1-5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6255" y="1396997"/>
            <a:ext cx="7900545" cy="5016758"/>
          </a:xfrm>
          <a:prstGeom prst="rect">
            <a:avLst/>
          </a:prstGeom>
          <a:noFill/>
        </p:spPr>
        <p:txBody>
          <a:bodyPr wrap="square" rtlCol="0">
            <a:spAutoFit/>
          </a:bodyPr>
          <a:lstStyle/>
          <a:p>
            <a:r>
              <a:rPr lang="en-US" sz="2000" dirty="0"/>
              <a:t>About Earth, I will sing, all-mother, deep-rooted and eldest, who nourishes all that there is in the world: all that go on the divine land, all that sail on the sea and all that fly–these she nourishes from her bounty. From you, reverend lady, mortal humans have abundance in children and in crops, and it is up to you to give them their livelihood or take it away. Rich and fortunate are those whom you honor with your kind support. To them all things are abundant, their fields are laden with produce, their pastures are covered with herds and flocks, and their homes are filled with plenty. These rule with good laws in cities of beautiful women and much happiness and wealth attend them. Their sons glory in exuberant joy and their daughters, with carefree hearts, play in blossom-laden choruses and dance on the grass over the soft flowers. These are the fortunate whom you honor, holy goddess, bountiful deity.</a:t>
            </a:r>
          </a:p>
          <a:p>
            <a:r>
              <a:rPr lang="en-US" sz="2000" dirty="0"/>
              <a:t>	Hail, mother of the gods, wife of starry Uranus. Kindly grant happy sustenance in return for my song and I will remember both you and another song too.</a:t>
            </a:r>
          </a:p>
        </p:txBody>
      </p:sp>
      <p:sp>
        <p:nvSpPr>
          <p:cNvPr id="4" name="Title 3"/>
          <p:cNvSpPr>
            <a:spLocks noGrp="1"/>
          </p:cNvSpPr>
          <p:nvPr>
            <p:ph type="title"/>
          </p:nvPr>
        </p:nvSpPr>
        <p:spPr/>
        <p:txBody>
          <a:bodyPr>
            <a:normAutofit/>
          </a:bodyPr>
          <a:lstStyle/>
          <a:p>
            <a:r>
              <a:rPr lang="en-US" i="1" dirty="0"/>
              <a:t>Homeric Hymn to Earth</a:t>
            </a:r>
            <a:endParaRPr lang="en-US" dirty="0"/>
          </a:p>
        </p:txBody>
      </p:sp>
    </p:spTree>
    <p:extLst>
      <p:ext uri="{BB962C8B-B14F-4D97-AF65-F5344CB8AC3E}">
        <p14:creationId xmlns:p14="http://schemas.microsoft.com/office/powerpoint/2010/main" val="1722802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EARTH GODDESS</a:t>
            </a:r>
            <a:br>
              <a:rPr lang="en-US" dirty="0"/>
            </a:br>
            <a:r>
              <a:rPr lang="en-US" dirty="0"/>
              <a:t>names and manifestations</a:t>
            </a:r>
          </a:p>
        </p:txBody>
      </p:sp>
      <p:sp>
        <p:nvSpPr>
          <p:cNvPr id="4" name="TextBox 3"/>
          <p:cNvSpPr txBox="1"/>
          <p:nvPr/>
        </p:nvSpPr>
        <p:spPr>
          <a:xfrm>
            <a:off x="3323167" y="1840948"/>
            <a:ext cx="2322006" cy="4524315"/>
          </a:xfrm>
          <a:prstGeom prst="rect">
            <a:avLst/>
          </a:prstGeom>
          <a:noFill/>
        </p:spPr>
        <p:txBody>
          <a:bodyPr wrap="square" rtlCol="0">
            <a:spAutoFit/>
          </a:bodyPr>
          <a:lstStyle/>
          <a:p>
            <a:pPr algn="ctr"/>
            <a:r>
              <a:rPr lang="en-US" sz="3200" dirty="0"/>
              <a:t>GAIA</a:t>
            </a:r>
          </a:p>
          <a:p>
            <a:pPr algn="ctr"/>
            <a:r>
              <a:rPr lang="en-US" sz="3200" dirty="0"/>
              <a:t>THEMIS</a:t>
            </a:r>
          </a:p>
          <a:p>
            <a:pPr algn="ctr"/>
            <a:r>
              <a:rPr lang="en-US" sz="3200" dirty="0"/>
              <a:t>RHEA</a:t>
            </a:r>
          </a:p>
          <a:p>
            <a:pPr algn="ctr"/>
            <a:r>
              <a:rPr lang="en-US" sz="3200" dirty="0"/>
              <a:t>APHRODITE</a:t>
            </a:r>
          </a:p>
          <a:p>
            <a:pPr algn="ctr"/>
            <a:r>
              <a:rPr lang="en-US" sz="3200" dirty="0"/>
              <a:t>CYBELE</a:t>
            </a:r>
          </a:p>
          <a:p>
            <a:pPr algn="ctr"/>
            <a:r>
              <a:rPr lang="en-US" sz="3200" dirty="0"/>
              <a:t>HECATE</a:t>
            </a:r>
          </a:p>
          <a:p>
            <a:pPr algn="ctr"/>
            <a:r>
              <a:rPr lang="en-US" sz="3200" dirty="0"/>
              <a:t>HERA</a:t>
            </a:r>
          </a:p>
          <a:p>
            <a:pPr algn="ctr"/>
            <a:r>
              <a:rPr lang="en-US" sz="3200" dirty="0"/>
              <a:t>DEMETER</a:t>
            </a:r>
          </a:p>
          <a:p>
            <a:pPr algn="ctr"/>
            <a:r>
              <a:rPr lang="en-US" sz="3200" dirty="0"/>
              <a:t>ARTEMIS </a:t>
            </a:r>
          </a:p>
        </p:txBody>
      </p:sp>
    </p:spTree>
    <p:extLst>
      <p:ext uri="{BB962C8B-B14F-4D97-AF65-F5344CB8AC3E}">
        <p14:creationId xmlns:p14="http://schemas.microsoft.com/office/powerpoint/2010/main" val="3411186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0"/>
          <a:ext cx="9144000" cy="3429000"/>
        </p:xfrm>
        <a:graphic>
          <a:graphicData uri="http://schemas.openxmlformats.org/drawingml/2006/table">
            <a:tbl>
              <a:tblPr bandCol="1">
                <a:tableStyleId>{5DA37D80-6434-44D0-A028-1B22A696006F}</a:tableStyleId>
              </a:tblPr>
              <a:tblGrid>
                <a:gridCol w="2331218">
                  <a:extLst>
                    <a:ext uri="{9D8B030D-6E8A-4147-A177-3AD203B41FA5}">
                      <a16:colId xmlns:a16="http://schemas.microsoft.com/office/drawing/2014/main" val="20000"/>
                    </a:ext>
                  </a:extLst>
                </a:gridCol>
                <a:gridCol w="3764782">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714500">
                <a:tc>
                  <a:txBody>
                    <a:bodyPr/>
                    <a:lstStyle/>
                    <a:p>
                      <a:pPr algn="ctr"/>
                      <a:endParaRPr lang="en-US" sz="3500" dirty="0">
                        <a:ln>
                          <a:solidFill>
                            <a:srgbClr val="800000"/>
                          </a:solidFill>
                        </a:ln>
                        <a:solidFill>
                          <a:srgbClr val="AB0043"/>
                        </a:solidFill>
                        <a:latin typeface="Didot"/>
                        <a:cs typeface="Didot"/>
                      </a:endParaRPr>
                    </a:p>
                    <a:p>
                      <a:pPr algn="ctr"/>
                      <a:r>
                        <a:rPr lang="en-US" sz="3500" dirty="0">
                          <a:ln>
                            <a:solidFill>
                              <a:srgbClr val="800000"/>
                            </a:solidFill>
                          </a:ln>
                          <a:solidFill>
                            <a:srgbClr val="AB0043"/>
                          </a:solidFill>
                          <a:latin typeface="Didot"/>
                          <a:cs typeface="Didot"/>
                        </a:rPr>
                        <a:t>LIFE</a:t>
                      </a:r>
                    </a:p>
                  </a:txBody>
                  <a:tcPr>
                    <a:solidFill>
                      <a:schemeClr val="accent1">
                        <a:lumMod val="60000"/>
                        <a:lumOff val="40000"/>
                        <a:alpha val="20000"/>
                      </a:schemeClr>
                    </a:solidFill>
                  </a:tcPr>
                </a:tc>
                <a:tc>
                  <a:txBody>
                    <a:bodyPr/>
                    <a:lstStyle/>
                    <a:p>
                      <a:pPr algn="ctr"/>
                      <a:endParaRPr lang="en-US" sz="3500" dirty="0">
                        <a:ln>
                          <a:solidFill>
                            <a:srgbClr val="800000"/>
                          </a:solidFill>
                        </a:ln>
                        <a:solidFill>
                          <a:srgbClr val="AB0043"/>
                        </a:solidFill>
                        <a:latin typeface="Didot"/>
                        <a:cs typeface="Didot"/>
                      </a:endParaRPr>
                    </a:p>
                    <a:p>
                      <a:pPr algn="ctr"/>
                      <a:r>
                        <a:rPr lang="en-US" sz="3500" dirty="0">
                          <a:ln>
                            <a:solidFill>
                              <a:srgbClr val="800000"/>
                            </a:solidFill>
                          </a:ln>
                          <a:solidFill>
                            <a:srgbClr val="AB0043"/>
                          </a:solidFill>
                          <a:latin typeface="Didot"/>
                          <a:cs typeface="Didot"/>
                        </a:rPr>
                        <a:t>DEATH</a:t>
                      </a:r>
                    </a:p>
                  </a:txBody>
                  <a:tcPr/>
                </a:tc>
                <a:tc>
                  <a:txBody>
                    <a:bodyPr/>
                    <a:lstStyle/>
                    <a:p>
                      <a:pPr algn="ctr"/>
                      <a:endParaRPr lang="en-US" sz="3500" dirty="0">
                        <a:ln>
                          <a:solidFill>
                            <a:srgbClr val="800000"/>
                          </a:solidFill>
                        </a:ln>
                        <a:solidFill>
                          <a:srgbClr val="AB0043"/>
                        </a:solidFill>
                        <a:latin typeface="Didot"/>
                        <a:cs typeface="Didot"/>
                      </a:endParaRPr>
                    </a:p>
                    <a:p>
                      <a:pPr algn="ctr"/>
                      <a:r>
                        <a:rPr lang="en-US" sz="3500" dirty="0">
                          <a:ln>
                            <a:solidFill>
                              <a:srgbClr val="800000"/>
                            </a:solidFill>
                          </a:ln>
                          <a:solidFill>
                            <a:srgbClr val="AB0043"/>
                          </a:solidFill>
                          <a:latin typeface="Didot"/>
                          <a:cs typeface="Didot"/>
                        </a:rPr>
                        <a:t>RENEWAL</a:t>
                      </a:r>
                    </a:p>
                  </a:txBody>
                  <a:tcPr>
                    <a:solidFill>
                      <a:schemeClr val="accent1">
                        <a:lumMod val="60000"/>
                        <a:lumOff val="40000"/>
                        <a:alpha val="20000"/>
                      </a:schemeClr>
                    </a:solidFill>
                  </a:tcPr>
                </a:tc>
                <a:extLst>
                  <a:ext uri="{0D108BD9-81ED-4DB2-BD59-A6C34878D82A}">
                    <a16:rowId xmlns:a16="http://schemas.microsoft.com/office/drawing/2014/main" val="10000"/>
                  </a:ext>
                </a:extLst>
              </a:tr>
              <a:tr h="1714500">
                <a:tc>
                  <a:txBody>
                    <a:bodyPr/>
                    <a:lstStyle/>
                    <a:p>
                      <a:pPr algn="ctr"/>
                      <a:endParaRPr lang="en-US" sz="3500" dirty="0">
                        <a:ln>
                          <a:solidFill>
                            <a:schemeClr val="accent2">
                              <a:lumMod val="75000"/>
                            </a:schemeClr>
                          </a:solidFill>
                        </a:ln>
                        <a:solidFill>
                          <a:srgbClr val="AB0043"/>
                        </a:solidFill>
                        <a:latin typeface="Didot"/>
                        <a:cs typeface="Didot"/>
                      </a:endParaRPr>
                    </a:p>
                    <a:p>
                      <a:pPr algn="ctr"/>
                      <a:r>
                        <a:rPr lang="en-US" sz="3500" dirty="0">
                          <a:ln>
                            <a:solidFill>
                              <a:schemeClr val="accent2">
                                <a:lumMod val="75000"/>
                              </a:schemeClr>
                            </a:solidFill>
                          </a:ln>
                          <a:solidFill>
                            <a:schemeClr val="accent2">
                              <a:lumMod val="60000"/>
                              <a:lumOff val="40000"/>
                            </a:schemeClr>
                          </a:solidFill>
                          <a:latin typeface="Didot"/>
                          <a:cs typeface="Didot"/>
                        </a:rPr>
                        <a:t>HEAVEN</a:t>
                      </a:r>
                    </a:p>
                  </a:txBody>
                  <a:tcPr>
                    <a:solidFill>
                      <a:schemeClr val="accent1">
                        <a:lumMod val="60000"/>
                        <a:lumOff val="40000"/>
                        <a:alpha val="20000"/>
                      </a:schemeClr>
                    </a:solidFill>
                  </a:tcPr>
                </a:tc>
                <a:tc>
                  <a:txBody>
                    <a:bodyPr/>
                    <a:lstStyle/>
                    <a:p>
                      <a:pPr algn="ctr"/>
                      <a:endParaRPr lang="en-US" sz="3500" dirty="0">
                        <a:ln>
                          <a:solidFill>
                            <a:schemeClr val="accent2">
                              <a:lumMod val="75000"/>
                            </a:schemeClr>
                          </a:solidFill>
                        </a:ln>
                        <a:solidFill>
                          <a:srgbClr val="AB0043"/>
                        </a:solidFill>
                        <a:latin typeface="Didot"/>
                        <a:cs typeface="Didot"/>
                      </a:endParaRPr>
                    </a:p>
                    <a:p>
                      <a:pPr algn="ctr"/>
                      <a:r>
                        <a:rPr lang="en-US" sz="3500" dirty="0">
                          <a:ln>
                            <a:solidFill>
                              <a:schemeClr val="accent2">
                                <a:lumMod val="75000"/>
                              </a:schemeClr>
                            </a:solidFill>
                          </a:ln>
                          <a:solidFill>
                            <a:srgbClr val="FF5698"/>
                          </a:solidFill>
                          <a:latin typeface="Didot"/>
                          <a:cs typeface="Didot"/>
                        </a:rPr>
                        <a:t>EARTH</a:t>
                      </a:r>
                    </a:p>
                  </a:txBody>
                  <a:tcPr/>
                </a:tc>
                <a:tc>
                  <a:txBody>
                    <a:bodyPr/>
                    <a:lstStyle/>
                    <a:p>
                      <a:pPr algn="ctr"/>
                      <a:endParaRPr lang="en-US" sz="3500" dirty="0">
                        <a:ln>
                          <a:solidFill>
                            <a:schemeClr val="accent2">
                              <a:lumMod val="75000"/>
                            </a:schemeClr>
                          </a:solidFill>
                        </a:ln>
                        <a:solidFill>
                          <a:srgbClr val="AB0043"/>
                        </a:solidFill>
                        <a:latin typeface="Didot"/>
                        <a:cs typeface="Didot"/>
                      </a:endParaRPr>
                    </a:p>
                    <a:p>
                      <a:pPr algn="ctr"/>
                      <a:r>
                        <a:rPr lang="en-US" sz="2800" dirty="0">
                          <a:ln>
                            <a:solidFill>
                              <a:schemeClr val="accent2">
                                <a:lumMod val="75000"/>
                              </a:schemeClr>
                            </a:solidFill>
                          </a:ln>
                          <a:solidFill>
                            <a:srgbClr val="FF5698"/>
                          </a:solidFill>
                          <a:latin typeface="Didot"/>
                          <a:cs typeface="Didot"/>
                        </a:rPr>
                        <a:t>UNDERWORLD</a:t>
                      </a:r>
                    </a:p>
                  </a:txBody>
                  <a:tcPr>
                    <a:solidFill>
                      <a:schemeClr val="accent1">
                        <a:lumMod val="60000"/>
                        <a:lumOff val="40000"/>
                        <a:alpha val="2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11949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9-17 at 9.21.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37" y="-1"/>
            <a:ext cx="9212238" cy="706323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of Lecture 1</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Ancient Greek creation myths</a:t>
            </a:r>
          </a:p>
          <a:p>
            <a:pPr marL="0" indent="0">
              <a:buNone/>
            </a:pPr>
            <a:r>
              <a:rPr lang="en-US" dirty="0"/>
              <a:t>	Asexual and sexual creation</a:t>
            </a:r>
          </a:p>
          <a:p>
            <a:pPr marL="0" indent="0">
              <a:buNone/>
            </a:pPr>
            <a:r>
              <a:rPr lang="en-US" dirty="0"/>
              <a:t>	Violence and deceit</a:t>
            </a:r>
          </a:p>
          <a:p>
            <a:pPr marL="0" indent="0">
              <a:buNone/>
            </a:pPr>
            <a:endParaRPr lang="en-US" dirty="0"/>
          </a:p>
          <a:p>
            <a:pPr marL="0" indent="0">
              <a:buNone/>
            </a:pPr>
            <a:r>
              <a:rPr lang="en-US" dirty="0"/>
              <a:t>Hesiod’s view of humans is one of decline from Golden Age to Iron Age (= now)</a:t>
            </a:r>
          </a:p>
          <a:p>
            <a:pPr marL="0" indent="0">
              <a:buNone/>
            </a:pPr>
            <a:r>
              <a:rPr lang="en-US" dirty="0"/>
              <a:t>BUT</a:t>
            </a:r>
          </a:p>
          <a:p>
            <a:pPr marL="0" indent="0">
              <a:buNone/>
            </a:pPr>
            <a:r>
              <a:rPr lang="en-US" dirty="0"/>
              <a:t>the myth of the Titan Prometheus offers model of human progress through technology</a:t>
            </a:r>
            <a:endParaRPr lang="en-US" i="1" dirty="0"/>
          </a:p>
        </p:txBody>
      </p:sp>
    </p:spTree>
    <p:extLst>
      <p:ext uri="{BB962C8B-B14F-4D97-AF65-F5344CB8AC3E}">
        <p14:creationId xmlns:p14="http://schemas.microsoft.com/office/powerpoint/2010/main" val="1439038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DEMETER</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DE + METER</a:t>
            </a:r>
          </a:p>
          <a:p>
            <a:pPr marL="0" indent="0">
              <a:buNone/>
            </a:pPr>
            <a:r>
              <a:rPr lang="en-US" dirty="0"/>
              <a:t>Proto-Indo-European METER = mother</a:t>
            </a:r>
          </a:p>
          <a:p>
            <a:pPr marL="0" indent="0">
              <a:buNone/>
            </a:pPr>
            <a:endParaRPr lang="en-US" dirty="0"/>
          </a:p>
          <a:p>
            <a:pPr marL="0" indent="0">
              <a:buNone/>
            </a:pPr>
            <a:r>
              <a:rPr lang="en-US" dirty="0"/>
              <a:t>DE ?= GE = earth (Greek)</a:t>
            </a:r>
          </a:p>
          <a:p>
            <a:pPr marL="0" indent="0">
              <a:buNone/>
            </a:pPr>
            <a:r>
              <a:rPr lang="en-US" dirty="0"/>
              <a:t>or</a:t>
            </a:r>
          </a:p>
          <a:p>
            <a:pPr marL="0" indent="0">
              <a:buNone/>
            </a:pPr>
            <a:r>
              <a:rPr lang="en-US" dirty="0"/>
              <a:t>DEA =  barley (Cretan)</a:t>
            </a:r>
          </a:p>
          <a:p>
            <a:pPr marL="0" indent="0">
              <a:buNone/>
            </a:pPr>
            <a:r>
              <a:rPr lang="en-US" dirty="0"/>
              <a:t>or</a:t>
            </a:r>
          </a:p>
          <a:p>
            <a:pPr marL="0" indent="0">
              <a:buNone/>
            </a:pPr>
            <a:r>
              <a:rPr lang="en-US" dirty="0"/>
              <a:t>DEM = home (PIE)</a:t>
            </a:r>
          </a:p>
          <a:p>
            <a:pPr marL="0" indent="0">
              <a:buNone/>
            </a:pPr>
            <a:endParaRPr lang="en-US" dirty="0"/>
          </a:p>
          <a:p>
            <a:pPr marL="0" indent="0">
              <a:buNone/>
            </a:pPr>
            <a:endParaRPr lang="en-US" dirty="0"/>
          </a:p>
          <a:p>
            <a:pPr marL="0" indent="0">
              <a:buNone/>
            </a:pPr>
            <a:r>
              <a:rPr lang="en-US" dirty="0"/>
              <a:t>Her daughter KORE (virgin) = PERSEPHONE</a:t>
            </a:r>
          </a:p>
        </p:txBody>
      </p:sp>
    </p:spTree>
    <p:extLst>
      <p:ext uri="{BB962C8B-B14F-4D97-AF65-F5344CB8AC3E}">
        <p14:creationId xmlns:p14="http://schemas.microsoft.com/office/powerpoint/2010/main" val="3586924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ose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74" y="232999"/>
            <a:ext cx="2880284" cy="6392002"/>
          </a:xfrm>
          <a:prstGeom prst="rect">
            <a:avLst/>
          </a:prstGeom>
          <a:noFill/>
        </p:spPr>
      </p:pic>
      <p:sp>
        <p:nvSpPr>
          <p:cNvPr id="5" name="Rectangle 4"/>
          <p:cNvSpPr/>
          <p:nvPr/>
        </p:nvSpPr>
        <p:spPr>
          <a:xfrm>
            <a:off x="1086740" y="6255669"/>
            <a:ext cx="9144000" cy="369332"/>
          </a:xfrm>
          <a:prstGeom prst="rect">
            <a:avLst/>
          </a:prstGeom>
        </p:spPr>
        <p:txBody>
          <a:bodyPr wrap="square">
            <a:spAutoFit/>
          </a:bodyPr>
          <a:lstStyle/>
          <a:p>
            <a:pPr algn="ctr">
              <a:spcBef>
                <a:spcPct val="50000"/>
              </a:spcBef>
            </a:pPr>
            <a:r>
              <a:rPr lang="en-US" b="1" i="1" dirty="0">
                <a:solidFill>
                  <a:srgbClr val="AB0043"/>
                </a:solidFill>
                <a:latin typeface="Cambria"/>
                <a:cs typeface="Cambria"/>
              </a:rPr>
              <a:t>Abduction of Persephone</a:t>
            </a:r>
            <a:r>
              <a:rPr lang="en-US" b="1" dirty="0">
                <a:solidFill>
                  <a:srgbClr val="AB0043"/>
                </a:solidFill>
                <a:latin typeface="Cambria"/>
                <a:cs typeface="Cambria"/>
              </a:rPr>
              <a:t> by Bernini (1621-2)</a:t>
            </a:r>
            <a:endParaRPr lang="en-US" b="1" i="1" dirty="0">
              <a:solidFill>
                <a:srgbClr val="AB0043"/>
              </a:solidFill>
              <a:latin typeface="Cambria"/>
              <a:cs typeface="Cambri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Homeric Hymn to Demeter</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Persephone abducted by Hades while picking flowers - Zeus her father has given her to Hades</a:t>
            </a:r>
          </a:p>
          <a:p>
            <a:pPr marL="0" indent="0">
              <a:buNone/>
            </a:pPr>
            <a:r>
              <a:rPr lang="en-US" dirty="0"/>
              <a:t>D searches everywhere, grieving, not eating</a:t>
            </a:r>
          </a:p>
          <a:p>
            <a:pPr marL="0" indent="0">
              <a:buNone/>
            </a:pPr>
            <a:r>
              <a:rPr lang="en-US" dirty="0"/>
              <a:t>Helios tells her what happened</a:t>
            </a:r>
          </a:p>
          <a:p>
            <a:pPr marL="0" indent="0">
              <a:buNone/>
            </a:pPr>
            <a:r>
              <a:rPr lang="en-US" dirty="0"/>
              <a:t>	D goes to Eleusis – insert story explains worship </a:t>
            </a:r>
          </a:p>
          <a:p>
            <a:pPr marL="0" indent="0">
              <a:buNone/>
            </a:pPr>
            <a:r>
              <a:rPr lang="en-US" dirty="0"/>
              <a:t>	of D at Eleusis</a:t>
            </a:r>
          </a:p>
          <a:p>
            <a:pPr marL="0" indent="0">
              <a:buNone/>
            </a:pPr>
            <a:r>
              <a:rPr lang="en-US" dirty="0"/>
              <a:t>D withholds harvest to hurt humans and gods</a:t>
            </a:r>
          </a:p>
          <a:p>
            <a:pPr marL="0" indent="0">
              <a:buNone/>
            </a:pPr>
            <a:r>
              <a:rPr lang="en-US" dirty="0"/>
              <a:t>Zeus commands her to desist; she refuses</a:t>
            </a:r>
          </a:p>
          <a:p>
            <a:pPr marL="0" indent="0">
              <a:buNone/>
            </a:pPr>
            <a:r>
              <a:rPr lang="en-US" dirty="0"/>
              <a:t>Zeus sends Hermes to bring Persephone back</a:t>
            </a:r>
          </a:p>
          <a:p>
            <a:pPr marL="0" indent="0">
              <a:buNone/>
            </a:pPr>
            <a:r>
              <a:rPr lang="en-US" dirty="0"/>
              <a:t>Hades has her eat pomegranate to ensure her return</a:t>
            </a:r>
          </a:p>
          <a:p>
            <a:pPr marL="0" indent="0">
              <a:buNone/>
            </a:pPr>
            <a:r>
              <a:rPr lang="en-US" dirty="0"/>
              <a:t>8 months on earth; 4 months in Underworld </a:t>
            </a:r>
          </a:p>
        </p:txBody>
      </p:sp>
    </p:spTree>
    <p:extLst>
      <p:ext uri="{BB962C8B-B14F-4D97-AF65-F5344CB8AC3E}">
        <p14:creationId xmlns:p14="http://schemas.microsoft.com/office/powerpoint/2010/main" val="1580145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e_Pomegran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007" y="-1"/>
            <a:ext cx="9144000" cy="685800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edericLeighton-The Return of Persephone The return of Persephone (189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598" y="386560"/>
            <a:ext cx="4422805" cy="6084880"/>
          </a:xfrm>
          <a:prstGeom prst="rect">
            <a:avLst/>
          </a:prstGeom>
        </p:spPr>
      </p:pic>
      <p:sp>
        <p:nvSpPr>
          <p:cNvPr id="7" name="Rectangle 6"/>
          <p:cNvSpPr/>
          <p:nvPr/>
        </p:nvSpPr>
        <p:spPr>
          <a:xfrm>
            <a:off x="0" y="6471440"/>
            <a:ext cx="9144000" cy="369332"/>
          </a:xfrm>
          <a:prstGeom prst="rect">
            <a:avLst/>
          </a:prstGeom>
        </p:spPr>
        <p:txBody>
          <a:bodyPr wrap="square">
            <a:spAutoFit/>
          </a:bodyPr>
          <a:lstStyle/>
          <a:p>
            <a:pPr algn="ctr">
              <a:spcBef>
                <a:spcPct val="50000"/>
              </a:spcBef>
            </a:pPr>
            <a:r>
              <a:rPr lang="en-US" b="1" i="1" dirty="0">
                <a:solidFill>
                  <a:srgbClr val="AB0043"/>
                </a:solidFill>
                <a:latin typeface="Cambria"/>
                <a:cs typeface="Cambria"/>
              </a:rPr>
              <a:t>The Return of Persephone </a:t>
            </a:r>
            <a:r>
              <a:rPr lang="en-US" b="1" dirty="0">
                <a:solidFill>
                  <a:srgbClr val="AB0043"/>
                </a:solidFill>
                <a:latin typeface="Cambria"/>
                <a:cs typeface="Cambria"/>
              </a:rPr>
              <a:t>by Leighton (1891)</a:t>
            </a:r>
            <a:endParaRPr lang="en-US" b="1" i="1" dirty="0">
              <a:solidFill>
                <a:srgbClr val="AB0043"/>
              </a:solidFill>
              <a:latin typeface="Cambria"/>
              <a:cs typeface="Cambr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EF9D8-B0A4-0341-880C-7BF3887E68DD}"/>
              </a:ext>
            </a:extLst>
          </p:cNvPr>
          <p:cNvSpPr>
            <a:spLocks noGrp="1"/>
          </p:cNvSpPr>
          <p:nvPr>
            <p:ph type="title"/>
          </p:nvPr>
        </p:nvSpPr>
        <p:spPr/>
        <p:txBody>
          <a:bodyPr/>
          <a:lstStyle/>
          <a:p>
            <a:r>
              <a:rPr lang="en-US" dirty="0"/>
              <a:t>Recap of Lecture 1</a:t>
            </a:r>
          </a:p>
        </p:txBody>
      </p:sp>
      <p:sp>
        <p:nvSpPr>
          <p:cNvPr id="3" name="Content Placeholder 2">
            <a:extLst>
              <a:ext uri="{FF2B5EF4-FFF2-40B4-BE49-F238E27FC236}">
                <a16:creationId xmlns:a16="http://schemas.microsoft.com/office/drawing/2014/main" id="{1914CCB5-7D88-2F4F-98C0-AAC819BD42B0}"/>
              </a:ext>
            </a:extLst>
          </p:cNvPr>
          <p:cNvSpPr>
            <a:spLocks noGrp="1"/>
          </p:cNvSpPr>
          <p:nvPr>
            <p:ph idx="1"/>
          </p:nvPr>
        </p:nvSpPr>
        <p:spPr/>
        <p:txBody>
          <a:bodyPr/>
          <a:lstStyle/>
          <a:p>
            <a:pPr marL="0" indent="0">
              <a:buNone/>
            </a:pPr>
            <a:r>
              <a:rPr lang="en-US" dirty="0"/>
              <a:t>Understanding myth:</a:t>
            </a:r>
          </a:p>
          <a:p>
            <a:pPr marL="0" indent="0">
              <a:buNone/>
            </a:pPr>
            <a:endParaRPr lang="en-US" dirty="0"/>
          </a:p>
          <a:p>
            <a:pPr marL="0" indent="0">
              <a:buNone/>
            </a:pPr>
            <a:r>
              <a:rPr lang="en-US" dirty="0"/>
              <a:t>Externalist theories: nature myths, ritualists, charter theory, etiology</a:t>
            </a:r>
          </a:p>
          <a:p>
            <a:pPr marL="0" indent="0">
              <a:buNone/>
            </a:pPr>
            <a:endParaRPr lang="en-US" dirty="0"/>
          </a:p>
          <a:p>
            <a:pPr marL="0" indent="0">
              <a:buNone/>
            </a:pPr>
            <a:r>
              <a:rPr lang="en-US" dirty="0"/>
              <a:t>Internalist theories: psychology, structuralism, narratology, feminism, neurological theories</a:t>
            </a:r>
          </a:p>
          <a:p>
            <a:pPr marL="0" indent="0">
              <a:buNone/>
            </a:pPr>
            <a:endParaRPr lang="en-US" dirty="0"/>
          </a:p>
        </p:txBody>
      </p:sp>
    </p:spTree>
    <p:extLst>
      <p:ext uri="{BB962C8B-B14F-4D97-AF65-F5344CB8AC3E}">
        <p14:creationId xmlns:p14="http://schemas.microsoft.com/office/powerpoint/2010/main" val="474482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2C22-4C3B-FA41-8E00-81018CD57EB8}"/>
              </a:ext>
            </a:extLst>
          </p:cNvPr>
          <p:cNvSpPr>
            <a:spLocks noGrp="1"/>
          </p:cNvSpPr>
          <p:nvPr>
            <p:ph type="title"/>
          </p:nvPr>
        </p:nvSpPr>
        <p:spPr/>
        <p:txBody>
          <a:bodyPr/>
          <a:lstStyle/>
          <a:p>
            <a:r>
              <a:rPr lang="en-US" dirty="0"/>
              <a:t>Interpretation:</a:t>
            </a:r>
          </a:p>
        </p:txBody>
      </p:sp>
      <p:sp>
        <p:nvSpPr>
          <p:cNvPr id="3" name="Content Placeholder 2">
            <a:extLst>
              <a:ext uri="{FF2B5EF4-FFF2-40B4-BE49-F238E27FC236}">
                <a16:creationId xmlns:a16="http://schemas.microsoft.com/office/drawing/2014/main" id="{35BCF8D6-664D-2A4A-B9A4-BEC595F6B67A}"/>
              </a:ext>
            </a:extLst>
          </p:cNvPr>
          <p:cNvSpPr>
            <a:spLocks noGrp="1"/>
          </p:cNvSpPr>
          <p:nvPr>
            <p:ph idx="1"/>
          </p:nvPr>
        </p:nvSpPr>
        <p:spPr/>
        <p:txBody>
          <a:bodyPr/>
          <a:lstStyle/>
          <a:p>
            <a:pPr marL="0" indent="0">
              <a:buNone/>
            </a:pPr>
            <a:r>
              <a:rPr lang="en-US" dirty="0"/>
              <a:t>Etiology – of seasons, of agriculture</a:t>
            </a:r>
          </a:p>
          <a:p>
            <a:pPr marL="0" indent="0">
              <a:buNone/>
            </a:pPr>
            <a:r>
              <a:rPr lang="en-US" dirty="0"/>
              <a:t>Archetypes – virgin-mother-crone</a:t>
            </a:r>
          </a:p>
          <a:p>
            <a:pPr marL="0" indent="0">
              <a:buNone/>
            </a:pPr>
            <a:r>
              <a:rPr lang="en-US" dirty="0"/>
              <a:t>    					mother-daughter bond</a:t>
            </a:r>
          </a:p>
          <a:p>
            <a:pPr marL="0" indent="0">
              <a:buNone/>
            </a:pPr>
            <a:r>
              <a:rPr lang="en-US" dirty="0"/>
              <a:t>Social charter – marriage as legalized rape</a:t>
            </a:r>
          </a:p>
          <a:p>
            <a:pPr marL="0" indent="0">
              <a:buNone/>
            </a:pPr>
            <a:r>
              <a:rPr lang="en-US" dirty="0"/>
              <a:t>Structuralist – life-death binary mediated</a:t>
            </a:r>
          </a:p>
          <a:p>
            <a:pPr marL="0" indent="0">
              <a:buNone/>
            </a:pPr>
            <a:endParaRPr lang="en-US" dirty="0"/>
          </a:p>
        </p:txBody>
      </p:sp>
    </p:spTree>
    <p:extLst>
      <p:ext uri="{BB962C8B-B14F-4D97-AF65-F5344CB8AC3E}">
        <p14:creationId xmlns:p14="http://schemas.microsoft.com/office/powerpoint/2010/main" val="1790332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44088"/>
            <a:ext cx="9144000" cy="2123658"/>
          </a:xfrm>
          <a:prstGeom prst="rect">
            <a:avLst/>
          </a:prstGeom>
        </p:spPr>
        <p:txBody>
          <a:bodyPr wrap="square">
            <a:spAutoFit/>
          </a:bodyPr>
          <a:lstStyle/>
          <a:p>
            <a:pPr algn="ctr"/>
            <a:r>
              <a:rPr lang="en-US" sz="4400" dirty="0">
                <a:ln>
                  <a:solidFill>
                    <a:srgbClr val="7F1005"/>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COLO</a:t>
            </a:r>
            <a:r>
              <a:rPr lang="en-US" sz="4400" dirty="0">
                <a:ln>
                  <a:solidFill>
                    <a:srgbClr val="7F1005"/>
                  </a:solidFill>
                </a:ln>
                <a:solidFill>
                  <a:srgbClr val="2EB39A"/>
                </a:solidFill>
                <a:effectLst>
                  <a:outerShdw blurRad="50800" dist="38100" dir="2700000" algn="tl" rotWithShape="0">
                    <a:srgbClr val="000000">
                      <a:alpha val="43000"/>
                    </a:srgbClr>
                  </a:outerShdw>
                </a:effectLst>
                <a:latin typeface="Augustus"/>
                <a:cs typeface="Augustus"/>
              </a:rPr>
              <a:t> </a:t>
            </a:r>
            <a:r>
              <a:rPr lang="en-US" sz="4400" dirty="0">
                <a:solidFill>
                  <a:srgbClr val="2EB39A"/>
                </a:solidFill>
                <a:effectLst>
                  <a:outerShdw blurRad="50800" dist="38100" dir="2700000" algn="tl" rotWithShape="0">
                    <a:srgbClr val="000000">
                      <a:alpha val="43000"/>
                    </a:srgbClr>
                  </a:outerShdw>
                </a:effectLst>
                <a:latin typeface="Augustus"/>
                <a:cs typeface="Augustus"/>
              </a:rPr>
              <a:t>-</a:t>
            </a:r>
            <a:r>
              <a:rPr lang="en-US" sz="4400" dirty="0">
                <a:ln>
                  <a:solidFill>
                    <a:srgbClr val="7F1005"/>
                  </a:solidFill>
                </a:ln>
                <a:solidFill>
                  <a:srgbClr val="2EB39A"/>
                </a:solidFill>
                <a:effectLst>
                  <a:outerShdw blurRad="50800" dist="38100" dir="2700000" algn="tl" rotWithShape="0">
                    <a:srgbClr val="000000">
                      <a:alpha val="43000"/>
                    </a:srgbClr>
                  </a:outerShdw>
                </a:effectLst>
                <a:latin typeface="Augustus"/>
                <a:cs typeface="Augustus"/>
              </a:rPr>
              <a:t> </a:t>
            </a:r>
            <a:r>
              <a:rPr lang="en-US" sz="4400" dirty="0">
                <a:ln>
                  <a:solidFill>
                    <a:srgbClr val="7F1005"/>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COLERE </a:t>
            </a:r>
            <a:r>
              <a:rPr lang="en-US" sz="4400" dirty="0">
                <a:solidFill>
                  <a:srgbClr val="2EB39A"/>
                </a:solidFill>
                <a:effectLst>
                  <a:outerShdw blurRad="50800" dist="38100" dir="2700000" algn="tl" rotWithShape="0">
                    <a:srgbClr val="000000">
                      <a:alpha val="43000"/>
                    </a:srgbClr>
                  </a:outerShdw>
                </a:effectLst>
                <a:latin typeface="Augustus"/>
                <a:cs typeface="Augustus"/>
              </a:rPr>
              <a:t>–</a:t>
            </a:r>
            <a:r>
              <a:rPr lang="en-US" sz="4400" dirty="0">
                <a:ln>
                  <a:solidFill>
                    <a:srgbClr val="7F1005"/>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 CULTUM</a:t>
            </a:r>
          </a:p>
          <a:p>
            <a:pPr algn="ctr"/>
            <a:endParaRPr lang="en-US" sz="4400" dirty="0">
              <a:ln>
                <a:solidFill>
                  <a:srgbClr val="7F1005"/>
                </a:solidFill>
              </a:ln>
              <a:solidFill>
                <a:schemeClr val="accent2">
                  <a:lumMod val="75000"/>
                </a:schemeClr>
              </a:solidFill>
              <a:effectLst>
                <a:outerShdw blurRad="50800" dist="38100" dir="2700000" algn="tl" rotWithShape="0">
                  <a:srgbClr val="000000">
                    <a:alpha val="43000"/>
                  </a:srgbClr>
                </a:outerShdw>
              </a:effectLst>
              <a:latin typeface="Augustus"/>
              <a:cs typeface="Augustus"/>
            </a:endParaRPr>
          </a:p>
          <a:p>
            <a:pPr algn="ctr"/>
            <a:r>
              <a:rPr lang="en-US" sz="4400" dirty="0">
                <a:ln>
                  <a:solidFill>
                    <a:srgbClr val="7F1005"/>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CULT</a:t>
            </a:r>
            <a:r>
              <a:rPr lang="en-US" sz="4400" dirty="0">
                <a:ln>
                  <a:solidFill>
                    <a:srgbClr val="7F1005"/>
                  </a:solidFill>
                </a:ln>
                <a:solidFill>
                  <a:srgbClr val="2EB39A"/>
                </a:solidFill>
                <a:effectLst>
                  <a:outerShdw blurRad="50800" dist="38100" dir="2700000" algn="tl" rotWithShape="0">
                    <a:srgbClr val="000000">
                      <a:alpha val="43000"/>
                    </a:srgbClr>
                  </a:outerShdw>
                </a:effectLst>
                <a:latin typeface="Augustus"/>
                <a:cs typeface="Augustus"/>
              </a:rPr>
              <a:t> </a:t>
            </a:r>
            <a:r>
              <a:rPr lang="en-US" sz="4400" dirty="0">
                <a:solidFill>
                  <a:srgbClr val="2EB39A"/>
                </a:solidFill>
                <a:effectLst>
                  <a:outerShdw blurRad="50800" dist="38100" dir="2700000" algn="tl" rotWithShape="0">
                    <a:srgbClr val="000000">
                      <a:alpha val="43000"/>
                    </a:srgbClr>
                  </a:outerShdw>
                </a:effectLst>
                <a:latin typeface="Augustus"/>
                <a:cs typeface="Augustus"/>
              </a:rPr>
              <a:t>-</a:t>
            </a:r>
            <a:r>
              <a:rPr lang="en-US" sz="4400" dirty="0">
                <a:ln>
                  <a:solidFill>
                    <a:srgbClr val="7F1005"/>
                  </a:solidFill>
                </a:ln>
                <a:solidFill>
                  <a:srgbClr val="2EB39A"/>
                </a:solidFill>
                <a:effectLst>
                  <a:outerShdw blurRad="50800" dist="38100" dir="2700000" algn="tl" rotWithShape="0">
                    <a:srgbClr val="000000">
                      <a:alpha val="43000"/>
                    </a:srgbClr>
                  </a:outerShdw>
                </a:effectLst>
                <a:latin typeface="Augustus"/>
                <a:cs typeface="Augustus"/>
              </a:rPr>
              <a:t> </a:t>
            </a:r>
            <a:r>
              <a:rPr lang="en-US" sz="4400" dirty="0">
                <a:ln>
                  <a:solidFill>
                    <a:srgbClr val="7F1005"/>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CULTIVATE </a:t>
            </a:r>
            <a:r>
              <a:rPr lang="en-US" sz="4400" dirty="0">
                <a:solidFill>
                  <a:srgbClr val="2EB39A"/>
                </a:solidFill>
                <a:effectLst>
                  <a:outerShdw blurRad="50800" dist="38100" dir="2700000" algn="tl" rotWithShape="0">
                    <a:srgbClr val="000000">
                      <a:alpha val="43000"/>
                    </a:srgbClr>
                  </a:outerShdw>
                </a:effectLst>
                <a:latin typeface="Augustus"/>
                <a:cs typeface="Augustus"/>
              </a:rPr>
              <a:t>-</a:t>
            </a:r>
            <a:r>
              <a:rPr lang="en-US" sz="4400" dirty="0">
                <a:ln>
                  <a:solidFill>
                    <a:srgbClr val="7F1005"/>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 CULTURE</a:t>
            </a:r>
          </a:p>
        </p:txBody>
      </p:sp>
      <p:pic>
        <p:nvPicPr>
          <p:cNvPr id="3" name="Picture 2" descr="Screen shot 2011-09-18 at 6.21.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64"/>
            <a:ext cx="9144000" cy="685165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598" y="2344088"/>
            <a:ext cx="8201541" cy="2246769"/>
          </a:xfrm>
          <a:prstGeom prst="rect">
            <a:avLst/>
          </a:prstGeom>
          <a:noFill/>
        </p:spPr>
        <p:txBody>
          <a:bodyPr wrap="none" rtlCol="0">
            <a:spAutoFit/>
          </a:bodyPr>
          <a:lstStyle/>
          <a:p>
            <a:r>
              <a:rPr lang="en-US" sz="2400" dirty="0">
                <a:cs typeface="Baghdad" pitchFamily="2" charset="-78"/>
              </a:rPr>
              <a:t>Jared Diamond </a:t>
            </a:r>
          </a:p>
          <a:p>
            <a:endParaRPr lang="en-US" sz="2400" dirty="0">
              <a:cs typeface="Baghdad" pitchFamily="2" charset="-78"/>
            </a:endParaRPr>
          </a:p>
          <a:p>
            <a:r>
              <a:rPr lang="en-US" sz="2400" i="1" dirty="0">
                <a:cs typeface="Baghdad" pitchFamily="2" charset="-78"/>
              </a:rPr>
              <a:t>	Guns, Germs, and Steel: The Fates of Human Societies</a:t>
            </a:r>
            <a:r>
              <a:rPr lang="en-US" sz="2400" dirty="0">
                <a:cs typeface="Baghdad" pitchFamily="2" charset="-78"/>
              </a:rPr>
              <a:t> (1997)</a:t>
            </a:r>
          </a:p>
          <a:p>
            <a:endParaRPr lang="en-US" sz="2400" dirty="0">
              <a:cs typeface="Baghdad" pitchFamily="2" charset="-78"/>
            </a:endParaRPr>
          </a:p>
          <a:p>
            <a:r>
              <a:rPr lang="en-US" sz="2400" i="1" dirty="0">
                <a:cs typeface="Baghdad" pitchFamily="2" charset="-78"/>
              </a:rPr>
              <a:t>	Collapse: How Societies Choose to Fail or Succeed </a:t>
            </a:r>
            <a:r>
              <a:rPr lang="en-US" sz="2400" dirty="0">
                <a:cs typeface="Baghdad" pitchFamily="2" charset="-78"/>
              </a:rPr>
              <a:t>(2005)</a:t>
            </a:r>
          </a:p>
          <a:p>
            <a:endParaRPr lang="en-US" sz="2000" dirty="0">
              <a:latin typeface="Cambria"/>
              <a:cs typeface="Cambri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Repeating patterns</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Uranus pushed Gaia’s children inside her</a:t>
            </a:r>
          </a:p>
          <a:p>
            <a:pPr marL="0" indent="0">
              <a:buNone/>
            </a:pPr>
            <a:r>
              <a:rPr lang="en-US" dirty="0"/>
              <a:t>	Uranus castrated</a:t>
            </a:r>
          </a:p>
          <a:p>
            <a:pPr marL="0" indent="0">
              <a:buNone/>
            </a:pPr>
            <a:endParaRPr lang="en-US" dirty="0"/>
          </a:p>
          <a:p>
            <a:pPr marL="0" indent="0">
              <a:buNone/>
            </a:pPr>
            <a:r>
              <a:rPr lang="en-US" dirty="0"/>
              <a:t>Cronus swallowed Rhea’s children</a:t>
            </a:r>
          </a:p>
          <a:p>
            <a:pPr marL="0" indent="0">
              <a:buNone/>
            </a:pPr>
            <a:r>
              <a:rPr lang="en-US" dirty="0"/>
              <a:t>	Cronus tricked</a:t>
            </a:r>
          </a:p>
          <a:p>
            <a:pPr marL="0" indent="0">
              <a:buNone/>
            </a:pPr>
            <a:endParaRPr lang="en-US" dirty="0"/>
          </a:p>
          <a:p>
            <a:pPr marL="0" indent="0">
              <a:buNone/>
            </a:pPr>
            <a:r>
              <a:rPr lang="en-US" dirty="0"/>
              <a:t>Hades abducts Demeter’s daughter to the Underworld (with Zeus’ permission)</a:t>
            </a:r>
          </a:p>
          <a:p>
            <a:pPr marL="0" indent="0">
              <a:buNone/>
            </a:pPr>
            <a:r>
              <a:rPr lang="en-US" dirty="0"/>
              <a:t>	Demeter withholds harvest and makes a deal 	with Zeus</a:t>
            </a:r>
          </a:p>
        </p:txBody>
      </p:sp>
    </p:spTree>
    <p:extLst>
      <p:ext uri="{BB962C8B-B14F-4D97-AF65-F5344CB8AC3E}">
        <p14:creationId xmlns:p14="http://schemas.microsoft.com/office/powerpoint/2010/main" val="3534023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EF9D8-B0A4-0341-880C-7BF3887E68DD}"/>
              </a:ext>
            </a:extLst>
          </p:cNvPr>
          <p:cNvSpPr>
            <a:spLocks noGrp="1"/>
          </p:cNvSpPr>
          <p:nvPr>
            <p:ph type="title"/>
          </p:nvPr>
        </p:nvSpPr>
        <p:spPr/>
        <p:txBody>
          <a:bodyPr/>
          <a:lstStyle/>
          <a:p>
            <a:r>
              <a:rPr lang="en-US" dirty="0"/>
              <a:t>Recap of Lecture 1</a:t>
            </a:r>
          </a:p>
        </p:txBody>
      </p:sp>
      <p:sp>
        <p:nvSpPr>
          <p:cNvPr id="3" name="Content Placeholder 2">
            <a:extLst>
              <a:ext uri="{FF2B5EF4-FFF2-40B4-BE49-F238E27FC236}">
                <a16:creationId xmlns:a16="http://schemas.microsoft.com/office/drawing/2014/main" id="{1914CCB5-7D88-2F4F-98C0-AAC819BD42B0}"/>
              </a:ext>
            </a:extLst>
          </p:cNvPr>
          <p:cNvSpPr>
            <a:spLocks noGrp="1"/>
          </p:cNvSpPr>
          <p:nvPr>
            <p:ph idx="1"/>
          </p:nvPr>
        </p:nvSpPr>
        <p:spPr/>
        <p:txBody>
          <a:bodyPr/>
          <a:lstStyle/>
          <a:p>
            <a:pPr marL="0" indent="0">
              <a:buNone/>
            </a:pPr>
            <a:r>
              <a:rPr lang="en-US" dirty="0"/>
              <a:t>Understanding myth:</a:t>
            </a:r>
          </a:p>
          <a:p>
            <a:pPr marL="0" indent="0">
              <a:buNone/>
            </a:pPr>
            <a:endParaRPr lang="en-US" dirty="0"/>
          </a:p>
          <a:p>
            <a:pPr marL="0" indent="0">
              <a:buNone/>
            </a:pPr>
            <a:r>
              <a:rPr lang="en-US" dirty="0"/>
              <a:t>Externalist theories: nature myths, ritualists, charter theory, etiology</a:t>
            </a:r>
          </a:p>
          <a:p>
            <a:pPr marL="0" indent="0">
              <a:buNone/>
            </a:pPr>
            <a:endParaRPr lang="en-US" dirty="0"/>
          </a:p>
          <a:p>
            <a:pPr marL="0" indent="0">
              <a:buNone/>
            </a:pPr>
            <a:r>
              <a:rPr lang="en-US" dirty="0"/>
              <a:t>Internalist theories: psychology, structuralism, narratology, feminism, neurological theories</a:t>
            </a:r>
          </a:p>
          <a:p>
            <a:pPr marL="0" indent="0">
              <a:buNone/>
            </a:pPr>
            <a:endParaRPr lang="en-US" dirty="0"/>
          </a:p>
        </p:txBody>
      </p:sp>
    </p:spTree>
    <p:extLst>
      <p:ext uri="{BB962C8B-B14F-4D97-AF65-F5344CB8AC3E}">
        <p14:creationId xmlns:p14="http://schemas.microsoft.com/office/powerpoint/2010/main" val="3361777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Eavan</a:t>
            </a:r>
            <a:r>
              <a:rPr lang="en-US" dirty="0"/>
              <a:t> Boland ‘The Pomegranate’</a:t>
            </a:r>
            <a:br>
              <a:rPr lang="en-US" dirty="0"/>
            </a:br>
            <a:r>
              <a:rPr lang="en-US" i="1" dirty="0"/>
              <a:t>In A Time of Violence</a:t>
            </a:r>
            <a:r>
              <a:rPr lang="en-US" dirty="0"/>
              <a:t>, 1994</a:t>
            </a:r>
          </a:p>
        </p:txBody>
      </p:sp>
      <p:sp>
        <p:nvSpPr>
          <p:cNvPr id="3" name="Content Placeholder 2"/>
          <p:cNvSpPr>
            <a:spLocks noGrp="1"/>
          </p:cNvSpPr>
          <p:nvPr>
            <p:ph idx="1"/>
          </p:nvPr>
        </p:nvSpPr>
        <p:spPr/>
        <p:txBody>
          <a:bodyPr>
            <a:normAutofit fontScale="55000" lnSpcReduction="20000"/>
          </a:bodyPr>
          <a:lstStyle/>
          <a:p>
            <a:pPr marL="0" indent="0">
              <a:buNone/>
            </a:pPr>
            <a:r>
              <a:rPr lang="en-US" dirty="0"/>
              <a:t>The only legend I have ever loved is</a:t>
            </a:r>
          </a:p>
          <a:p>
            <a:pPr marL="0" indent="0">
              <a:buNone/>
            </a:pPr>
            <a:r>
              <a:rPr lang="en-US" dirty="0"/>
              <a:t>the story of a daughter lost in hell.</a:t>
            </a:r>
          </a:p>
          <a:p>
            <a:pPr marL="0" indent="0">
              <a:buNone/>
            </a:pPr>
            <a:r>
              <a:rPr lang="en-US" dirty="0"/>
              <a:t>And found and rescued there.</a:t>
            </a:r>
          </a:p>
          <a:p>
            <a:pPr marL="0" indent="0">
              <a:buNone/>
            </a:pPr>
            <a:r>
              <a:rPr lang="en-US" dirty="0"/>
              <a:t>Love and blackmail are the gist of it.</a:t>
            </a:r>
          </a:p>
          <a:p>
            <a:pPr marL="0" indent="0">
              <a:buNone/>
            </a:pPr>
            <a:r>
              <a:rPr lang="en-US" dirty="0"/>
              <a:t>Ceres and Persephone the names.</a:t>
            </a:r>
          </a:p>
          <a:p>
            <a:pPr marL="0" indent="0">
              <a:buNone/>
            </a:pPr>
            <a:r>
              <a:rPr lang="en-US" dirty="0"/>
              <a:t>And the best thing about the legend is</a:t>
            </a:r>
          </a:p>
          <a:p>
            <a:pPr marL="0" indent="0">
              <a:buNone/>
            </a:pPr>
            <a:r>
              <a:rPr lang="en-US" dirty="0"/>
              <a:t>I can enter it anywhere.  And have.</a:t>
            </a:r>
          </a:p>
          <a:p>
            <a:pPr marL="0" indent="0">
              <a:buNone/>
            </a:pPr>
            <a:r>
              <a:rPr lang="en-US" dirty="0"/>
              <a:t>As a child in exile in</a:t>
            </a:r>
          </a:p>
          <a:p>
            <a:pPr marL="0" indent="0">
              <a:buNone/>
            </a:pPr>
            <a:r>
              <a:rPr lang="en-US" dirty="0"/>
              <a:t>a city of fogs and strange consonants,</a:t>
            </a:r>
          </a:p>
          <a:p>
            <a:pPr marL="0" indent="0">
              <a:buNone/>
            </a:pPr>
            <a:r>
              <a:rPr lang="en-US" dirty="0"/>
              <a:t>I read it first and at first I was</a:t>
            </a:r>
          </a:p>
          <a:p>
            <a:pPr marL="0" indent="0">
              <a:buNone/>
            </a:pPr>
            <a:r>
              <a:rPr lang="en-US" dirty="0"/>
              <a:t>an exiled child in the crackling dusk of</a:t>
            </a:r>
          </a:p>
          <a:p>
            <a:pPr marL="0" indent="0">
              <a:buNone/>
            </a:pPr>
            <a:r>
              <a:rPr lang="en-US" dirty="0"/>
              <a:t>the underworld, the stars blighted.  Later</a:t>
            </a:r>
          </a:p>
          <a:p>
            <a:pPr marL="0" indent="0">
              <a:buNone/>
            </a:pPr>
            <a:r>
              <a:rPr lang="en-US" dirty="0"/>
              <a:t>I walked out in a summer twilight</a:t>
            </a:r>
          </a:p>
          <a:p>
            <a:pPr marL="0" indent="0">
              <a:buNone/>
            </a:pPr>
            <a:r>
              <a:rPr lang="en-US" dirty="0"/>
              <a:t>searching for my daughter at bed-time.</a:t>
            </a:r>
          </a:p>
          <a:p>
            <a:pPr marL="0" indent="0">
              <a:buNone/>
            </a:pPr>
            <a:r>
              <a:rPr lang="en-US" dirty="0"/>
              <a:t>When she came running I was ready</a:t>
            </a:r>
          </a:p>
          <a:p>
            <a:pPr marL="0" indent="0">
              <a:buNone/>
            </a:pPr>
            <a:r>
              <a:rPr lang="en-US" dirty="0"/>
              <a:t>to make any bargain to keep her.</a:t>
            </a:r>
          </a:p>
          <a:p>
            <a:pPr marL="0" indent="0">
              <a:buNone/>
            </a:pPr>
            <a:endParaRPr lang="en-US" dirty="0"/>
          </a:p>
        </p:txBody>
      </p:sp>
    </p:spTree>
    <p:extLst>
      <p:ext uri="{BB962C8B-B14F-4D97-AF65-F5344CB8AC3E}">
        <p14:creationId xmlns:p14="http://schemas.microsoft.com/office/powerpoint/2010/main" val="1645671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8436"/>
          </a:xfrm>
        </p:spPr>
        <p:txBody>
          <a:bodyPr>
            <a:normAutofit fontScale="90000"/>
          </a:bodyPr>
          <a:lstStyle/>
          <a:p>
            <a:endParaRPr lang="en-US" dirty="0"/>
          </a:p>
        </p:txBody>
      </p:sp>
      <p:sp>
        <p:nvSpPr>
          <p:cNvPr id="3" name="Content Placeholder 2"/>
          <p:cNvSpPr>
            <a:spLocks noGrp="1"/>
          </p:cNvSpPr>
          <p:nvPr>
            <p:ph idx="1"/>
          </p:nvPr>
        </p:nvSpPr>
        <p:spPr>
          <a:xfrm>
            <a:off x="457200" y="861738"/>
            <a:ext cx="8229600" cy="5264425"/>
          </a:xfrm>
        </p:spPr>
        <p:txBody>
          <a:bodyPr>
            <a:normAutofit fontScale="62500" lnSpcReduction="20000"/>
          </a:bodyPr>
          <a:lstStyle/>
          <a:p>
            <a:pPr marL="0" indent="0">
              <a:buNone/>
            </a:pPr>
            <a:r>
              <a:rPr lang="en-US" dirty="0"/>
              <a:t>I carried her back past </a:t>
            </a:r>
            <a:r>
              <a:rPr lang="en-US" dirty="0" err="1"/>
              <a:t>whitebeams</a:t>
            </a:r>
            <a:endParaRPr lang="en-US" dirty="0"/>
          </a:p>
          <a:p>
            <a:pPr marL="0" indent="0">
              <a:buNone/>
            </a:pPr>
            <a:r>
              <a:rPr lang="en-US" dirty="0"/>
              <a:t>and wasps and honey-scented buddleias.</a:t>
            </a:r>
          </a:p>
          <a:p>
            <a:pPr marL="0" indent="0">
              <a:buNone/>
            </a:pPr>
            <a:r>
              <a:rPr lang="en-US" dirty="0"/>
              <a:t>But I was Ceres then and I knew</a:t>
            </a:r>
          </a:p>
          <a:p>
            <a:pPr marL="0" indent="0">
              <a:buNone/>
            </a:pPr>
            <a:r>
              <a:rPr lang="en-US" dirty="0"/>
              <a:t>winter was in store for every leaf</a:t>
            </a:r>
          </a:p>
          <a:p>
            <a:pPr marL="0" indent="0">
              <a:buNone/>
            </a:pPr>
            <a:r>
              <a:rPr lang="en-US" dirty="0"/>
              <a:t>on every tree on that road.</a:t>
            </a:r>
          </a:p>
          <a:p>
            <a:pPr marL="0" indent="0">
              <a:buNone/>
            </a:pPr>
            <a:r>
              <a:rPr lang="en-US" dirty="0"/>
              <a:t>Was inescapable for each one we passed.</a:t>
            </a:r>
          </a:p>
          <a:p>
            <a:pPr marL="0" indent="0">
              <a:buNone/>
            </a:pPr>
            <a:r>
              <a:rPr lang="en-US" dirty="0"/>
              <a:t>And for me.</a:t>
            </a:r>
          </a:p>
          <a:p>
            <a:pPr marL="0" indent="0">
              <a:buNone/>
            </a:pPr>
            <a:r>
              <a:rPr lang="en-US" dirty="0"/>
              <a:t>                    It is winter</a:t>
            </a:r>
          </a:p>
          <a:p>
            <a:pPr marL="0" indent="0">
              <a:buNone/>
            </a:pPr>
            <a:r>
              <a:rPr lang="en-US" dirty="0"/>
              <a:t>and the stars are hidden.</a:t>
            </a:r>
          </a:p>
          <a:p>
            <a:pPr marL="0" indent="0">
              <a:buNone/>
            </a:pPr>
            <a:r>
              <a:rPr lang="en-US" dirty="0"/>
              <a:t>I climb the stairs and stand where I can see</a:t>
            </a:r>
          </a:p>
          <a:p>
            <a:pPr marL="0" indent="0">
              <a:buNone/>
            </a:pPr>
            <a:r>
              <a:rPr lang="en-US" dirty="0"/>
              <a:t>my child asleep beside her teen magazines,</a:t>
            </a:r>
          </a:p>
          <a:p>
            <a:pPr marL="0" indent="0">
              <a:buNone/>
            </a:pPr>
            <a:r>
              <a:rPr lang="en-US" dirty="0"/>
              <a:t>her can of Coke, her plate of uncut fruit.</a:t>
            </a:r>
          </a:p>
          <a:p>
            <a:pPr marL="0" indent="0">
              <a:buNone/>
            </a:pPr>
            <a:r>
              <a:rPr lang="en-US" dirty="0"/>
              <a:t>The pomegranate!  How did I forget it?</a:t>
            </a:r>
          </a:p>
          <a:p>
            <a:pPr marL="0" indent="0">
              <a:buNone/>
            </a:pPr>
            <a:r>
              <a:rPr lang="en-US" dirty="0"/>
              <a:t>She could have come home and been safe</a:t>
            </a:r>
          </a:p>
          <a:p>
            <a:pPr marL="0" indent="0">
              <a:buNone/>
            </a:pPr>
            <a:r>
              <a:rPr lang="en-US" dirty="0"/>
              <a:t>and ended the story and all</a:t>
            </a:r>
          </a:p>
          <a:p>
            <a:pPr marL="0" indent="0">
              <a:buNone/>
            </a:pPr>
            <a:r>
              <a:rPr lang="en-US" dirty="0"/>
              <a:t>our heart-broken searching but she reached</a:t>
            </a:r>
          </a:p>
          <a:p>
            <a:pPr marL="0" indent="0">
              <a:buNone/>
            </a:pPr>
            <a:r>
              <a:rPr lang="en-US" dirty="0"/>
              <a:t>out a hand and plucked a pomegranate.</a:t>
            </a:r>
          </a:p>
          <a:p>
            <a:pPr marL="0" indent="0">
              <a:buNone/>
            </a:pPr>
            <a:endParaRPr lang="en-US" dirty="0"/>
          </a:p>
        </p:txBody>
      </p:sp>
    </p:spTree>
    <p:extLst>
      <p:ext uri="{BB962C8B-B14F-4D97-AF65-F5344CB8AC3E}">
        <p14:creationId xmlns:p14="http://schemas.microsoft.com/office/powerpoint/2010/main" val="2044536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38" y="-723164"/>
            <a:ext cx="8229600" cy="1143000"/>
          </a:xfrm>
        </p:spPr>
        <p:txBody>
          <a:bodyPr/>
          <a:lstStyle/>
          <a:p>
            <a:endParaRPr lang="en-US"/>
          </a:p>
        </p:txBody>
      </p:sp>
      <p:sp>
        <p:nvSpPr>
          <p:cNvPr id="3" name="Content Placeholder 2"/>
          <p:cNvSpPr>
            <a:spLocks noGrp="1"/>
          </p:cNvSpPr>
          <p:nvPr>
            <p:ph idx="1"/>
          </p:nvPr>
        </p:nvSpPr>
        <p:spPr>
          <a:xfrm>
            <a:off x="336238" y="419836"/>
            <a:ext cx="8350562" cy="6201942"/>
          </a:xfrm>
        </p:spPr>
        <p:txBody>
          <a:bodyPr>
            <a:normAutofit fontScale="55000" lnSpcReduction="20000"/>
          </a:bodyPr>
          <a:lstStyle/>
          <a:p>
            <a:pPr marL="0" indent="0">
              <a:buNone/>
            </a:pPr>
            <a:r>
              <a:rPr lang="en-US" dirty="0"/>
              <a:t>She put out her hand and pulled down</a:t>
            </a:r>
          </a:p>
          <a:p>
            <a:pPr marL="0" indent="0">
              <a:buNone/>
            </a:pPr>
            <a:r>
              <a:rPr lang="en-US" dirty="0"/>
              <a:t>the French sound for apple and </a:t>
            </a:r>
          </a:p>
          <a:p>
            <a:pPr marL="0" indent="0">
              <a:buNone/>
            </a:pPr>
            <a:r>
              <a:rPr lang="en-US" dirty="0"/>
              <a:t>the noise of stone and the proof</a:t>
            </a:r>
          </a:p>
          <a:p>
            <a:pPr marL="0" indent="0">
              <a:buNone/>
            </a:pPr>
            <a:r>
              <a:rPr lang="en-US" dirty="0"/>
              <a:t>that even in the place of death,</a:t>
            </a:r>
          </a:p>
          <a:p>
            <a:pPr marL="0" indent="0">
              <a:buNone/>
            </a:pPr>
            <a:r>
              <a:rPr lang="en-US" dirty="0"/>
              <a:t>at the heart of legend, in the midst</a:t>
            </a:r>
          </a:p>
          <a:p>
            <a:pPr marL="0" indent="0">
              <a:buNone/>
            </a:pPr>
            <a:r>
              <a:rPr lang="en-US" dirty="0"/>
              <a:t>of rocks full of unshed tears</a:t>
            </a:r>
          </a:p>
          <a:p>
            <a:pPr marL="0" indent="0">
              <a:buNone/>
            </a:pPr>
            <a:r>
              <a:rPr lang="en-US" dirty="0"/>
              <a:t>ready to be diamonds by the time</a:t>
            </a:r>
          </a:p>
          <a:p>
            <a:pPr marL="0" indent="0">
              <a:buNone/>
            </a:pPr>
            <a:r>
              <a:rPr lang="en-US" dirty="0"/>
              <a:t>the story was told, a child can be</a:t>
            </a:r>
          </a:p>
          <a:p>
            <a:pPr marL="0" indent="0">
              <a:buNone/>
            </a:pPr>
            <a:r>
              <a:rPr lang="en-US" dirty="0"/>
              <a:t>hungry.  I could warn her.  There is still a chance.</a:t>
            </a:r>
          </a:p>
          <a:p>
            <a:pPr marL="0" indent="0">
              <a:buNone/>
            </a:pPr>
            <a:r>
              <a:rPr lang="en-US" dirty="0"/>
              <a:t>The rain is cold.  The road is flint-</a:t>
            </a:r>
            <a:r>
              <a:rPr lang="en-US" dirty="0" err="1"/>
              <a:t>coloured</a:t>
            </a:r>
            <a:r>
              <a:rPr lang="en-US" dirty="0"/>
              <a:t>.</a:t>
            </a:r>
          </a:p>
          <a:p>
            <a:pPr marL="0" indent="0">
              <a:buNone/>
            </a:pPr>
            <a:r>
              <a:rPr lang="en-US" dirty="0"/>
              <a:t>The suburb has cars and cable television.</a:t>
            </a:r>
          </a:p>
          <a:p>
            <a:pPr marL="0" indent="0">
              <a:buNone/>
            </a:pPr>
            <a:r>
              <a:rPr lang="en-US" dirty="0"/>
              <a:t>The veiled stars are above ground.</a:t>
            </a:r>
          </a:p>
          <a:p>
            <a:pPr marL="0" indent="0">
              <a:buNone/>
            </a:pPr>
            <a:r>
              <a:rPr lang="en-US" dirty="0"/>
              <a:t>It is another world.  But what else</a:t>
            </a:r>
          </a:p>
          <a:p>
            <a:pPr marL="0" indent="0">
              <a:buNone/>
            </a:pPr>
            <a:r>
              <a:rPr lang="en-US" dirty="0"/>
              <a:t>can a mother give her daughter but such</a:t>
            </a:r>
          </a:p>
          <a:p>
            <a:pPr marL="0" indent="0">
              <a:buNone/>
            </a:pPr>
            <a:r>
              <a:rPr lang="en-US" dirty="0"/>
              <a:t>beautiful rifts in time?</a:t>
            </a:r>
          </a:p>
          <a:p>
            <a:pPr marL="0" indent="0">
              <a:buNone/>
            </a:pPr>
            <a:r>
              <a:rPr lang="en-US" dirty="0"/>
              <a:t>If I defer the grief I will diminish the gift.</a:t>
            </a:r>
          </a:p>
          <a:p>
            <a:pPr marL="0" indent="0">
              <a:buNone/>
            </a:pPr>
            <a:r>
              <a:rPr lang="en-US" dirty="0"/>
              <a:t>The legend will be hers as well as mine.  </a:t>
            </a:r>
          </a:p>
          <a:p>
            <a:pPr marL="0" indent="0">
              <a:buNone/>
            </a:pPr>
            <a:r>
              <a:rPr lang="en-US" dirty="0"/>
              <a:t>She will enter it.  As I have.</a:t>
            </a:r>
          </a:p>
          <a:p>
            <a:pPr marL="0" indent="0">
              <a:buNone/>
            </a:pPr>
            <a:r>
              <a:rPr lang="en-US" dirty="0"/>
              <a:t>She will wake up.  She will hold</a:t>
            </a:r>
          </a:p>
          <a:p>
            <a:pPr marL="0" indent="0">
              <a:buNone/>
            </a:pPr>
            <a:r>
              <a:rPr lang="en-US" dirty="0"/>
              <a:t>the papery flushed skin in her hand.</a:t>
            </a:r>
          </a:p>
          <a:p>
            <a:pPr marL="0" indent="0">
              <a:buNone/>
            </a:pPr>
            <a:r>
              <a:rPr lang="en-US" dirty="0"/>
              <a:t>And to her lips.  I will say nothing.</a:t>
            </a:r>
          </a:p>
        </p:txBody>
      </p:sp>
    </p:spTree>
    <p:extLst>
      <p:ext uri="{BB962C8B-B14F-4D97-AF65-F5344CB8AC3E}">
        <p14:creationId xmlns:p14="http://schemas.microsoft.com/office/powerpoint/2010/main" val="2180332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SuzieQ</a:t>
            </a:r>
            <a:endParaRPr lang="en-US" dirty="0"/>
          </a:p>
        </p:txBody>
      </p:sp>
      <p:pic>
        <p:nvPicPr>
          <p:cNvPr id="4" name="Content Placeholder 3" descr="SusieQ and Ball 1.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804820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713395"/>
          <a:ext cx="9144000" cy="3431211"/>
        </p:xfrm>
        <a:graphic>
          <a:graphicData uri="http://schemas.openxmlformats.org/drawingml/2006/table">
            <a:tbl>
              <a:tblPr firstRow="1" bandRow="1">
                <a:tableStyleId>{69CF1AB2-1976-4502-BF36-3FF5EA218861}</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729411">
                <a:tc>
                  <a:txBody>
                    <a:bodyPr/>
                    <a:lstStyle/>
                    <a:p>
                      <a:pPr algn="ctr"/>
                      <a:endParaRPr lang="en-US" sz="3500" b="0" dirty="0">
                        <a:latin typeface="Cambria"/>
                        <a:cs typeface="Cambria"/>
                      </a:endParaRPr>
                    </a:p>
                    <a:p>
                      <a:pPr algn="ctr"/>
                      <a:r>
                        <a:rPr lang="en-US" sz="3500" b="0" dirty="0">
                          <a:latin typeface="Cambria"/>
                          <a:cs typeface="Cambria"/>
                        </a:rPr>
                        <a:t>Childhood</a:t>
                      </a:r>
                    </a:p>
                  </a:txBody>
                  <a:tcPr/>
                </a:tc>
                <a:tc>
                  <a:txBody>
                    <a:bodyPr/>
                    <a:lstStyle/>
                    <a:p>
                      <a:pPr algn="ctr"/>
                      <a:endParaRPr lang="en-US" sz="3500" b="0" dirty="0">
                        <a:latin typeface="Cambria"/>
                        <a:cs typeface="Cambria"/>
                      </a:endParaRPr>
                    </a:p>
                    <a:p>
                      <a:pPr algn="ctr"/>
                      <a:r>
                        <a:rPr lang="en-US" sz="3500" b="0" dirty="0">
                          <a:latin typeface="Cambria"/>
                          <a:cs typeface="Cambria"/>
                        </a:rPr>
                        <a:t>Sexuality</a:t>
                      </a:r>
                    </a:p>
                  </a:txBody>
                  <a:tcPr/>
                </a:tc>
                <a:tc>
                  <a:txBody>
                    <a:bodyPr/>
                    <a:lstStyle/>
                    <a:p>
                      <a:pPr algn="ctr"/>
                      <a:endParaRPr lang="en-US" sz="3500" b="0" dirty="0">
                        <a:latin typeface="Cambria"/>
                        <a:cs typeface="Cambria"/>
                      </a:endParaRPr>
                    </a:p>
                    <a:p>
                      <a:pPr algn="ctr"/>
                      <a:r>
                        <a:rPr lang="en-US" sz="3500" b="0" dirty="0">
                          <a:latin typeface="Cambria"/>
                          <a:cs typeface="Cambria"/>
                        </a:rPr>
                        <a:t>Marriage</a:t>
                      </a:r>
                    </a:p>
                  </a:txBody>
                  <a:tcPr/>
                </a:tc>
                <a:extLst>
                  <a:ext uri="{0D108BD9-81ED-4DB2-BD59-A6C34878D82A}">
                    <a16:rowId xmlns:a16="http://schemas.microsoft.com/office/drawing/2014/main" val="10000"/>
                  </a:ext>
                </a:extLst>
              </a:tr>
              <a:tr h="1701800">
                <a:tc>
                  <a:txBody>
                    <a:bodyPr/>
                    <a:lstStyle/>
                    <a:p>
                      <a:pPr algn="ctr"/>
                      <a:endParaRPr lang="en-US" sz="3500" b="0" dirty="0">
                        <a:latin typeface="Cambria"/>
                        <a:cs typeface="Cambria"/>
                      </a:endParaRPr>
                    </a:p>
                    <a:p>
                      <a:pPr algn="ctr"/>
                      <a:r>
                        <a:rPr lang="en-US" sz="3500" b="0" dirty="0">
                          <a:latin typeface="Cambria"/>
                          <a:cs typeface="Cambria"/>
                        </a:rPr>
                        <a:t>Artemis</a:t>
                      </a:r>
                    </a:p>
                  </a:txBody>
                  <a:tcPr/>
                </a:tc>
                <a:tc>
                  <a:txBody>
                    <a:bodyPr/>
                    <a:lstStyle/>
                    <a:p>
                      <a:pPr algn="ctr"/>
                      <a:endParaRPr lang="en-US" sz="3500" b="0" dirty="0">
                        <a:latin typeface="Cambria"/>
                        <a:cs typeface="Cambria"/>
                      </a:endParaRPr>
                    </a:p>
                    <a:p>
                      <a:pPr algn="ctr"/>
                      <a:r>
                        <a:rPr lang="en-US" sz="3500" b="0" dirty="0">
                          <a:latin typeface="Cambria"/>
                          <a:cs typeface="Cambria"/>
                        </a:rPr>
                        <a:t>Aphrodite</a:t>
                      </a:r>
                    </a:p>
                  </a:txBody>
                  <a:tcPr/>
                </a:tc>
                <a:tc>
                  <a:txBody>
                    <a:bodyPr/>
                    <a:lstStyle/>
                    <a:p>
                      <a:pPr algn="ctr"/>
                      <a:endParaRPr lang="en-US" sz="3500" b="0" dirty="0">
                        <a:latin typeface="Cambria"/>
                        <a:cs typeface="Cambria"/>
                      </a:endParaRPr>
                    </a:p>
                    <a:p>
                      <a:pPr algn="ctr"/>
                      <a:r>
                        <a:rPr lang="en-US" sz="3500" b="0" dirty="0">
                          <a:latin typeface="Cambria"/>
                          <a:cs typeface="Cambria"/>
                        </a:rPr>
                        <a:t>Hera</a:t>
                      </a:r>
                    </a:p>
                  </a:txBody>
                  <a:tcPr/>
                </a:tc>
                <a:extLst>
                  <a:ext uri="{0D108BD9-81ED-4DB2-BD59-A6C34878D82A}">
                    <a16:rowId xmlns:a16="http://schemas.microsoft.com/office/drawing/2014/main" val="10001"/>
                  </a:ext>
                </a:extLst>
              </a:tr>
            </a:tbl>
          </a:graphicData>
        </a:graphic>
      </p:graphicFrame>
      <p:pic>
        <p:nvPicPr>
          <p:cNvPr id="64" name="Picture 63" descr="Screen shot 2011-10-09 at 10.13.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360" y="682570"/>
            <a:ext cx="857200" cy="773012"/>
          </a:xfrm>
          <a:prstGeom prst="rect">
            <a:avLst/>
          </a:prstGeom>
          <a:effectLst>
            <a:outerShdw blurRad="50800" dist="38100" dir="2700000" algn="tl" rotWithShape="0">
              <a:srgbClr val="000000">
                <a:alpha val="43000"/>
              </a:srgbClr>
            </a:outerShdw>
          </a:effectLst>
        </p:spPr>
      </p:pic>
      <p:pic>
        <p:nvPicPr>
          <p:cNvPr id="65" name="Picture 64" descr="Screen shot 2011-10-09 at 10.13.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742" y="682570"/>
            <a:ext cx="916516" cy="812910"/>
          </a:xfrm>
          <a:prstGeom prst="rect">
            <a:avLst/>
          </a:prstGeom>
          <a:effectLst>
            <a:outerShdw blurRad="50800" dist="38100" dir="2700000" algn="tl" rotWithShape="0">
              <a:srgbClr val="000000">
                <a:alpha val="43000"/>
              </a:srgbClr>
            </a:outerShdw>
          </a:effectLst>
        </p:spPr>
      </p:pic>
      <p:pic>
        <p:nvPicPr>
          <p:cNvPr id="66" name="Picture 65" descr="Screen shot 2011-10-09 at 10.14.0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0584" y="682570"/>
            <a:ext cx="810484" cy="812910"/>
          </a:xfrm>
          <a:prstGeom prst="rect">
            <a:avLst/>
          </a:prstGeom>
          <a:effectLst>
            <a:outerShdw blurRad="50800" dist="38100" dir="2700000" algn="tl" rotWithShape="0">
              <a:srgbClr val="000000">
                <a:alpha val="43000"/>
              </a:srgbClr>
            </a:outerShdw>
          </a:effectLst>
        </p:spPr>
      </p:pic>
      <p:pic>
        <p:nvPicPr>
          <p:cNvPr id="67" name="Picture 66" descr="Screen shot 2011-10-09 at 10.33.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502" y="0"/>
            <a:ext cx="10972800" cy="6858000"/>
          </a:xfrm>
          <a:prstGeom prst="rect">
            <a:avLst/>
          </a:prstGeom>
        </p:spPr>
      </p:pic>
    </p:spTree>
    <p:extLst>
      <p:ext uri="{BB962C8B-B14F-4D97-AF65-F5344CB8AC3E}">
        <p14:creationId xmlns:p14="http://schemas.microsoft.com/office/powerpoint/2010/main" val="3969525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Artemis</a:t>
            </a:r>
          </a:p>
        </p:txBody>
      </p:sp>
      <p:pic>
        <p:nvPicPr>
          <p:cNvPr id="4" name="Content Placeholder 3" descr="Artemis-460.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5886" y="1600200"/>
            <a:ext cx="2772227" cy="4525963"/>
          </a:xfrm>
        </p:spPr>
      </p:pic>
      <p:sp>
        <p:nvSpPr>
          <p:cNvPr id="5" name="TextBox 4"/>
          <p:cNvSpPr txBox="1"/>
          <p:nvPr/>
        </p:nvSpPr>
        <p:spPr>
          <a:xfrm>
            <a:off x="6732240" y="4725144"/>
            <a:ext cx="2232248" cy="1015663"/>
          </a:xfrm>
          <a:prstGeom prst="rect">
            <a:avLst/>
          </a:prstGeom>
          <a:noFill/>
        </p:spPr>
        <p:txBody>
          <a:bodyPr wrap="square" rtlCol="0">
            <a:spAutoFit/>
          </a:bodyPr>
          <a:lstStyle/>
          <a:p>
            <a:r>
              <a:rPr lang="en-US" sz="2000" dirty="0"/>
              <a:t>Roman copy of Greek bronze, late C4th BCE </a:t>
            </a:r>
          </a:p>
        </p:txBody>
      </p:sp>
    </p:spTree>
    <p:extLst>
      <p:ext uri="{BB962C8B-B14F-4D97-AF65-F5344CB8AC3E}">
        <p14:creationId xmlns:p14="http://schemas.microsoft.com/office/powerpoint/2010/main" val="376610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63688" y="980728"/>
            <a:ext cx="5760640" cy="4801314"/>
          </a:xfrm>
          <a:prstGeom prst="rect">
            <a:avLst/>
          </a:prstGeom>
          <a:noFill/>
        </p:spPr>
        <p:txBody>
          <a:bodyPr wrap="square" rtlCol="0">
            <a:spAutoFit/>
          </a:bodyPr>
          <a:lstStyle/>
          <a:p>
            <a:r>
              <a:rPr lang="en-US" dirty="0"/>
              <a:t>ARTEMIS</a:t>
            </a:r>
          </a:p>
          <a:p>
            <a:endParaRPr lang="en-US" dirty="0"/>
          </a:p>
          <a:p>
            <a:r>
              <a:rPr lang="en-US" dirty="0"/>
              <a:t>Daughter of Zeus and </a:t>
            </a:r>
            <a:r>
              <a:rPr lang="en-US" dirty="0" err="1"/>
              <a:t>Leto</a:t>
            </a:r>
            <a:endParaRPr lang="en-US" dirty="0"/>
          </a:p>
          <a:p>
            <a:r>
              <a:rPr lang="en-US" dirty="0"/>
              <a:t>Sister of Apollo</a:t>
            </a:r>
          </a:p>
          <a:p>
            <a:r>
              <a:rPr lang="en-US" dirty="0"/>
              <a:t>Born on Delos</a:t>
            </a:r>
          </a:p>
          <a:p>
            <a:endParaRPr lang="en-US" dirty="0"/>
          </a:p>
          <a:p>
            <a:r>
              <a:rPr lang="en-US" dirty="0"/>
              <a:t>Bow &amp; arrows</a:t>
            </a:r>
          </a:p>
          <a:p>
            <a:r>
              <a:rPr lang="en-US" dirty="0"/>
              <a:t>Shot </a:t>
            </a:r>
            <a:r>
              <a:rPr lang="en-US" dirty="0" err="1"/>
              <a:t>Niobe’s</a:t>
            </a:r>
            <a:r>
              <a:rPr lang="en-US" dirty="0"/>
              <a:t> seven daughters</a:t>
            </a:r>
          </a:p>
          <a:p>
            <a:endParaRPr lang="en-US" dirty="0"/>
          </a:p>
          <a:p>
            <a:r>
              <a:rPr lang="en-US" dirty="0"/>
              <a:t>Moon, hunting, virginity</a:t>
            </a:r>
          </a:p>
          <a:p>
            <a:endParaRPr lang="en-US" dirty="0"/>
          </a:p>
          <a:p>
            <a:r>
              <a:rPr lang="en-US" dirty="0"/>
              <a:t>Artemis narratives:</a:t>
            </a:r>
          </a:p>
          <a:p>
            <a:endParaRPr lang="en-US" dirty="0"/>
          </a:p>
          <a:p>
            <a:r>
              <a:rPr lang="en-US" dirty="0"/>
              <a:t>Her follower </a:t>
            </a:r>
            <a:r>
              <a:rPr lang="en-US" dirty="0" err="1"/>
              <a:t>Callisto</a:t>
            </a:r>
            <a:r>
              <a:rPr lang="en-US" dirty="0"/>
              <a:t> turned into a constellation</a:t>
            </a:r>
          </a:p>
          <a:p>
            <a:endParaRPr lang="en-US" dirty="0"/>
          </a:p>
          <a:p>
            <a:r>
              <a:rPr lang="en-US" dirty="0" err="1"/>
              <a:t>Actaeon</a:t>
            </a:r>
            <a:r>
              <a:rPr lang="en-US" dirty="0"/>
              <a:t> punished for seeing her naked</a:t>
            </a:r>
          </a:p>
          <a:p>
            <a:endParaRPr lang="en-US" dirty="0"/>
          </a:p>
        </p:txBody>
      </p:sp>
    </p:spTree>
    <p:extLst>
      <p:ext uri="{BB962C8B-B14F-4D97-AF65-F5344CB8AC3E}">
        <p14:creationId xmlns:p14="http://schemas.microsoft.com/office/powerpoint/2010/main" val="3966132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6.1Artem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5483" y="0"/>
            <a:ext cx="4881139" cy="6858000"/>
          </a:xfrm>
          <a:prstGeom prst="rect">
            <a:avLst/>
          </a:prstGeom>
        </p:spPr>
      </p:pic>
      <p:sp>
        <p:nvSpPr>
          <p:cNvPr id="5" name="TextBox 4"/>
          <p:cNvSpPr txBox="1"/>
          <p:nvPr/>
        </p:nvSpPr>
        <p:spPr>
          <a:xfrm>
            <a:off x="7020272" y="4134559"/>
            <a:ext cx="1872208" cy="2246769"/>
          </a:xfrm>
          <a:prstGeom prst="rect">
            <a:avLst/>
          </a:prstGeom>
          <a:noFill/>
        </p:spPr>
        <p:txBody>
          <a:bodyPr wrap="square" rtlCol="0">
            <a:spAutoFit/>
          </a:bodyPr>
          <a:lstStyle/>
          <a:p>
            <a:r>
              <a:rPr lang="en-US" sz="2000" dirty="0"/>
              <a:t>Artemis draws her bow</a:t>
            </a:r>
          </a:p>
          <a:p>
            <a:r>
              <a:rPr lang="en-US" sz="2000" dirty="0"/>
              <a:t>Attic red figure </a:t>
            </a:r>
            <a:r>
              <a:rPr lang="en-US" sz="2000" dirty="0" err="1"/>
              <a:t>krater</a:t>
            </a:r>
            <a:endParaRPr lang="en-US" sz="2000" dirty="0"/>
          </a:p>
          <a:p>
            <a:r>
              <a:rPr lang="en-US" sz="2000" dirty="0"/>
              <a:t>c. 470 BCE,</a:t>
            </a:r>
          </a:p>
          <a:p>
            <a:r>
              <a:rPr lang="en-US" sz="2000" dirty="0"/>
              <a:t>MFA Boston,</a:t>
            </a:r>
          </a:p>
          <a:p>
            <a:r>
              <a:rPr lang="en-US" sz="2000" dirty="0"/>
              <a:t>detail</a:t>
            </a:r>
          </a:p>
        </p:txBody>
      </p:sp>
    </p:spTree>
    <p:extLst>
      <p:ext uri="{BB962C8B-B14F-4D97-AF65-F5344CB8AC3E}">
        <p14:creationId xmlns:p14="http://schemas.microsoft.com/office/powerpoint/2010/main" val="4090543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218754"/>
            <a:ext cx="9144000" cy="461665"/>
          </a:xfrm>
          <a:prstGeom prst="rect">
            <a:avLst/>
          </a:prstGeom>
        </p:spPr>
        <p:txBody>
          <a:bodyPr wrap="square">
            <a:spAutoFit/>
          </a:bodyPr>
          <a:lstStyle/>
          <a:p>
            <a:pPr algn="ctr">
              <a:spcBef>
                <a:spcPct val="50000"/>
              </a:spcBef>
            </a:pPr>
            <a:r>
              <a:rPr lang="en-US" dirty="0">
                <a:solidFill>
                  <a:srgbClr val="FF0000"/>
                </a:solidFill>
                <a:latin typeface="Cambria"/>
                <a:cs typeface="Cambria"/>
              </a:rPr>
              <a:t>Votive relief of the goddess (4th century BCE)</a:t>
            </a:r>
          </a:p>
        </p:txBody>
      </p:sp>
      <p:pic>
        <p:nvPicPr>
          <p:cNvPr id="12" name="Picture 11" descr="lk02m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13" y="1143000"/>
            <a:ext cx="2695575" cy="4572000"/>
          </a:xfrm>
          <a:prstGeom prst="rect">
            <a:avLst/>
          </a:prstGeom>
          <a:noFill/>
        </p:spPr>
      </p:pic>
    </p:spTree>
    <p:extLst>
      <p:ext uri="{BB962C8B-B14F-4D97-AF65-F5344CB8AC3E}">
        <p14:creationId xmlns:p14="http://schemas.microsoft.com/office/powerpoint/2010/main" val="1286501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28398"/>
            <a:ext cx="9144000" cy="4401205"/>
          </a:xfrm>
          <a:prstGeom prst="rect">
            <a:avLst/>
          </a:prstGeom>
        </p:spPr>
        <p:txBody>
          <a:bodyPr wrap="square">
            <a:spAutoFit/>
          </a:bodyPr>
          <a:lstStyle/>
          <a:p>
            <a:pPr algn="ct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CALLISTO, </a:t>
            </a: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Didot"/>
                <a:cs typeface="Didot"/>
              </a:rPr>
              <a:t>follower of </a:t>
            </a: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ARTEMIS</a:t>
            </a:r>
          </a:p>
          <a:p>
            <a:pPr algn="ct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			</a:t>
            </a:r>
          </a:p>
          <a:p>
            <a:pPr algn="ct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ARCAS </a:t>
            </a:r>
            <a:r>
              <a:rPr lang="en-US" sz="4000" dirty="0">
                <a:solidFill>
                  <a:srgbClr val="000090"/>
                </a:solidFill>
                <a:effectLst>
                  <a:outerShdw blurRad="50800" dist="38100" dir="2700000" algn="tl" rotWithShape="0">
                    <a:srgbClr val="000000">
                      <a:alpha val="43000"/>
                    </a:srgbClr>
                  </a:outerShdw>
                </a:effectLst>
                <a:latin typeface="Augustus"/>
                <a:cs typeface="Augustus"/>
              </a:rPr>
              <a:t>(</a:t>
            </a: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&gt;ARCADIANS</a:t>
            </a:r>
            <a:r>
              <a:rPr lang="en-US" sz="4000" dirty="0">
                <a:solidFill>
                  <a:srgbClr val="000090"/>
                </a:solidFill>
                <a:effectLst>
                  <a:outerShdw blurRad="50800" dist="38100" dir="2700000" algn="tl" rotWithShape="0">
                    <a:srgbClr val="000000">
                      <a:alpha val="43000"/>
                    </a:srgbClr>
                  </a:outerShdw>
                </a:effectLst>
                <a:latin typeface="Augustus"/>
                <a:cs typeface="Augustus"/>
              </a:rPr>
              <a:t>)</a:t>
            </a:r>
          </a:p>
          <a:p>
            <a:pPr algn="ctr"/>
            <a:endPar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endParaRPr>
          </a:p>
          <a:p>
            <a:pPr algn="ct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URSA MAJOR </a:t>
            </a:r>
            <a:r>
              <a:rPr lang="en-US" sz="4000" dirty="0">
                <a:solidFill>
                  <a:srgbClr val="000090"/>
                </a:solidFill>
                <a:effectLst>
                  <a:outerShdw blurRad="50800" dist="38100" dir="2700000" algn="tl" rotWithShape="0">
                    <a:srgbClr val="000000">
                      <a:alpha val="43000"/>
                    </a:srgbClr>
                  </a:outerShdw>
                </a:effectLst>
                <a:latin typeface="Augustus"/>
                <a:cs typeface="Augustus"/>
              </a:rPr>
              <a:t>(</a:t>
            </a: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ARKTOS</a:t>
            </a:r>
            <a:r>
              <a:rPr lang="en-US" sz="4000" dirty="0">
                <a:solidFill>
                  <a:srgbClr val="000090"/>
                </a:solidFill>
                <a:effectLst>
                  <a:outerShdw blurRad="50800" dist="38100" dir="2700000" algn="tl" rotWithShape="0">
                    <a:srgbClr val="000000">
                      <a:alpha val="43000"/>
                    </a:srgbClr>
                  </a:outerShdw>
                </a:effectLst>
                <a:latin typeface="Augustus"/>
                <a:cs typeface="Augustus"/>
              </a:rPr>
              <a:t>/</a:t>
            </a: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ARCTUS</a:t>
            </a:r>
            <a:r>
              <a:rPr lang="en-US" sz="4000" dirty="0">
                <a:solidFill>
                  <a:srgbClr val="000090"/>
                </a:solidFill>
                <a:effectLst>
                  <a:outerShdw blurRad="50800" dist="38100" dir="2700000" algn="tl" rotWithShape="0">
                    <a:srgbClr val="000000">
                      <a:alpha val="43000"/>
                    </a:srgbClr>
                  </a:outerShdw>
                </a:effectLst>
                <a:latin typeface="Augustus"/>
                <a:cs typeface="Augustus"/>
              </a:rPr>
              <a:t>)</a:t>
            </a:r>
          </a:p>
          <a:p>
            <a:pPr algn="ct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			</a:t>
            </a:r>
          </a:p>
          <a:p>
            <a:pPr algn="ctr"/>
            <a:r>
              <a:rPr lang="en-US" sz="4000" dirty="0">
                <a:ln>
                  <a:solidFill>
                    <a:srgbClr val="800000"/>
                  </a:solidFill>
                </a:ln>
                <a:solidFill>
                  <a:schemeClr val="accent2">
                    <a:lumMod val="75000"/>
                  </a:schemeClr>
                </a:solidFill>
                <a:effectLst>
                  <a:outerShdw blurRad="50800" dist="38100" dir="2700000" algn="tl" rotWithShape="0">
                    <a:srgbClr val="000000">
                      <a:alpha val="43000"/>
                    </a:srgbClr>
                  </a:outerShdw>
                </a:effectLst>
                <a:latin typeface="Augustus"/>
                <a:cs typeface="Augustus"/>
              </a:rPr>
              <a:t>URSA MINOR</a:t>
            </a:r>
          </a:p>
        </p:txBody>
      </p:sp>
      <p:pic>
        <p:nvPicPr>
          <p:cNvPr id="3" name="Picture 2" descr="Screen shot 2011-09-19 at 10.29.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24950" cy="6858001"/>
          </a:xfrm>
          <a:prstGeom prst="rect">
            <a:avLst/>
          </a:prstGeom>
        </p:spPr>
      </p:pic>
    </p:spTree>
    <p:extLst>
      <p:ext uri="{BB962C8B-B14F-4D97-AF65-F5344CB8AC3E}">
        <p14:creationId xmlns:p14="http://schemas.microsoft.com/office/powerpoint/2010/main" val="3797337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shot 2011-09-04 at 11.59.41 PM.png"/>
          <p:cNvPicPr>
            <a:picLocks noGrp="1" noChangeAspect="1"/>
          </p:cNvPicPr>
          <p:nvPr>
            <p:ph idx="1"/>
          </p:nvPr>
        </p:nvPicPr>
        <p:blipFill>
          <a:blip r:embed="rId2" cstate="print">
            <a:extLst>
              <a:ext uri="{28A0092B-C50C-407E-A947-70E740481C1C}">
                <a14:useLocalDpi xmlns:a14="http://schemas.microsoft.com/office/drawing/2010/main" val="0"/>
              </a:ext>
            </a:extLst>
          </a:blip>
          <a:srcRect t="-991" b="-991"/>
          <a:stretch>
            <a:fillRect/>
          </a:stretch>
        </p:blipFill>
        <p:spPr>
          <a:xfrm>
            <a:off x="-110497" y="827218"/>
            <a:ext cx="9254497" cy="5089617"/>
          </a:xfrm>
        </p:spPr>
      </p:pic>
    </p:spTree>
    <p:extLst>
      <p:ext uri="{BB962C8B-B14F-4D97-AF65-F5344CB8AC3E}">
        <p14:creationId xmlns:p14="http://schemas.microsoft.com/office/powerpoint/2010/main" val="2867473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ic0401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392" y="512498"/>
            <a:ext cx="5903216" cy="5833005"/>
          </a:xfrm>
          <a:prstGeom prst="rect">
            <a:avLst/>
          </a:prstGeom>
        </p:spPr>
      </p:pic>
      <p:sp>
        <p:nvSpPr>
          <p:cNvPr id="4" name="Rectangle 3"/>
          <p:cNvSpPr/>
          <p:nvPr/>
        </p:nvSpPr>
        <p:spPr>
          <a:xfrm>
            <a:off x="2889488" y="6325491"/>
            <a:ext cx="3384911" cy="400110"/>
          </a:xfrm>
          <a:prstGeom prst="rect">
            <a:avLst/>
          </a:prstGeom>
        </p:spPr>
        <p:txBody>
          <a:bodyPr wrap="none">
            <a:spAutoFit/>
          </a:bodyPr>
          <a:lstStyle/>
          <a:p>
            <a:r>
              <a:rPr lang="en-US" sz="2000" b="1" dirty="0" err="1">
                <a:solidFill>
                  <a:srgbClr val="000090"/>
                </a:solidFill>
                <a:latin typeface="Cambria"/>
                <a:cs typeface="Cambria"/>
              </a:rPr>
              <a:t>Ursa</a:t>
            </a:r>
            <a:r>
              <a:rPr lang="en-US" sz="2000" b="1" dirty="0">
                <a:solidFill>
                  <a:srgbClr val="000090"/>
                </a:solidFill>
                <a:latin typeface="Cambria"/>
                <a:cs typeface="Cambria"/>
              </a:rPr>
              <a:t> minor and </a:t>
            </a:r>
            <a:r>
              <a:rPr lang="en-US" sz="2000" b="1" dirty="0" err="1">
                <a:solidFill>
                  <a:srgbClr val="000090"/>
                </a:solidFill>
                <a:latin typeface="Cambria"/>
                <a:cs typeface="Cambria"/>
              </a:rPr>
              <a:t>Ursa</a:t>
            </a:r>
            <a:r>
              <a:rPr lang="en-US" sz="2000" b="1" dirty="0">
                <a:solidFill>
                  <a:srgbClr val="000090"/>
                </a:solidFill>
                <a:latin typeface="Cambria"/>
                <a:cs typeface="Cambria"/>
              </a:rPr>
              <a:t> major</a:t>
            </a:r>
          </a:p>
        </p:txBody>
      </p:sp>
    </p:spTree>
    <p:extLst>
      <p:ext uri="{BB962C8B-B14F-4D97-AF65-F5344CB8AC3E}">
        <p14:creationId xmlns:p14="http://schemas.microsoft.com/office/powerpoint/2010/main" val="3165264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E-Artemis-Actae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166" y="0"/>
            <a:ext cx="7248906" cy="6858000"/>
          </a:xfrm>
          <a:prstGeom prst="rect">
            <a:avLst/>
          </a:prstGeom>
        </p:spPr>
      </p:pic>
      <p:sp>
        <p:nvSpPr>
          <p:cNvPr id="5" name="TextBox 4"/>
          <p:cNvSpPr txBox="1"/>
          <p:nvPr/>
        </p:nvSpPr>
        <p:spPr>
          <a:xfrm>
            <a:off x="6372200" y="5013176"/>
            <a:ext cx="2088232" cy="1477328"/>
          </a:xfrm>
          <a:prstGeom prst="rect">
            <a:avLst/>
          </a:prstGeom>
          <a:noFill/>
        </p:spPr>
        <p:txBody>
          <a:bodyPr wrap="square" rtlCol="0">
            <a:spAutoFit/>
          </a:bodyPr>
          <a:lstStyle/>
          <a:p>
            <a:r>
              <a:rPr lang="en-US" sz="1800" dirty="0"/>
              <a:t>Artemis and </a:t>
            </a:r>
            <a:r>
              <a:rPr lang="en-US" sz="1800" dirty="0" err="1"/>
              <a:t>Actaeon</a:t>
            </a:r>
            <a:endParaRPr lang="en-US" sz="1800" dirty="0"/>
          </a:p>
          <a:p>
            <a:r>
              <a:rPr lang="en-US" sz="1800" dirty="0"/>
              <a:t>Attic red figure </a:t>
            </a:r>
            <a:r>
              <a:rPr lang="en-US" sz="1800" dirty="0" err="1"/>
              <a:t>krater</a:t>
            </a:r>
            <a:r>
              <a:rPr lang="en-US" sz="1800" dirty="0"/>
              <a:t>, c. 470 BCE,</a:t>
            </a:r>
          </a:p>
          <a:p>
            <a:r>
              <a:rPr lang="en-US" sz="1800" dirty="0"/>
              <a:t>MFA Boston</a:t>
            </a:r>
          </a:p>
        </p:txBody>
      </p:sp>
    </p:spTree>
    <p:extLst>
      <p:ext uri="{BB962C8B-B14F-4D97-AF65-F5344CB8AC3E}">
        <p14:creationId xmlns:p14="http://schemas.microsoft.com/office/powerpoint/2010/main" val="2221002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oon 3"/>
          <p:cNvSpPr/>
          <p:nvPr/>
        </p:nvSpPr>
        <p:spPr>
          <a:xfrm>
            <a:off x="3920513" y="343192"/>
            <a:ext cx="434911" cy="661012"/>
          </a:xfrm>
          <a:prstGeom prst="moon">
            <a:avLst/>
          </a:prstGeom>
          <a:gradFill flip="none" rotWithShape="1">
            <a:gsLst>
              <a:gs pos="0">
                <a:schemeClr val="bg1">
                  <a:lumMod val="65000"/>
                </a:schemeClr>
              </a:gs>
              <a:gs pos="100000">
                <a:schemeClr val="bg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5-Point Star 5"/>
          <p:cNvSpPr/>
          <p:nvPr/>
        </p:nvSpPr>
        <p:spPr>
          <a:xfrm>
            <a:off x="4251045" y="559204"/>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p:cNvSpPr/>
          <p:nvPr/>
        </p:nvSpPr>
        <p:spPr>
          <a:xfrm>
            <a:off x="4507824" y="339037"/>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4747204" y="647992"/>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4429912" y="782997"/>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4521056" y="543622"/>
            <a:ext cx="208757" cy="177575"/>
          </a:xfrm>
          <a:prstGeom prst="star5">
            <a:avLst/>
          </a:prstGeom>
          <a:gradFill flip="none" rotWithShape="1">
            <a:gsLst>
              <a:gs pos="0">
                <a:srgbClr val="FFFE93"/>
              </a:gs>
              <a:gs pos="100000">
                <a:srgbClr val="FFFDDC"/>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loud 10"/>
          <p:cNvSpPr/>
          <p:nvPr/>
        </p:nvSpPr>
        <p:spPr>
          <a:xfrm rot="4732775">
            <a:off x="4247249" y="511872"/>
            <a:ext cx="782839" cy="1030368"/>
          </a:xfrm>
          <a:prstGeom prst="cloud">
            <a:avLst/>
          </a:prstGeom>
          <a:gradFill>
            <a:gsLst>
              <a:gs pos="0">
                <a:srgbClr val="89A2BF"/>
              </a:gs>
              <a:gs pos="100000">
                <a:schemeClr val="bg1">
                  <a:lumMod val="85000"/>
                  <a:alpha val="23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607086" y="1623194"/>
            <a:ext cx="5929828" cy="4939814"/>
          </a:xfrm>
          <a:prstGeom prst="rect">
            <a:avLst/>
          </a:prstGeom>
          <a:noFill/>
        </p:spPr>
        <p:txBody>
          <a:bodyPr wrap="square" rtlCol="0">
            <a:spAutoFit/>
          </a:bodyPr>
          <a:lstStyle/>
          <a:p>
            <a:pPr algn="ctr"/>
            <a:r>
              <a:rPr lang="en-US" sz="4500" b="1" dirty="0">
                <a:ln w="3175" cmpd="sng">
                  <a:solidFill>
                    <a:schemeClr val="tx2">
                      <a:lumMod val="75000"/>
                    </a:schemeClr>
                  </a:solidFill>
                </a:ln>
                <a:solidFill>
                  <a:schemeClr val="bg2"/>
                </a:solidFill>
                <a:latin typeface="Plantagenet Cherokee"/>
                <a:cs typeface="Plantagenet Cherokee"/>
              </a:rPr>
              <a:t>RITES OF PASSAGE</a:t>
            </a:r>
          </a:p>
          <a:p>
            <a:pPr algn="ctr"/>
            <a:endParaRPr lang="en-US" sz="4500" b="1" dirty="0">
              <a:ln w="3175" cmpd="sng">
                <a:solidFill>
                  <a:schemeClr val="tx2">
                    <a:lumMod val="75000"/>
                  </a:schemeClr>
                </a:solidFill>
              </a:ln>
              <a:solidFill>
                <a:schemeClr val="bg2"/>
              </a:solidFill>
              <a:latin typeface="Plantagenet Cherokee"/>
              <a:cs typeface="Plantagenet Cherokee"/>
            </a:endParaRPr>
          </a:p>
          <a:p>
            <a:pPr algn="ctr"/>
            <a:r>
              <a:rPr lang="en-US" sz="4500" b="1" dirty="0">
                <a:ln w="3175" cmpd="sng">
                  <a:solidFill>
                    <a:schemeClr val="tx2">
                      <a:lumMod val="75000"/>
                    </a:schemeClr>
                  </a:solidFill>
                </a:ln>
                <a:solidFill>
                  <a:schemeClr val="bg2"/>
                </a:solidFill>
                <a:latin typeface="Plantagenet Cherokee"/>
                <a:cs typeface="Plantagenet Cherokee"/>
              </a:rPr>
              <a:t>ARTEMIS</a:t>
            </a:r>
          </a:p>
          <a:p>
            <a:pPr algn="ctr"/>
            <a:endParaRPr lang="en-US" sz="4500" b="1" dirty="0">
              <a:ln w="3175" cmpd="sng">
                <a:solidFill>
                  <a:schemeClr val="tx2">
                    <a:lumMod val="75000"/>
                  </a:schemeClr>
                </a:solidFill>
              </a:ln>
              <a:solidFill>
                <a:schemeClr val="bg2"/>
              </a:solidFill>
              <a:latin typeface="Plantagenet Cherokee"/>
              <a:cs typeface="Plantagenet Cherokee"/>
            </a:endParaRPr>
          </a:p>
          <a:p>
            <a:pPr algn="ctr"/>
            <a:r>
              <a:rPr lang="en-US" sz="4500" b="1" dirty="0">
                <a:ln w="3175" cmpd="sng">
                  <a:solidFill>
                    <a:schemeClr val="tx2">
                      <a:lumMod val="75000"/>
                    </a:schemeClr>
                  </a:solidFill>
                </a:ln>
                <a:solidFill>
                  <a:schemeClr val="bg2"/>
                </a:solidFill>
                <a:latin typeface="Plantagenet Cherokee"/>
                <a:cs typeface="Plantagenet Cherokee"/>
              </a:rPr>
              <a:t>BRAURON</a:t>
            </a:r>
          </a:p>
          <a:p>
            <a:pPr algn="ctr"/>
            <a:endParaRPr lang="en-US" sz="4500" b="1" dirty="0">
              <a:ln w="3175" cmpd="sng">
                <a:solidFill>
                  <a:schemeClr val="tx2">
                    <a:lumMod val="75000"/>
                  </a:schemeClr>
                </a:solidFill>
              </a:ln>
              <a:solidFill>
                <a:schemeClr val="bg2"/>
              </a:solidFill>
              <a:latin typeface="Plantagenet Cherokee"/>
              <a:cs typeface="Plantagenet Cherokee"/>
            </a:endParaRPr>
          </a:p>
          <a:p>
            <a:pPr algn="ctr"/>
            <a:r>
              <a:rPr lang="en-US" sz="4500" b="1" dirty="0">
                <a:ln w="3175" cmpd="sng">
                  <a:solidFill>
                    <a:schemeClr val="tx2">
                      <a:lumMod val="75000"/>
                    </a:schemeClr>
                  </a:solidFill>
                </a:ln>
                <a:solidFill>
                  <a:schemeClr val="bg2"/>
                </a:solidFill>
                <a:latin typeface="Plantagenet Cherokee"/>
                <a:cs typeface="Plantagenet Cherokee"/>
              </a:rPr>
              <a:t>BRAURONIA</a:t>
            </a:r>
            <a:endParaRPr lang="en-US" sz="4500" b="1" dirty="0">
              <a:ln w="3175" cmpd="sng">
                <a:solidFill>
                  <a:schemeClr val="tx2">
                    <a:lumMod val="75000"/>
                  </a:schemeClr>
                </a:solidFill>
              </a:ln>
              <a:solidFill>
                <a:srgbClr val="FFFE93"/>
              </a:solidFill>
              <a:latin typeface="Plantagenet Cherokee"/>
              <a:cs typeface="Plantagenet Cherokee"/>
            </a:endParaRPr>
          </a:p>
        </p:txBody>
      </p:sp>
      <p:pic>
        <p:nvPicPr>
          <p:cNvPr id="13" name="Picture 12" descr="Screen shot 2011-10-09 at 10.35.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02725" cy="6858000"/>
          </a:xfrm>
          <a:prstGeom prst="rect">
            <a:avLst/>
          </a:prstGeom>
        </p:spPr>
      </p:pic>
    </p:spTree>
    <p:extLst>
      <p:ext uri="{BB962C8B-B14F-4D97-AF65-F5344CB8AC3E}">
        <p14:creationId xmlns:p14="http://schemas.microsoft.com/office/powerpoint/2010/main" val="2780615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tic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339798"/>
            <a:ext cx="4743862" cy="6185545"/>
          </a:xfrm>
          <a:prstGeom prst="rect">
            <a:avLst/>
          </a:prstGeom>
        </p:spPr>
      </p:pic>
    </p:spTree>
    <p:extLst>
      <p:ext uri="{BB962C8B-B14F-4D97-AF65-F5344CB8AC3E}">
        <p14:creationId xmlns:p14="http://schemas.microsoft.com/office/powerpoint/2010/main" val="36576032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218754"/>
            <a:ext cx="9144000" cy="461665"/>
          </a:xfrm>
          <a:prstGeom prst="rect">
            <a:avLst/>
          </a:prstGeom>
        </p:spPr>
        <p:txBody>
          <a:bodyPr wrap="square">
            <a:spAutoFit/>
          </a:bodyPr>
          <a:lstStyle/>
          <a:p>
            <a:pPr algn="ctr">
              <a:spcBef>
                <a:spcPct val="50000"/>
              </a:spcBef>
            </a:pPr>
            <a:r>
              <a:rPr lang="en-US" dirty="0">
                <a:solidFill>
                  <a:srgbClr val="FF0000"/>
                </a:solidFill>
                <a:latin typeface="Cambria"/>
                <a:cs typeface="Cambria"/>
              </a:rPr>
              <a:t>Aerial view of the shrine</a:t>
            </a:r>
          </a:p>
        </p:txBody>
      </p:sp>
      <p:pic>
        <p:nvPicPr>
          <p:cNvPr id="12" name="Picture 11" descr="19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24025"/>
            <a:ext cx="5029200" cy="3409950"/>
          </a:xfrm>
          <a:prstGeom prst="rect">
            <a:avLst/>
          </a:prstGeom>
          <a:noFill/>
        </p:spPr>
      </p:pic>
    </p:spTree>
    <p:extLst>
      <p:ext uri="{BB962C8B-B14F-4D97-AF65-F5344CB8AC3E}">
        <p14:creationId xmlns:p14="http://schemas.microsoft.com/office/powerpoint/2010/main" val="34872212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218754"/>
            <a:ext cx="9144000" cy="461665"/>
          </a:xfrm>
          <a:prstGeom prst="rect">
            <a:avLst/>
          </a:prstGeom>
        </p:spPr>
        <p:txBody>
          <a:bodyPr wrap="square">
            <a:spAutoFit/>
          </a:bodyPr>
          <a:lstStyle/>
          <a:p>
            <a:pPr algn="ctr">
              <a:spcBef>
                <a:spcPct val="50000"/>
              </a:spcBef>
            </a:pPr>
            <a:r>
              <a:rPr lang="en-US" dirty="0">
                <a:solidFill>
                  <a:srgbClr val="FF0000"/>
                </a:solidFill>
                <a:latin typeface="Cambria"/>
                <a:cs typeface="Cambria"/>
              </a:rPr>
              <a:t>View from the shrine of Artemis </a:t>
            </a:r>
            <a:r>
              <a:rPr lang="en-US" dirty="0" err="1">
                <a:solidFill>
                  <a:srgbClr val="FF0000"/>
                </a:solidFill>
                <a:latin typeface="Cambria"/>
                <a:cs typeface="Cambria"/>
              </a:rPr>
              <a:t>Brauron</a:t>
            </a:r>
            <a:r>
              <a:rPr lang="en-US" dirty="0">
                <a:solidFill>
                  <a:srgbClr val="FF0000"/>
                </a:solidFill>
                <a:latin typeface="Cambria"/>
                <a:cs typeface="Cambria"/>
              </a:rPr>
              <a:t> to the sea</a:t>
            </a:r>
          </a:p>
        </p:txBody>
      </p:sp>
      <p:pic>
        <p:nvPicPr>
          <p:cNvPr id="14" name="Picture 13" descr="19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725" y="1790700"/>
            <a:ext cx="5162550" cy="3276600"/>
          </a:xfrm>
          <a:prstGeom prst="rect">
            <a:avLst/>
          </a:prstGeom>
          <a:noFill/>
        </p:spPr>
      </p:pic>
    </p:spTree>
    <p:extLst>
      <p:ext uri="{BB962C8B-B14F-4D97-AF65-F5344CB8AC3E}">
        <p14:creationId xmlns:p14="http://schemas.microsoft.com/office/powerpoint/2010/main" val="1967791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373216"/>
            <a:ext cx="9144000" cy="1200328"/>
          </a:xfrm>
          <a:prstGeom prst="rect">
            <a:avLst/>
          </a:prstGeom>
        </p:spPr>
        <p:txBody>
          <a:bodyPr wrap="square">
            <a:spAutoFit/>
          </a:bodyPr>
          <a:lstStyle/>
          <a:p>
            <a:pPr algn="ctr">
              <a:spcBef>
                <a:spcPct val="50000"/>
              </a:spcBef>
            </a:pPr>
            <a:r>
              <a:rPr lang="en-US" dirty="0" err="1">
                <a:solidFill>
                  <a:srgbClr val="FF0000"/>
                </a:solidFill>
                <a:latin typeface="Cambria"/>
                <a:cs typeface="Cambria"/>
              </a:rPr>
              <a:t>Brauron</a:t>
            </a:r>
            <a:r>
              <a:rPr lang="en-US" dirty="0">
                <a:solidFill>
                  <a:srgbClr val="FF0000"/>
                </a:solidFill>
                <a:latin typeface="Cambria"/>
                <a:cs typeface="Cambria"/>
              </a:rPr>
              <a:t>: Doric </a:t>
            </a:r>
            <a:r>
              <a:rPr lang="en-US" dirty="0" err="1">
                <a:solidFill>
                  <a:srgbClr val="FF0000"/>
                </a:solidFill>
                <a:latin typeface="Cambria"/>
                <a:cs typeface="Cambria"/>
              </a:rPr>
              <a:t>stoa</a:t>
            </a:r>
            <a:r>
              <a:rPr lang="en-US" dirty="0">
                <a:solidFill>
                  <a:srgbClr val="FF0000"/>
                </a:solidFill>
                <a:latin typeface="Cambria"/>
                <a:cs typeface="Cambria"/>
              </a:rPr>
              <a:t>; built between 425 and 415 B.C. It framed the big closed interior courtyard which opened toward the temple of Artemis</a:t>
            </a:r>
          </a:p>
        </p:txBody>
      </p:sp>
      <p:pic>
        <p:nvPicPr>
          <p:cNvPr id="12"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548680"/>
            <a:ext cx="6242050" cy="4717033"/>
          </a:xfrm>
          <a:prstGeom prst="rect">
            <a:avLst/>
          </a:prstGeom>
          <a:noFill/>
          <a:ln w="9525">
            <a:noFill/>
            <a:miter lim="800000"/>
            <a:headEnd/>
            <a:tailEnd/>
          </a:ln>
          <a:effectLst/>
        </p:spPr>
      </p:pic>
    </p:spTree>
    <p:extLst>
      <p:ext uri="{BB962C8B-B14F-4D97-AF65-F5344CB8AC3E}">
        <p14:creationId xmlns:p14="http://schemas.microsoft.com/office/powerpoint/2010/main" val="1989026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218754"/>
            <a:ext cx="9144000" cy="461665"/>
          </a:xfrm>
          <a:prstGeom prst="rect">
            <a:avLst/>
          </a:prstGeom>
        </p:spPr>
        <p:txBody>
          <a:bodyPr wrap="square">
            <a:spAutoFit/>
          </a:bodyPr>
          <a:lstStyle/>
          <a:p>
            <a:pPr algn="ctr">
              <a:spcBef>
                <a:spcPct val="50000"/>
              </a:spcBef>
            </a:pPr>
            <a:r>
              <a:rPr lang="en-US" dirty="0">
                <a:solidFill>
                  <a:srgbClr val="FF0000"/>
                </a:solidFill>
                <a:latin typeface="Cambria"/>
                <a:cs typeface="Cambria"/>
              </a:rPr>
              <a:t>Dancing </a:t>
            </a:r>
            <a:r>
              <a:rPr lang="en-US" dirty="0" err="1">
                <a:solidFill>
                  <a:srgbClr val="FF0000"/>
                </a:solidFill>
                <a:latin typeface="Cambria"/>
                <a:cs typeface="Cambria"/>
              </a:rPr>
              <a:t>arktoi</a:t>
            </a:r>
            <a:r>
              <a:rPr lang="en-US" dirty="0">
                <a:solidFill>
                  <a:srgbClr val="FF0000"/>
                </a:solidFill>
                <a:latin typeface="Cambria"/>
                <a:cs typeface="Cambria"/>
              </a:rPr>
              <a:t> (bears) from a fragment of a pottery cup at </a:t>
            </a:r>
            <a:r>
              <a:rPr lang="en-US" dirty="0" err="1">
                <a:solidFill>
                  <a:srgbClr val="FF0000"/>
                </a:solidFill>
                <a:latin typeface="Cambria"/>
                <a:cs typeface="Cambria"/>
              </a:rPr>
              <a:t>Brauron</a:t>
            </a:r>
            <a:endParaRPr lang="en-US" dirty="0">
              <a:solidFill>
                <a:srgbClr val="FF0000"/>
              </a:solidFill>
              <a:latin typeface="Cambria"/>
              <a:cs typeface="Cambria"/>
            </a:endParaRPr>
          </a:p>
        </p:txBody>
      </p:sp>
      <p:pic>
        <p:nvPicPr>
          <p:cNvPr id="12" name="Picture 11" descr="gir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488" y="1300163"/>
            <a:ext cx="3629025" cy="4257675"/>
          </a:xfrm>
          <a:prstGeom prst="rect">
            <a:avLst/>
          </a:prstGeom>
          <a:noFill/>
        </p:spPr>
      </p:pic>
    </p:spTree>
    <p:extLst>
      <p:ext uri="{BB962C8B-B14F-4D97-AF65-F5344CB8AC3E}">
        <p14:creationId xmlns:p14="http://schemas.microsoft.com/office/powerpoint/2010/main" val="1492936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343650"/>
            <a:ext cx="9144000" cy="461665"/>
          </a:xfrm>
          <a:prstGeom prst="rect">
            <a:avLst/>
          </a:prstGeom>
        </p:spPr>
        <p:txBody>
          <a:bodyPr wrap="square">
            <a:spAutoFit/>
          </a:bodyPr>
          <a:lstStyle/>
          <a:p>
            <a:pPr algn="ctr">
              <a:spcBef>
                <a:spcPct val="50000"/>
              </a:spcBef>
            </a:pPr>
            <a:r>
              <a:rPr lang="en-US" dirty="0">
                <a:solidFill>
                  <a:srgbClr val="FF0000"/>
                </a:solidFill>
                <a:latin typeface="Cambria"/>
                <a:cs typeface="Cambria"/>
              </a:rPr>
              <a:t>Cup showing footraces</a:t>
            </a:r>
          </a:p>
        </p:txBody>
      </p:sp>
      <p:pic>
        <p:nvPicPr>
          <p:cNvPr id="12"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6013" y="514350"/>
            <a:ext cx="4371975" cy="5829300"/>
          </a:xfrm>
          <a:prstGeom prst="rect">
            <a:avLst/>
          </a:prstGeom>
          <a:noFill/>
          <a:ln w="9525">
            <a:noFill/>
            <a:miter lim="800000"/>
            <a:headEnd/>
            <a:tailEnd/>
          </a:ln>
          <a:effectLst/>
        </p:spPr>
      </p:pic>
    </p:spTree>
    <p:extLst>
      <p:ext uri="{BB962C8B-B14F-4D97-AF65-F5344CB8AC3E}">
        <p14:creationId xmlns:p14="http://schemas.microsoft.com/office/powerpoint/2010/main" val="35929095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218754"/>
            <a:ext cx="9144000" cy="461665"/>
          </a:xfrm>
          <a:prstGeom prst="rect">
            <a:avLst/>
          </a:prstGeom>
        </p:spPr>
        <p:txBody>
          <a:bodyPr wrap="square">
            <a:spAutoFit/>
          </a:bodyPr>
          <a:lstStyle/>
          <a:p>
            <a:pPr algn="ctr">
              <a:spcBef>
                <a:spcPct val="50000"/>
              </a:spcBef>
            </a:pPr>
            <a:r>
              <a:rPr lang="en-US" dirty="0">
                <a:solidFill>
                  <a:srgbClr val="FF0000"/>
                </a:solidFill>
                <a:latin typeface="Cambria"/>
                <a:cs typeface="Cambria"/>
              </a:rPr>
              <a:t>Seated girl; probably one of the </a:t>
            </a:r>
            <a:r>
              <a:rPr lang="en-US" dirty="0" err="1">
                <a:solidFill>
                  <a:srgbClr val="FF0000"/>
                </a:solidFill>
                <a:latin typeface="Cambria"/>
                <a:cs typeface="Cambria"/>
              </a:rPr>
              <a:t>arktoi</a:t>
            </a:r>
            <a:r>
              <a:rPr lang="en-US" dirty="0">
                <a:solidFill>
                  <a:srgbClr val="FF0000"/>
                </a:solidFill>
                <a:latin typeface="Cambria"/>
                <a:cs typeface="Cambria"/>
              </a:rPr>
              <a:t> at </a:t>
            </a:r>
            <a:r>
              <a:rPr lang="en-US" dirty="0" err="1">
                <a:solidFill>
                  <a:srgbClr val="FF0000"/>
                </a:solidFill>
                <a:latin typeface="Cambria"/>
                <a:cs typeface="Cambria"/>
              </a:rPr>
              <a:t>Brauron</a:t>
            </a:r>
            <a:r>
              <a:rPr lang="en-US" dirty="0">
                <a:solidFill>
                  <a:srgbClr val="FF0000"/>
                </a:solidFill>
                <a:latin typeface="Cambria"/>
                <a:cs typeface="Cambria"/>
              </a:rPr>
              <a:t> (</a:t>
            </a:r>
            <a:r>
              <a:rPr lang="en-US" dirty="0" err="1">
                <a:solidFill>
                  <a:srgbClr val="FF0000"/>
                </a:solidFill>
                <a:latin typeface="Cambria"/>
                <a:cs typeface="Cambria"/>
              </a:rPr>
              <a:t>c</a:t>
            </a:r>
            <a:r>
              <a:rPr lang="en-US" dirty="0">
                <a:solidFill>
                  <a:srgbClr val="FF0000"/>
                </a:solidFill>
                <a:latin typeface="Cambria"/>
                <a:cs typeface="Cambria"/>
              </a:rPr>
              <a:t>. 325 BC)</a:t>
            </a:r>
          </a:p>
        </p:txBody>
      </p:sp>
      <p:pic>
        <p:nvPicPr>
          <p:cNvPr id="12" name="Picture 11" descr="seatedgir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1285875"/>
            <a:ext cx="2695575" cy="4286250"/>
          </a:xfrm>
          <a:prstGeom prst="rect">
            <a:avLst/>
          </a:prstGeom>
          <a:noFill/>
        </p:spPr>
      </p:pic>
    </p:spTree>
    <p:extLst>
      <p:ext uri="{BB962C8B-B14F-4D97-AF65-F5344CB8AC3E}">
        <p14:creationId xmlns:p14="http://schemas.microsoft.com/office/powerpoint/2010/main" val="3561017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1-09-07 at 9.40.02 PM.png"/>
          <p:cNvPicPr>
            <a:picLocks noGrp="1" noChangeAspect="1"/>
          </p:cNvPicPr>
          <p:nvPr>
            <p:ph idx="1"/>
          </p:nvPr>
        </p:nvPicPr>
        <p:blipFill>
          <a:blip r:embed="rId2" cstate="print">
            <a:extLst>
              <a:ext uri="{28A0092B-C50C-407E-A947-70E740481C1C}">
                <a14:useLocalDpi xmlns:a14="http://schemas.microsoft.com/office/drawing/2010/main" val="0"/>
              </a:ext>
            </a:extLst>
          </a:blip>
          <a:srcRect t="-1617" b="-1617"/>
          <a:stretch>
            <a:fillRect/>
          </a:stretch>
        </p:blipFill>
        <p:spPr>
          <a:xfrm>
            <a:off x="-31323" y="1107094"/>
            <a:ext cx="9457917" cy="5201490"/>
          </a:xfrm>
        </p:spPr>
      </p:pic>
    </p:spTree>
    <p:extLst>
      <p:ext uri="{BB962C8B-B14F-4D97-AF65-F5344CB8AC3E}">
        <p14:creationId xmlns:p14="http://schemas.microsoft.com/office/powerpoint/2010/main" val="1731101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895588"/>
            <a:ext cx="9144000" cy="830997"/>
          </a:xfrm>
          <a:prstGeom prst="rect">
            <a:avLst/>
          </a:prstGeom>
        </p:spPr>
        <p:txBody>
          <a:bodyPr wrap="square">
            <a:spAutoFit/>
          </a:bodyPr>
          <a:lstStyle/>
          <a:p>
            <a:pPr algn="ctr">
              <a:spcBef>
                <a:spcPct val="50000"/>
              </a:spcBef>
            </a:pPr>
            <a:r>
              <a:rPr lang="en-US" dirty="0">
                <a:solidFill>
                  <a:srgbClr val="FF0000"/>
                </a:solidFill>
                <a:latin typeface="Cambria"/>
                <a:cs typeface="Cambria"/>
              </a:rPr>
              <a:t>Statue of an “</a:t>
            </a:r>
            <a:r>
              <a:rPr lang="en-US" dirty="0" err="1">
                <a:solidFill>
                  <a:srgbClr val="FF0000"/>
                </a:solidFill>
                <a:latin typeface="Cambria"/>
                <a:cs typeface="Cambria"/>
              </a:rPr>
              <a:t>arktos</a:t>
            </a:r>
            <a:r>
              <a:rPr lang="en-US" dirty="0">
                <a:solidFill>
                  <a:srgbClr val="FF0000"/>
                </a:solidFill>
                <a:latin typeface="Cambria"/>
                <a:cs typeface="Cambria"/>
              </a:rPr>
              <a:t>.” The young girl is represented clad in a </a:t>
            </a:r>
            <a:r>
              <a:rPr lang="en-US" dirty="0" err="1">
                <a:solidFill>
                  <a:srgbClr val="FF0000"/>
                </a:solidFill>
                <a:latin typeface="Cambria"/>
                <a:cs typeface="Cambria"/>
              </a:rPr>
              <a:t>chiton</a:t>
            </a:r>
            <a:r>
              <a:rPr lang="en-US" dirty="0">
                <a:solidFill>
                  <a:srgbClr val="FF0000"/>
                </a:solidFill>
                <a:latin typeface="Cambria"/>
                <a:cs typeface="Cambria"/>
              </a:rPr>
              <a:t> and himation and holding a rabbit in her hand (C4th BCE)</a:t>
            </a:r>
          </a:p>
        </p:txBody>
      </p:sp>
      <p:pic>
        <p:nvPicPr>
          <p:cNvPr id="12" name="Picture 11" descr="lk02m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598" y="1023876"/>
            <a:ext cx="2254804" cy="4810248"/>
          </a:xfrm>
          <a:prstGeom prst="rect">
            <a:avLst/>
          </a:prstGeom>
          <a:noFill/>
        </p:spPr>
      </p:pic>
    </p:spTree>
    <p:extLst>
      <p:ext uri="{BB962C8B-B14F-4D97-AF65-F5344CB8AC3E}">
        <p14:creationId xmlns:p14="http://schemas.microsoft.com/office/powerpoint/2010/main" val="40416432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solidFill>
                  <a:srgbClr val="660066"/>
                </a:solidFill>
              </a:rPr>
              <a:t>Pierre Vidal-</a:t>
            </a:r>
            <a:r>
              <a:rPr lang="en-US" sz="2400" dirty="0" err="1">
                <a:solidFill>
                  <a:srgbClr val="660066"/>
                </a:solidFill>
              </a:rPr>
              <a:t>Naquet</a:t>
            </a:r>
            <a:br>
              <a:rPr lang="en-US" sz="2400" dirty="0">
                <a:solidFill>
                  <a:srgbClr val="660066"/>
                </a:solidFill>
              </a:rPr>
            </a:br>
            <a:r>
              <a:rPr lang="en-US" sz="2400" dirty="0" err="1"/>
              <a:t>Formes</a:t>
            </a:r>
            <a:r>
              <a:rPr lang="en-US" sz="2400" dirty="0"/>
              <a:t> de </a:t>
            </a:r>
            <a:r>
              <a:rPr lang="en-US" sz="2400" dirty="0" err="1"/>
              <a:t>Pensées</a:t>
            </a:r>
            <a:r>
              <a:rPr lang="en-US" sz="2400" dirty="0"/>
              <a:t> et </a:t>
            </a:r>
            <a:r>
              <a:rPr lang="en-US" sz="2400" dirty="0" err="1"/>
              <a:t>Formes</a:t>
            </a:r>
            <a:r>
              <a:rPr lang="en-US" sz="2400" dirty="0"/>
              <a:t> de </a:t>
            </a:r>
            <a:r>
              <a:rPr lang="en-US" sz="2400" dirty="0" err="1"/>
              <a:t>Société</a:t>
            </a:r>
            <a:r>
              <a:rPr lang="en-US" sz="2400" dirty="0"/>
              <a:t> </a:t>
            </a:r>
            <a:r>
              <a:rPr lang="en-US" sz="2400" dirty="0" err="1"/>
              <a:t>dans</a:t>
            </a:r>
            <a:r>
              <a:rPr lang="en-US" sz="2400" dirty="0"/>
              <a:t> le Monde </a:t>
            </a:r>
            <a:r>
              <a:rPr lang="en-US" sz="2400" dirty="0" err="1"/>
              <a:t>Grec</a:t>
            </a:r>
            <a:r>
              <a:rPr lang="en-US" sz="2400" dirty="0"/>
              <a:t> (Paris, 1981)196</a:t>
            </a:r>
            <a:endParaRPr lang="en-US" sz="2400" dirty="0">
              <a:solidFill>
                <a:srgbClr val="660066"/>
              </a:solidFill>
            </a:endParaRPr>
          </a:p>
        </p:txBody>
      </p:sp>
      <p:sp>
        <p:nvSpPr>
          <p:cNvPr id="3" name="Content Placeholder 2"/>
          <p:cNvSpPr>
            <a:spLocks noGrp="1"/>
          </p:cNvSpPr>
          <p:nvPr>
            <p:ph idx="1"/>
          </p:nvPr>
        </p:nvSpPr>
        <p:spPr/>
        <p:txBody>
          <a:bodyPr>
            <a:normAutofit/>
          </a:bodyPr>
          <a:lstStyle/>
          <a:p>
            <a:pPr marL="0" indent="0">
              <a:buNone/>
            </a:pPr>
            <a:r>
              <a:rPr lang="en-US" sz="3200" dirty="0"/>
              <a:t>"The myth is not difficult to explain: in exchange for the very advance of culture implied by the killing of wild animals, an advance for which men are responsible, the girls are obliged before marriage-indeed before puberty- to undergo a period of ritual 'wildness'.”</a:t>
            </a:r>
          </a:p>
        </p:txBody>
      </p:sp>
    </p:spTree>
    <p:extLst>
      <p:ext uri="{BB962C8B-B14F-4D97-AF65-F5344CB8AC3E}">
        <p14:creationId xmlns:p14="http://schemas.microsoft.com/office/powerpoint/2010/main" val="580193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842337"/>
            <a:ext cx="9144000" cy="1015663"/>
          </a:xfrm>
          <a:prstGeom prst="rect">
            <a:avLst/>
          </a:prstGeom>
        </p:spPr>
        <p:txBody>
          <a:bodyPr wrap="square">
            <a:spAutoFit/>
          </a:bodyPr>
          <a:lstStyle/>
          <a:p>
            <a:pPr algn="ctr">
              <a:spcBef>
                <a:spcPct val="50000"/>
              </a:spcBef>
            </a:pPr>
            <a:r>
              <a:rPr lang="en-US" dirty="0">
                <a:solidFill>
                  <a:srgbClr val="FF0000"/>
                </a:solidFill>
                <a:latin typeface="Cambria"/>
                <a:cs typeface="Cambria"/>
              </a:rPr>
              <a:t>Arnold Van </a:t>
            </a:r>
            <a:r>
              <a:rPr lang="en-US" dirty="0" err="1">
                <a:solidFill>
                  <a:srgbClr val="FF0000"/>
                </a:solidFill>
                <a:latin typeface="Cambria"/>
                <a:cs typeface="Cambria"/>
              </a:rPr>
              <a:t>Gennep</a:t>
            </a:r>
            <a:r>
              <a:rPr lang="en-US" dirty="0">
                <a:solidFill>
                  <a:srgbClr val="FF0000"/>
                </a:solidFill>
                <a:latin typeface="Cambria"/>
                <a:cs typeface="Cambria"/>
              </a:rPr>
              <a:t> (1873-1957)</a:t>
            </a:r>
          </a:p>
          <a:p>
            <a:pPr algn="ctr">
              <a:spcBef>
                <a:spcPct val="50000"/>
              </a:spcBef>
            </a:pPr>
            <a:r>
              <a:rPr lang="en-US" i="1" dirty="0">
                <a:solidFill>
                  <a:srgbClr val="FF0000"/>
                </a:solidFill>
                <a:latin typeface="Cambria"/>
                <a:cs typeface="Cambria"/>
              </a:rPr>
              <a:t>The Rites of Passage</a:t>
            </a:r>
            <a:r>
              <a:rPr lang="en-US" dirty="0">
                <a:solidFill>
                  <a:srgbClr val="FF0000"/>
                </a:solidFill>
                <a:latin typeface="Cambria"/>
                <a:cs typeface="Cambria"/>
              </a:rPr>
              <a:t> (Chicago, 1909)</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60648"/>
            <a:ext cx="5121275" cy="5473700"/>
          </a:xfrm>
          <a:prstGeom prst="rect">
            <a:avLst/>
          </a:prstGeom>
          <a:noFill/>
          <a:ln w="9525">
            <a:noFill/>
            <a:miter lim="800000"/>
            <a:headEnd/>
            <a:tailEnd/>
          </a:ln>
          <a:effectLst/>
        </p:spPr>
      </p:pic>
    </p:spTree>
    <p:extLst>
      <p:ext uri="{BB962C8B-B14F-4D97-AF65-F5344CB8AC3E}">
        <p14:creationId xmlns:p14="http://schemas.microsoft.com/office/powerpoint/2010/main" val="36784519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AutoShape 8"/>
          <p:cNvCxnSpPr>
            <a:cxnSpLocks noChangeShapeType="1"/>
          </p:cNvCxnSpPr>
          <p:nvPr/>
        </p:nvCxnSpPr>
        <p:spPr bwMode="auto">
          <a:xfrm>
            <a:off x="2514600" y="1828800"/>
            <a:ext cx="4114800" cy="0"/>
          </a:xfrm>
          <a:prstGeom prst="straightConnector1">
            <a:avLst/>
          </a:prstGeom>
          <a:noFill/>
          <a:ln w="9525">
            <a:solidFill>
              <a:schemeClr val="bg2"/>
            </a:solidFill>
            <a:round/>
            <a:headEnd/>
            <a:tailEnd/>
          </a:ln>
        </p:spPr>
      </p:cxnSp>
      <p:cxnSp>
        <p:nvCxnSpPr>
          <p:cNvPr id="6" name="AutoShape 9"/>
          <p:cNvCxnSpPr>
            <a:cxnSpLocks noChangeShapeType="1"/>
          </p:cNvCxnSpPr>
          <p:nvPr/>
        </p:nvCxnSpPr>
        <p:spPr bwMode="auto">
          <a:xfrm rot="16200000" flipH="1">
            <a:off x="917579" y="3429792"/>
            <a:ext cx="3198814" cy="1"/>
          </a:xfrm>
          <a:prstGeom prst="straightConnector1">
            <a:avLst/>
          </a:prstGeom>
          <a:noFill/>
          <a:ln w="9525">
            <a:solidFill>
              <a:schemeClr val="bg2"/>
            </a:solidFill>
            <a:round/>
            <a:headEnd/>
            <a:tailEnd/>
          </a:ln>
        </p:spPr>
      </p:cxnSp>
      <p:cxnSp>
        <p:nvCxnSpPr>
          <p:cNvPr id="7" name="AutoShape 10"/>
          <p:cNvCxnSpPr>
            <a:cxnSpLocks noChangeShapeType="1"/>
          </p:cNvCxnSpPr>
          <p:nvPr/>
        </p:nvCxnSpPr>
        <p:spPr bwMode="auto">
          <a:xfrm>
            <a:off x="6629400" y="1828800"/>
            <a:ext cx="0" cy="3200400"/>
          </a:xfrm>
          <a:prstGeom prst="straightConnector1">
            <a:avLst/>
          </a:prstGeom>
          <a:noFill/>
          <a:ln w="9525">
            <a:solidFill>
              <a:schemeClr val="bg2"/>
            </a:solidFill>
            <a:round/>
            <a:headEnd/>
            <a:tailEnd/>
          </a:ln>
        </p:spPr>
      </p:cxnSp>
      <p:sp>
        <p:nvSpPr>
          <p:cNvPr id="9" name="Text Box 12"/>
          <p:cNvSpPr txBox="1">
            <a:spLocks noChangeArrowheads="1"/>
          </p:cNvSpPr>
          <p:nvPr/>
        </p:nvSpPr>
        <p:spPr bwMode="auto">
          <a:xfrm>
            <a:off x="609600" y="2819400"/>
            <a:ext cx="1676400" cy="830997"/>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FF0000"/>
                </a:solidFill>
                <a:latin typeface="Cambria"/>
                <a:cs typeface="Cambria"/>
              </a:rPr>
              <a:t>Rites of separation</a:t>
            </a:r>
          </a:p>
        </p:txBody>
      </p:sp>
      <p:sp>
        <p:nvSpPr>
          <p:cNvPr id="10" name="Text Box 13"/>
          <p:cNvSpPr txBox="1">
            <a:spLocks noChangeArrowheads="1"/>
          </p:cNvSpPr>
          <p:nvPr/>
        </p:nvSpPr>
        <p:spPr bwMode="auto">
          <a:xfrm>
            <a:off x="2286000" y="1143000"/>
            <a:ext cx="4191000" cy="461665"/>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dirty="0">
                <a:solidFill>
                  <a:srgbClr val="FF0000"/>
                </a:solidFill>
                <a:latin typeface="Cambria"/>
                <a:cs typeface="Cambria"/>
              </a:rPr>
              <a:t>Marginal/liminal stage</a:t>
            </a:r>
          </a:p>
        </p:txBody>
      </p:sp>
      <p:sp>
        <p:nvSpPr>
          <p:cNvPr id="11" name="Text Box 14"/>
          <p:cNvSpPr txBox="1">
            <a:spLocks noChangeArrowheads="1"/>
          </p:cNvSpPr>
          <p:nvPr/>
        </p:nvSpPr>
        <p:spPr bwMode="auto">
          <a:xfrm>
            <a:off x="6934200" y="2819400"/>
            <a:ext cx="2209800" cy="830997"/>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FF0000"/>
                </a:solidFill>
                <a:latin typeface="Cambria"/>
                <a:cs typeface="Cambria"/>
              </a:rPr>
              <a:t>Rites of incorporation</a:t>
            </a:r>
          </a:p>
        </p:txBody>
      </p:sp>
      <p:sp>
        <p:nvSpPr>
          <p:cNvPr id="12" name="AutoShape 15"/>
          <p:cNvSpPr>
            <a:spLocks/>
          </p:cNvSpPr>
          <p:nvPr/>
        </p:nvSpPr>
        <p:spPr bwMode="auto">
          <a:xfrm>
            <a:off x="7647201" y="5122862"/>
            <a:ext cx="1219200" cy="400110"/>
          </a:xfrm>
          <a:prstGeom prst="callout1">
            <a:avLst>
              <a:gd name="adj1" fmla="val -10713"/>
              <a:gd name="adj2" fmla="val 90625"/>
              <a:gd name="adj3" fmla="val -10713"/>
              <a:gd name="adj4" fmla="val -84541"/>
            </a:avLst>
          </a:prstGeom>
          <a:solidFill>
            <a:schemeClr val="tx2">
              <a:lumMod val="75000"/>
            </a:schemeClr>
          </a:solidFill>
          <a:ln w="9525">
            <a:solidFill>
              <a:schemeClr val="bg2"/>
            </a:solidFill>
            <a:miter lim="800000"/>
            <a:headEnd/>
            <a:tailEnd/>
          </a:ln>
        </p:spPr>
        <p:txBody>
          <a:bodyPr wrap="square">
            <a:prstTxWarp prst="textNoShape">
              <a:avLst/>
            </a:prstTxWarp>
            <a:spAutoFit/>
          </a:bodyPr>
          <a:lstStyle/>
          <a:p>
            <a:r>
              <a:rPr lang="en-US" sz="2000" dirty="0">
                <a:solidFill>
                  <a:srgbClr val="FF0000"/>
                </a:solidFill>
                <a:latin typeface="Cambria"/>
                <a:cs typeface="Cambria"/>
              </a:rPr>
              <a:t>Status B</a:t>
            </a:r>
          </a:p>
        </p:txBody>
      </p:sp>
      <p:sp>
        <p:nvSpPr>
          <p:cNvPr id="13" name="AutoShape 15"/>
          <p:cNvSpPr>
            <a:spLocks/>
          </p:cNvSpPr>
          <p:nvPr/>
        </p:nvSpPr>
        <p:spPr bwMode="auto">
          <a:xfrm>
            <a:off x="357712" y="5203091"/>
            <a:ext cx="1219200" cy="400110"/>
          </a:xfrm>
          <a:prstGeom prst="callout1">
            <a:avLst>
              <a:gd name="adj1" fmla="val -12474"/>
              <a:gd name="adj2" fmla="val 11407"/>
              <a:gd name="adj3" fmla="val -15997"/>
              <a:gd name="adj4" fmla="val 175117"/>
            </a:avLst>
          </a:prstGeom>
          <a:solidFill>
            <a:schemeClr val="tx2">
              <a:lumMod val="75000"/>
            </a:schemeClr>
          </a:solidFill>
          <a:ln w="9525">
            <a:solidFill>
              <a:schemeClr val="bg2"/>
            </a:solidFill>
            <a:miter lim="800000"/>
            <a:headEnd/>
            <a:tailEnd/>
          </a:ln>
        </p:spPr>
        <p:txBody>
          <a:bodyPr wrap="square">
            <a:prstTxWarp prst="textNoShape">
              <a:avLst/>
            </a:prstTxWarp>
            <a:spAutoFit/>
          </a:bodyPr>
          <a:lstStyle/>
          <a:p>
            <a:r>
              <a:rPr lang="en-US" sz="2000" dirty="0">
                <a:solidFill>
                  <a:srgbClr val="FF0000"/>
                </a:solidFill>
                <a:latin typeface="Cambria"/>
                <a:cs typeface="Cambria"/>
              </a:rPr>
              <a:t>Status A</a:t>
            </a:r>
            <a:endParaRPr lang="en-US" dirty="0">
              <a:solidFill>
                <a:srgbClr val="FF0000"/>
              </a:solidFill>
              <a:latin typeface="Cambria"/>
              <a:cs typeface="Cambria"/>
            </a:endParaRPr>
          </a:p>
        </p:txBody>
      </p:sp>
    </p:spTree>
    <p:extLst>
      <p:ext uri="{BB962C8B-B14F-4D97-AF65-F5344CB8AC3E}">
        <p14:creationId xmlns:p14="http://schemas.microsoft.com/office/powerpoint/2010/main" val="26797472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18" y="357166"/>
            <a:ext cx="3571900" cy="2214570"/>
          </a:xfrm>
        </p:spPr>
        <p:txBody>
          <a:bodyPr>
            <a:noAutofit/>
          </a:bodyPr>
          <a:lstStyle/>
          <a:p>
            <a:br>
              <a:rPr lang="en-CA" sz="2000" dirty="0">
                <a:solidFill>
                  <a:srgbClr val="FF0000"/>
                </a:solidFill>
                <a:latin typeface="Cambria"/>
              </a:rPr>
            </a:br>
            <a:r>
              <a:rPr lang="en-CA" sz="2000" dirty="0">
                <a:solidFill>
                  <a:srgbClr val="FF0000"/>
                </a:solidFill>
                <a:latin typeface="Cambria"/>
              </a:rPr>
              <a:t>Iphigenia, daughter of Agamemnon, is dragged </a:t>
            </a:r>
            <a:br>
              <a:rPr lang="en-CA" sz="2000" dirty="0">
                <a:solidFill>
                  <a:srgbClr val="FF0000"/>
                </a:solidFill>
                <a:latin typeface="Cambria"/>
              </a:rPr>
            </a:br>
            <a:r>
              <a:rPr lang="en-CA" sz="2000" dirty="0">
                <a:solidFill>
                  <a:srgbClr val="FF0000"/>
                </a:solidFill>
                <a:latin typeface="Cambria"/>
              </a:rPr>
              <a:t>to the altar at Aulis</a:t>
            </a:r>
            <a:br>
              <a:rPr lang="en-CA" sz="2000" dirty="0">
                <a:solidFill>
                  <a:srgbClr val="FF0000"/>
                </a:solidFill>
                <a:latin typeface="Cambria"/>
              </a:rPr>
            </a:br>
            <a:br>
              <a:rPr lang="en-CA" sz="2000" dirty="0">
                <a:solidFill>
                  <a:srgbClr val="FF0000"/>
                </a:solidFill>
                <a:latin typeface="Cambria"/>
              </a:rPr>
            </a:br>
            <a:r>
              <a:rPr lang="en-CA" sz="2000" dirty="0">
                <a:solidFill>
                  <a:srgbClr val="FF0000"/>
                </a:solidFill>
                <a:latin typeface="Cambria"/>
              </a:rPr>
              <a:t>Etruscan painted </a:t>
            </a:r>
            <a:br>
              <a:rPr lang="en-CA" sz="2000" dirty="0">
                <a:solidFill>
                  <a:srgbClr val="FF0000"/>
                </a:solidFill>
                <a:latin typeface="Cambria"/>
              </a:rPr>
            </a:br>
            <a:r>
              <a:rPr lang="en-CA" sz="2000" dirty="0">
                <a:solidFill>
                  <a:srgbClr val="FF0000"/>
                </a:solidFill>
                <a:latin typeface="Cambria"/>
              </a:rPr>
              <a:t>terra-cotta slab</a:t>
            </a:r>
            <a:br>
              <a:rPr lang="en-CA" sz="2000" dirty="0">
                <a:solidFill>
                  <a:srgbClr val="FF0000"/>
                </a:solidFill>
                <a:latin typeface="Cambria"/>
              </a:rPr>
            </a:br>
            <a:r>
              <a:rPr lang="en-CA" sz="2000" dirty="0">
                <a:solidFill>
                  <a:srgbClr val="FF0000"/>
                </a:solidFill>
                <a:latin typeface="Cambria"/>
              </a:rPr>
              <a:t>7</a:t>
            </a:r>
            <a:r>
              <a:rPr lang="en-CA" sz="2000" baseline="30000" dirty="0">
                <a:solidFill>
                  <a:srgbClr val="FF0000"/>
                </a:solidFill>
                <a:latin typeface="Cambria"/>
              </a:rPr>
              <a:t>th</a:t>
            </a:r>
            <a:r>
              <a:rPr lang="en-CA" sz="2000" dirty="0">
                <a:solidFill>
                  <a:srgbClr val="FF0000"/>
                </a:solidFill>
                <a:latin typeface="Cambria"/>
              </a:rPr>
              <a:t> – 6</a:t>
            </a:r>
            <a:r>
              <a:rPr lang="en-CA" sz="2000" baseline="30000" dirty="0">
                <a:solidFill>
                  <a:srgbClr val="FF0000"/>
                </a:solidFill>
                <a:latin typeface="Cambria"/>
              </a:rPr>
              <a:t>th</a:t>
            </a:r>
            <a:r>
              <a:rPr lang="en-CA" sz="2000" dirty="0">
                <a:solidFill>
                  <a:srgbClr val="FF0000"/>
                </a:solidFill>
                <a:latin typeface="Cambria"/>
              </a:rPr>
              <a:t> Century BCE </a:t>
            </a:r>
          </a:p>
        </p:txBody>
      </p:sp>
      <p:pic>
        <p:nvPicPr>
          <p:cNvPr id="4" name="Content Placeholder 3" descr="iphig3.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286380" cy="6907688"/>
          </a:xfrm>
        </p:spPr>
      </p:pic>
    </p:spTree>
    <p:extLst>
      <p:ext uri="{BB962C8B-B14F-4D97-AF65-F5344CB8AC3E}">
        <p14:creationId xmlns:p14="http://schemas.microsoft.com/office/powerpoint/2010/main" val="40765692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715000"/>
            <a:ext cx="8229600" cy="1143000"/>
          </a:xfrm>
        </p:spPr>
        <p:txBody>
          <a:bodyPr>
            <a:normAutofit/>
          </a:bodyPr>
          <a:lstStyle/>
          <a:p>
            <a:r>
              <a:rPr lang="en-CA" sz="2000" dirty="0">
                <a:solidFill>
                  <a:srgbClr val="FF0000"/>
                </a:solidFill>
                <a:latin typeface="Cambria"/>
              </a:rPr>
              <a:t>Sacrifice of </a:t>
            </a:r>
            <a:r>
              <a:rPr lang="en-CA" sz="2000" dirty="0" err="1">
                <a:solidFill>
                  <a:srgbClr val="FF0000"/>
                </a:solidFill>
                <a:latin typeface="Cambria"/>
              </a:rPr>
              <a:t>Iphigeneia</a:t>
            </a:r>
            <a:br>
              <a:rPr lang="en-CA" sz="2000" dirty="0">
                <a:solidFill>
                  <a:srgbClr val="FF0000"/>
                </a:solidFill>
                <a:latin typeface="Cambria"/>
              </a:rPr>
            </a:br>
            <a:r>
              <a:rPr lang="en-CA" sz="2000" dirty="0">
                <a:solidFill>
                  <a:srgbClr val="FF0000"/>
                </a:solidFill>
                <a:latin typeface="Cambria"/>
              </a:rPr>
              <a:t>Apulian Volute Krater. 370-355 BCE</a:t>
            </a:r>
          </a:p>
        </p:txBody>
      </p:sp>
      <p:pic>
        <p:nvPicPr>
          <p:cNvPr id="4" name="Content Placeholder 3" descr="iphig4.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8661" y="0"/>
            <a:ext cx="7313947" cy="5643578"/>
          </a:xfrm>
        </p:spPr>
      </p:pic>
    </p:spTree>
    <p:extLst>
      <p:ext uri="{BB962C8B-B14F-4D97-AF65-F5344CB8AC3E}">
        <p14:creationId xmlns:p14="http://schemas.microsoft.com/office/powerpoint/2010/main" val="21939189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027003"/>
            <a:ext cx="9144000" cy="830997"/>
          </a:xfrm>
          <a:prstGeom prst="rect">
            <a:avLst/>
          </a:prstGeom>
        </p:spPr>
        <p:txBody>
          <a:bodyPr wrap="square">
            <a:spAutoFit/>
          </a:bodyPr>
          <a:lstStyle/>
          <a:p>
            <a:pPr algn="ctr">
              <a:spcBef>
                <a:spcPct val="50000"/>
              </a:spcBef>
            </a:pPr>
            <a:r>
              <a:rPr lang="en-US" dirty="0">
                <a:solidFill>
                  <a:srgbClr val="FF0000"/>
                </a:solidFill>
                <a:latin typeface="Cambria"/>
                <a:cs typeface="Cambria"/>
              </a:rPr>
              <a:t>Sacrifice of Iphigenia; Roman wall painting from the House of the Tragic Poet in Pompeii, (</a:t>
            </a:r>
            <a:r>
              <a:rPr lang="en-US" dirty="0" err="1">
                <a:solidFill>
                  <a:srgbClr val="FF0000"/>
                </a:solidFill>
                <a:latin typeface="Cambria"/>
                <a:cs typeface="Cambria"/>
              </a:rPr>
              <a:t>c</a:t>
            </a:r>
            <a:r>
              <a:rPr lang="en-US" dirty="0">
                <a:solidFill>
                  <a:srgbClr val="FF0000"/>
                </a:solidFill>
                <a:latin typeface="Cambria"/>
                <a:cs typeface="Cambria"/>
              </a:rPr>
              <a:t>. 62 CE)</a:t>
            </a:r>
          </a:p>
        </p:txBody>
      </p:sp>
      <p:pic>
        <p:nvPicPr>
          <p:cNvPr id="14"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88640"/>
            <a:ext cx="5571337" cy="5773723"/>
          </a:xfrm>
          <a:prstGeom prst="rect">
            <a:avLst/>
          </a:prstGeom>
          <a:noFill/>
          <a:ln w="9525">
            <a:noFill/>
            <a:miter lim="800000"/>
            <a:headEnd/>
            <a:tailEnd/>
          </a:ln>
          <a:effectLst/>
        </p:spPr>
      </p:pic>
    </p:spTree>
    <p:extLst>
      <p:ext uri="{BB962C8B-B14F-4D97-AF65-F5344CB8AC3E}">
        <p14:creationId xmlns:p14="http://schemas.microsoft.com/office/powerpoint/2010/main" val="28380735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218754"/>
            <a:ext cx="9144000" cy="461665"/>
          </a:xfrm>
          <a:prstGeom prst="rect">
            <a:avLst/>
          </a:prstGeom>
        </p:spPr>
        <p:txBody>
          <a:bodyPr wrap="square">
            <a:spAutoFit/>
          </a:bodyPr>
          <a:lstStyle/>
          <a:p>
            <a:pPr algn="ctr">
              <a:spcBef>
                <a:spcPct val="50000"/>
              </a:spcBef>
            </a:pPr>
            <a:r>
              <a:rPr lang="en-US" i="1" dirty="0">
                <a:solidFill>
                  <a:srgbClr val="FF0000"/>
                </a:solidFill>
                <a:latin typeface="Cambria"/>
                <a:cs typeface="Cambria"/>
              </a:rPr>
              <a:t>The Sacrifice of Iphigenia</a:t>
            </a:r>
            <a:r>
              <a:rPr lang="en-US" dirty="0">
                <a:solidFill>
                  <a:srgbClr val="FF0000"/>
                </a:solidFill>
                <a:latin typeface="Cambria"/>
                <a:cs typeface="Cambria"/>
              </a:rPr>
              <a:t> by Tiepolo (1757)</a:t>
            </a:r>
          </a:p>
        </p:txBody>
      </p:sp>
      <p:pic>
        <p:nvPicPr>
          <p:cNvPr id="14"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03313"/>
            <a:ext cx="5943600" cy="4651375"/>
          </a:xfrm>
          <a:prstGeom prst="rect">
            <a:avLst/>
          </a:prstGeom>
          <a:noFill/>
          <a:ln w="9525">
            <a:noFill/>
            <a:miter lim="800000"/>
            <a:headEnd/>
            <a:tailEnd/>
          </a:ln>
          <a:effectLst/>
        </p:spPr>
      </p:pic>
    </p:spTree>
    <p:extLst>
      <p:ext uri="{BB962C8B-B14F-4D97-AF65-F5344CB8AC3E}">
        <p14:creationId xmlns:p14="http://schemas.microsoft.com/office/powerpoint/2010/main" val="42814490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4252913" cy="6477000"/>
          </a:xfrm>
          <a:prstGeom prst="rect">
            <a:avLst/>
          </a:prstGeom>
          <a:noFill/>
          <a:ln w="9525">
            <a:noFill/>
            <a:miter lim="800000"/>
            <a:headEnd/>
            <a:tailEnd/>
          </a:ln>
          <a:effectLst/>
        </p:spPr>
      </p:pic>
      <p:sp>
        <p:nvSpPr>
          <p:cNvPr id="11267" name="Text Box 3"/>
          <p:cNvSpPr txBox="1">
            <a:spLocks noChangeArrowheads="1"/>
          </p:cNvSpPr>
          <p:nvPr/>
        </p:nvSpPr>
        <p:spPr bwMode="auto">
          <a:xfrm>
            <a:off x="5638800" y="1981200"/>
            <a:ext cx="2590800" cy="1785104"/>
          </a:xfrm>
          <a:prstGeom prst="rect">
            <a:avLst/>
          </a:prstGeom>
          <a:noFill/>
          <a:ln w="9525">
            <a:noFill/>
            <a:miter lim="800000"/>
            <a:headEnd/>
            <a:tailEnd/>
          </a:ln>
        </p:spPr>
        <p:txBody>
          <a:bodyPr>
            <a:prstTxWarp prst="textNoShape">
              <a:avLst/>
            </a:prstTxWarp>
            <a:spAutoFit/>
          </a:bodyPr>
          <a:lstStyle/>
          <a:p>
            <a:pPr>
              <a:spcBef>
                <a:spcPct val="50000"/>
              </a:spcBef>
            </a:pPr>
            <a:r>
              <a:rPr lang="en-US" sz="4400" dirty="0">
                <a:solidFill>
                  <a:srgbClr val="FF0000"/>
                </a:solidFill>
              </a:rPr>
              <a:t>Athena</a:t>
            </a:r>
          </a:p>
          <a:p>
            <a:pPr>
              <a:spcBef>
                <a:spcPct val="50000"/>
              </a:spcBef>
            </a:pPr>
            <a:r>
              <a:rPr lang="en-US" sz="4400" dirty="0" err="1">
                <a:solidFill>
                  <a:srgbClr val="FF0000"/>
                </a:solidFill>
              </a:rPr>
              <a:t>Athene</a:t>
            </a:r>
            <a:endParaRPr lang="en-US" sz="4400" dirty="0">
              <a:solidFill>
                <a:srgbClr val="FF0000"/>
              </a:solidFill>
            </a:endParaRPr>
          </a:p>
        </p:txBody>
      </p:sp>
    </p:spTree>
    <p:extLst>
      <p:ext uri="{BB962C8B-B14F-4D97-AF65-F5344CB8AC3E}">
        <p14:creationId xmlns:p14="http://schemas.microsoft.com/office/powerpoint/2010/main" val="18982073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1124744"/>
            <a:ext cx="7272808" cy="4893647"/>
          </a:xfrm>
          <a:prstGeom prst="rect">
            <a:avLst/>
          </a:prstGeom>
          <a:noFill/>
        </p:spPr>
        <p:txBody>
          <a:bodyPr wrap="square" rtlCol="0">
            <a:spAutoFit/>
          </a:bodyPr>
          <a:lstStyle/>
          <a:p>
            <a:r>
              <a:rPr lang="en-US" dirty="0" err="1"/>
              <a:t>Apollodorus</a:t>
            </a:r>
            <a:r>
              <a:rPr lang="en-US" dirty="0"/>
              <a:t>, </a:t>
            </a:r>
            <a:r>
              <a:rPr lang="en-US" i="1" dirty="0"/>
              <a:t>Bibliotheca</a:t>
            </a:r>
            <a:r>
              <a:rPr lang="en-US" dirty="0"/>
              <a:t>:</a:t>
            </a:r>
          </a:p>
          <a:p>
            <a:endParaRPr lang="en-US" dirty="0"/>
          </a:p>
          <a:p>
            <a:r>
              <a:rPr lang="en-US" dirty="0"/>
              <a:t>"Zeus slept with Metis, although she turned herself into many forms in order to avoid having sex with him. When she was pregnant, Zeus took the precaution of swallowing her, because she had said that, after giving birth to the daughter presently in her womb, she would bear a son who would gain the lordship of the sky. In fear of this he swallowed her. When it came time for the birth, Prometheus, or </a:t>
            </a:r>
            <a:r>
              <a:rPr lang="en-US" dirty="0" err="1"/>
              <a:t>Hephaistos</a:t>
            </a:r>
            <a:r>
              <a:rPr lang="en-US" dirty="0"/>
              <a:t>, according to some, by the river Triton struck the head of Zeus with an axe, and from his crown Athena sprang up, clad in her </a:t>
            </a:r>
            <a:r>
              <a:rPr lang="en-US" dirty="0" err="1"/>
              <a:t>armour</a:t>
            </a:r>
            <a:r>
              <a:rPr lang="en-US" dirty="0"/>
              <a:t>."</a:t>
            </a:r>
          </a:p>
        </p:txBody>
      </p:sp>
    </p:spTree>
    <p:extLst>
      <p:ext uri="{BB962C8B-B14F-4D97-AF65-F5344CB8AC3E}">
        <p14:creationId xmlns:p14="http://schemas.microsoft.com/office/powerpoint/2010/main" val="3396453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shot 2011-09-05 at 1.00.06 AM.png"/>
          <p:cNvPicPr>
            <a:picLocks noGrp="1" noChangeAspect="1"/>
          </p:cNvPicPr>
          <p:nvPr>
            <p:ph idx="1"/>
          </p:nvPr>
        </p:nvPicPr>
        <p:blipFill>
          <a:blip r:embed="rId2" cstate="print">
            <a:extLst>
              <a:ext uri="{28A0092B-C50C-407E-A947-70E740481C1C}">
                <a14:useLocalDpi xmlns:a14="http://schemas.microsoft.com/office/drawing/2010/main" val="0"/>
              </a:ext>
            </a:extLst>
          </a:blip>
          <a:srcRect t="-15191" b="-15191"/>
          <a:stretch>
            <a:fillRect/>
          </a:stretch>
        </p:blipFill>
        <p:spPr>
          <a:xfrm>
            <a:off x="56029" y="945390"/>
            <a:ext cx="9031942" cy="4967220"/>
          </a:xfrm>
        </p:spPr>
      </p:pic>
    </p:spTree>
    <p:extLst>
      <p:ext uri="{BB962C8B-B14F-4D97-AF65-F5344CB8AC3E}">
        <p14:creationId xmlns:p14="http://schemas.microsoft.com/office/powerpoint/2010/main" val="13628289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Birth of Athena</a:t>
            </a:r>
          </a:p>
        </p:txBody>
      </p:sp>
      <p:pic>
        <p:nvPicPr>
          <p:cNvPr id="5" name="Picture Placeholder 4" descr="K7.9Hephaistos.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p:txBody>
          <a:bodyPr/>
          <a:lstStyle/>
          <a:p>
            <a:r>
              <a:rPr lang="en-US" sz="2000" dirty="0"/>
              <a:t>Attic Black Figure </a:t>
            </a:r>
            <a:r>
              <a:rPr lang="en-US" sz="2000" dirty="0" err="1"/>
              <a:t>kylix</a:t>
            </a:r>
            <a:r>
              <a:rPr lang="en-US" sz="2000" dirty="0"/>
              <a:t>, 560 BCE</a:t>
            </a:r>
          </a:p>
          <a:p>
            <a:r>
              <a:rPr lang="en-US" sz="2000" dirty="0"/>
              <a:t>British Museum</a:t>
            </a:r>
          </a:p>
        </p:txBody>
      </p:sp>
    </p:spTree>
    <p:extLst>
      <p:ext uri="{BB962C8B-B14F-4D97-AF65-F5344CB8AC3E}">
        <p14:creationId xmlns:p14="http://schemas.microsoft.com/office/powerpoint/2010/main" val="12599637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
            <a:ext cx="6121400" cy="5086350"/>
          </a:xfrm>
          <a:prstGeom prst="rect">
            <a:avLst/>
          </a:prstGeom>
          <a:noFill/>
          <a:ln w="9525">
            <a:noFill/>
            <a:miter lim="800000"/>
            <a:headEnd/>
            <a:tailEnd/>
          </a:ln>
          <a:effectLst/>
        </p:spPr>
      </p:pic>
      <p:sp>
        <p:nvSpPr>
          <p:cNvPr id="3076" name="Text Box 4"/>
          <p:cNvSpPr txBox="1">
            <a:spLocks noChangeArrowheads="1"/>
          </p:cNvSpPr>
          <p:nvPr/>
        </p:nvSpPr>
        <p:spPr bwMode="auto">
          <a:xfrm>
            <a:off x="609600" y="5766355"/>
            <a:ext cx="7848600" cy="830997"/>
          </a:xfrm>
          <a:prstGeom prst="rect">
            <a:avLst/>
          </a:prstGeom>
          <a:noFill/>
          <a:ln w="9525">
            <a:noFill/>
            <a:miter lim="800000"/>
            <a:headEnd/>
            <a:tailEnd/>
          </a:ln>
        </p:spPr>
        <p:txBody>
          <a:bodyPr>
            <a:prstTxWarp prst="textNoShape">
              <a:avLst/>
            </a:prstTxWarp>
            <a:spAutoFit/>
          </a:bodyPr>
          <a:lstStyle/>
          <a:p>
            <a:pPr>
              <a:spcBef>
                <a:spcPct val="50000"/>
              </a:spcBef>
            </a:pPr>
            <a:r>
              <a:rPr lang="en-US" dirty="0"/>
              <a:t>Birth of Athena, Attic black-figure tripod, ca. 570–560 BCE</a:t>
            </a:r>
          </a:p>
        </p:txBody>
      </p:sp>
    </p:spTree>
    <p:extLst>
      <p:ext uri="{BB962C8B-B14F-4D97-AF65-F5344CB8AC3E}">
        <p14:creationId xmlns:p14="http://schemas.microsoft.com/office/powerpoint/2010/main" val="14929144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5">
            <a:extLst>
              <a:ext uri="{FF2B5EF4-FFF2-40B4-BE49-F238E27FC236}">
                <a16:creationId xmlns:a16="http://schemas.microsoft.com/office/drawing/2014/main" id="{F1C27CCC-3E4D-374B-864D-EC9EB61FE942}"/>
              </a:ext>
            </a:extLst>
          </p:cNvPr>
          <p:cNvSpPr>
            <a:spLocks noGrp="1" noChangeArrowheads="1"/>
          </p:cNvSpPr>
          <p:nvPr>
            <p:ph type="title"/>
          </p:nvPr>
        </p:nvSpPr>
        <p:spPr>
          <a:xfrm>
            <a:off x="5867400" y="914400"/>
            <a:ext cx="2971800" cy="1143000"/>
          </a:xfrm>
          <a:noFill/>
        </p:spPr>
        <p:txBody>
          <a:bodyPr>
            <a:normAutofit fontScale="90000"/>
          </a:bodyPr>
          <a:lstStyle/>
          <a:p>
            <a:pPr algn="l" eaLnBrk="1" hangingPunct="1">
              <a:spcBef>
                <a:spcPct val="50000"/>
              </a:spcBef>
            </a:pPr>
            <a:r>
              <a:rPr lang="en-US" altLang="en-US" sz="1800">
                <a:solidFill>
                  <a:schemeClr val="tx1"/>
                </a:solidFill>
                <a:cs typeface="Arial" panose="020B0604020202020204" pitchFamily="34" charset="0"/>
              </a:rPr>
              <a:t>Athena being born from Zeus’ head</a:t>
            </a:r>
            <a:br>
              <a:rPr lang="en-US" altLang="en-US" sz="1800">
                <a:solidFill>
                  <a:schemeClr val="tx1"/>
                </a:solidFill>
                <a:cs typeface="Arial" panose="020B0604020202020204" pitchFamily="34" charset="0"/>
              </a:rPr>
            </a:br>
            <a:br>
              <a:rPr lang="en-US" altLang="en-US" sz="1800">
                <a:solidFill>
                  <a:schemeClr val="tx1"/>
                </a:solidFill>
                <a:cs typeface="Arial" panose="020B0604020202020204" pitchFamily="34" charset="0"/>
              </a:rPr>
            </a:br>
            <a:br>
              <a:rPr lang="en-US" altLang="en-US" sz="1800">
                <a:solidFill>
                  <a:schemeClr val="tx1"/>
                </a:solidFill>
                <a:cs typeface="Arial" panose="020B0604020202020204" pitchFamily="34" charset="0"/>
              </a:rPr>
            </a:br>
            <a:r>
              <a:rPr lang="en-US" altLang="en-US" sz="1800">
                <a:solidFill>
                  <a:schemeClr val="tx1"/>
                </a:solidFill>
                <a:latin typeface="Calibri" panose="020F0502020204030204" pitchFamily="34" charset="0"/>
              </a:rPr>
              <a:t>Attic black-figured amphora, 550–525 BC.</a:t>
            </a:r>
          </a:p>
        </p:txBody>
      </p:sp>
      <p:sp>
        <p:nvSpPr>
          <p:cNvPr id="50178" name="Rectangle 3">
            <a:extLst>
              <a:ext uri="{FF2B5EF4-FFF2-40B4-BE49-F238E27FC236}">
                <a16:creationId xmlns:a16="http://schemas.microsoft.com/office/drawing/2014/main" id="{CCF5AF1B-C505-AE4A-91B8-335B22509D86}"/>
              </a:ext>
            </a:extLst>
          </p:cNvPr>
          <p:cNvSpPr>
            <a:spLocks noGrp="1" noChangeArrowheads="1"/>
          </p:cNvSpPr>
          <p:nvPr>
            <p:ph idx="1"/>
          </p:nvPr>
        </p:nvSpPr>
        <p:spPr>
          <a:xfrm>
            <a:off x="685800" y="1981200"/>
            <a:ext cx="2209800" cy="4114800"/>
          </a:xfrm>
        </p:spPr>
        <p:txBody>
          <a:bodyPr/>
          <a:lstStyle/>
          <a:p>
            <a:pPr eaLnBrk="1" hangingPunct="1"/>
            <a:endParaRPr lang="en-US" altLang="en-US"/>
          </a:p>
        </p:txBody>
      </p:sp>
      <p:pic>
        <p:nvPicPr>
          <p:cNvPr id="50179" name="Picture 4">
            <a:extLst>
              <a:ext uri="{FF2B5EF4-FFF2-40B4-BE49-F238E27FC236}">
                <a16:creationId xmlns:a16="http://schemas.microsoft.com/office/drawing/2014/main" id="{B0B206FD-718D-B544-BE62-C4B056C18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5715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8600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a:extLst>
              <a:ext uri="{FF2B5EF4-FFF2-40B4-BE49-F238E27FC236}">
                <a16:creationId xmlns:a16="http://schemas.microsoft.com/office/drawing/2014/main" id="{E685231B-9D54-7540-8C77-2BEA31A98E9D}"/>
              </a:ext>
            </a:extLst>
          </p:cNvPr>
          <p:cNvSpPr>
            <a:spLocks noChangeArrowheads="1"/>
          </p:cNvSpPr>
          <p:nvPr/>
        </p:nvSpPr>
        <p:spPr bwMode="auto">
          <a:xfrm>
            <a:off x="666750" y="439738"/>
            <a:ext cx="802005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And Athena, daughter of Zeus who holds the aegis, let slip to the floor of her father’s house her soft embroidered robe, which she herself had made and worked with her own hands. And she put on Zeus the cloud-gatherer’s own tunic in its place, then dressed in her </a:t>
            </a:r>
            <a:r>
              <a:rPr lang="en-US" altLang="en-US" dirty="0" err="1"/>
              <a:t>armour</a:t>
            </a:r>
            <a:r>
              <a:rPr lang="en-US" altLang="en-US" dirty="0"/>
              <a:t> for the misery of war. Round her shoulders she hung the </a:t>
            </a:r>
            <a:r>
              <a:rPr lang="en-US" altLang="en-US" dirty="0" err="1"/>
              <a:t>tasselled</a:t>
            </a:r>
            <a:r>
              <a:rPr lang="en-US" altLang="en-US" dirty="0"/>
              <a:t> aegis, a fearful weapon, set with Panic all round it in a circle: and on it there is Strife, and Power, and chilling Rout, and set there too is the head of the fearful monster Gorgon, a thing of fright and terror, a potent sign from Zeus who holds the aegis. And on her head she placed a golden helmet, set round with horns, four-bossed, and decorated with a hundred cities’ men-at-arms. She stepped into her flaming chariot, and took up her spear, the huge, heavy, massive spear with which she lays low the ranks of men…</a:t>
            </a:r>
          </a:p>
          <a:p>
            <a:r>
              <a:rPr lang="en-US" altLang="en-US" dirty="0"/>
              <a:t>				Homer, </a:t>
            </a:r>
            <a:r>
              <a:rPr lang="en-US" altLang="en-US" i="1" dirty="0"/>
              <a:t>Iliad</a:t>
            </a:r>
            <a:r>
              <a:rPr lang="en-US" altLang="en-US" dirty="0"/>
              <a:t> Book 7.</a:t>
            </a:r>
          </a:p>
        </p:txBody>
      </p:sp>
    </p:spTree>
    <p:extLst>
      <p:ext uri="{BB962C8B-B14F-4D97-AF65-F5344CB8AC3E}">
        <p14:creationId xmlns:p14="http://schemas.microsoft.com/office/powerpoint/2010/main" val="38264993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908720"/>
            <a:ext cx="184666" cy="461665"/>
          </a:xfrm>
          <a:prstGeom prst="rect">
            <a:avLst/>
          </a:prstGeom>
          <a:noFill/>
        </p:spPr>
        <p:txBody>
          <a:bodyPr wrap="none" rtlCol="0">
            <a:spAutoFit/>
          </a:bodyPr>
          <a:lstStyle/>
          <a:p>
            <a:endParaRPr lang="en-US" dirty="0"/>
          </a:p>
        </p:txBody>
      </p:sp>
      <p:sp>
        <p:nvSpPr>
          <p:cNvPr id="3" name="TextBox 2"/>
          <p:cNvSpPr txBox="1"/>
          <p:nvPr/>
        </p:nvSpPr>
        <p:spPr>
          <a:xfrm>
            <a:off x="971600" y="908720"/>
            <a:ext cx="7416824" cy="4708981"/>
          </a:xfrm>
          <a:prstGeom prst="rect">
            <a:avLst/>
          </a:prstGeom>
          <a:noFill/>
        </p:spPr>
        <p:txBody>
          <a:bodyPr wrap="square" rtlCol="0">
            <a:spAutoFit/>
          </a:bodyPr>
          <a:lstStyle/>
          <a:p>
            <a:r>
              <a:rPr lang="en-US" sz="2000" dirty="0" err="1"/>
              <a:t>Apollodorus</a:t>
            </a:r>
            <a:r>
              <a:rPr lang="en-US" sz="2000" dirty="0"/>
              <a:t>, </a:t>
            </a:r>
            <a:r>
              <a:rPr lang="en-US" sz="2000" i="1" dirty="0"/>
              <a:t>Bibliotheca</a:t>
            </a:r>
            <a:r>
              <a:rPr lang="en-US" sz="2000" dirty="0"/>
              <a:t>:</a:t>
            </a:r>
          </a:p>
          <a:p>
            <a:endParaRPr lang="en-US" sz="2000" dirty="0"/>
          </a:p>
          <a:p>
            <a:r>
              <a:rPr lang="en-US" sz="2000" dirty="0"/>
              <a:t>"</a:t>
            </a:r>
            <a:r>
              <a:rPr lang="en-US" sz="2000" dirty="0" err="1"/>
              <a:t>Kekrops</a:t>
            </a:r>
            <a:r>
              <a:rPr lang="en-US" sz="2000" dirty="0"/>
              <a:t>, a son of the soil, was the first king of </a:t>
            </a:r>
            <a:r>
              <a:rPr lang="en-US" sz="2000" dirty="0" err="1"/>
              <a:t>Attika</a:t>
            </a:r>
            <a:r>
              <a:rPr lang="en-US" sz="2000" dirty="0"/>
              <a:t> . . . In his time, they say, the gods resolved to take possession of cities in which each of them should receive his own peculiar worship. So Poseidon was the first that came to Attika, and with a blow of his trident on the middle of the acropolis, he produced a sea. After him came Athena, and, having called on </a:t>
            </a:r>
            <a:r>
              <a:rPr lang="en-US" sz="2000" dirty="0" err="1"/>
              <a:t>Kekrops</a:t>
            </a:r>
            <a:r>
              <a:rPr lang="en-US" sz="2000" dirty="0"/>
              <a:t> to witness her act of taking possession, she planted an olive tree, which is still visible. But when the two strove for possession of the country, Zeus parted them and appointed arbiters. And in accordance with their verdict the country was adjudged to Athena, because </a:t>
            </a:r>
            <a:r>
              <a:rPr lang="en-US" sz="2000" dirty="0" err="1"/>
              <a:t>Kekrops</a:t>
            </a:r>
            <a:r>
              <a:rPr lang="en-US" sz="2000" dirty="0"/>
              <a:t> bore witness that she had been the first to plant the olive. Athena, therefore, called the city Athens after herself, and Poseidon in hot anger flooded the </a:t>
            </a:r>
            <a:r>
              <a:rPr lang="en-US" sz="2000" dirty="0" err="1"/>
              <a:t>Thriasian</a:t>
            </a:r>
            <a:r>
              <a:rPr lang="en-US" sz="2000" dirty="0"/>
              <a:t> plain and laid </a:t>
            </a:r>
            <a:r>
              <a:rPr lang="en-US" sz="2000" dirty="0" err="1"/>
              <a:t>Attika</a:t>
            </a:r>
            <a:r>
              <a:rPr lang="en-US" sz="2000" dirty="0"/>
              <a:t> under the sea."</a:t>
            </a:r>
          </a:p>
        </p:txBody>
      </p:sp>
    </p:spTree>
    <p:extLst>
      <p:ext uri="{BB962C8B-B14F-4D97-AF65-F5344CB8AC3E}">
        <p14:creationId xmlns:p14="http://schemas.microsoft.com/office/powerpoint/2010/main" val="41396004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85800"/>
            <a:ext cx="4464050" cy="5257800"/>
          </a:xfrm>
          <a:prstGeom prst="rect">
            <a:avLst/>
          </a:prstGeom>
          <a:noFill/>
          <a:ln w="9525">
            <a:noFill/>
            <a:miter lim="800000"/>
            <a:headEnd/>
            <a:tailEnd/>
          </a:ln>
          <a:effectLst/>
        </p:spPr>
      </p:pic>
      <p:sp>
        <p:nvSpPr>
          <p:cNvPr id="13315" name="Text Box 3"/>
          <p:cNvSpPr txBox="1">
            <a:spLocks noChangeArrowheads="1"/>
          </p:cNvSpPr>
          <p:nvPr/>
        </p:nvSpPr>
        <p:spPr bwMode="auto">
          <a:xfrm>
            <a:off x="5791200" y="1524000"/>
            <a:ext cx="2362200" cy="1552575"/>
          </a:xfrm>
          <a:prstGeom prst="rect">
            <a:avLst/>
          </a:prstGeom>
          <a:noFill/>
          <a:ln w="9525">
            <a:noFill/>
            <a:miter lim="800000"/>
            <a:headEnd/>
            <a:tailEnd/>
          </a:ln>
        </p:spPr>
        <p:txBody>
          <a:bodyPr>
            <a:prstTxWarp prst="textNoShape">
              <a:avLst/>
            </a:prstTxWarp>
            <a:spAutoFit/>
          </a:bodyPr>
          <a:lstStyle/>
          <a:p>
            <a:pPr>
              <a:spcBef>
                <a:spcPct val="50000"/>
              </a:spcBef>
            </a:pPr>
            <a:r>
              <a:rPr lang="en-US"/>
              <a:t>Athena and Poseidon by Amasis (6th century BCE)</a:t>
            </a:r>
          </a:p>
        </p:txBody>
      </p:sp>
    </p:spTree>
    <p:extLst>
      <p:ext uri="{BB962C8B-B14F-4D97-AF65-F5344CB8AC3E}">
        <p14:creationId xmlns:p14="http://schemas.microsoft.com/office/powerpoint/2010/main" val="23680116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990600" y="5715000"/>
            <a:ext cx="7162800" cy="822325"/>
          </a:xfrm>
          <a:prstGeom prst="rect">
            <a:avLst/>
          </a:prstGeom>
          <a:noFill/>
          <a:ln w="9525">
            <a:noFill/>
            <a:miter lim="800000"/>
            <a:headEnd/>
            <a:tailEnd/>
          </a:ln>
        </p:spPr>
        <p:txBody>
          <a:bodyPr>
            <a:prstTxWarp prst="textNoShape">
              <a:avLst/>
            </a:prstTxWarp>
            <a:spAutoFit/>
          </a:bodyPr>
          <a:lstStyle/>
          <a:p>
            <a:pPr>
              <a:spcBef>
                <a:spcPct val="50000"/>
              </a:spcBef>
            </a:pPr>
            <a:r>
              <a:rPr lang="en-US"/>
              <a:t>Athena, Perseus and the killing of the Gorgon (Athenian, red figure vase, 5th century BCE)</a:t>
            </a:r>
          </a:p>
        </p:txBody>
      </p:sp>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09600"/>
            <a:ext cx="5943600" cy="3997325"/>
          </a:xfrm>
          <a:prstGeom prst="rect">
            <a:avLst/>
          </a:prstGeom>
          <a:noFill/>
          <a:ln w="9525">
            <a:noFill/>
            <a:miter lim="800000"/>
            <a:headEnd/>
            <a:tailEnd/>
          </a:ln>
          <a:effectLst/>
        </p:spPr>
      </p:pic>
    </p:spTree>
    <p:extLst>
      <p:ext uri="{BB962C8B-B14F-4D97-AF65-F5344CB8AC3E}">
        <p14:creationId xmlns:p14="http://schemas.microsoft.com/office/powerpoint/2010/main" val="24083473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04800"/>
            <a:ext cx="5499100" cy="5029200"/>
          </a:xfrm>
          <a:prstGeom prst="rect">
            <a:avLst/>
          </a:prstGeom>
          <a:noFill/>
          <a:ln w="9525">
            <a:noFill/>
            <a:miter lim="800000"/>
            <a:headEnd/>
            <a:tailEnd/>
          </a:ln>
          <a:effectLst/>
        </p:spPr>
      </p:pic>
      <p:sp>
        <p:nvSpPr>
          <p:cNvPr id="12291" name="Text Box 3"/>
          <p:cNvSpPr txBox="1">
            <a:spLocks noChangeArrowheads="1"/>
          </p:cNvSpPr>
          <p:nvPr/>
        </p:nvSpPr>
        <p:spPr bwMode="auto">
          <a:xfrm>
            <a:off x="914400" y="5791200"/>
            <a:ext cx="6248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Aegis on Athena Lemnia (5th century BCE)</a:t>
            </a:r>
          </a:p>
        </p:txBody>
      </p:sp>
    </p:spTree>
    <p:extLst>
      <p:ext uri="{BB962C8B-B14F-4D97-AF65-F5344CB8AC3E}">
        <p14:creationId xmlns:p14="http://schemas.microsoft.com/office/powerpoint/2010/main" val="35081115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7924800" cy="5280025"/>
          </a:xfrm>
          <a:prstGeom prst="rect">
            <a:avLst/>
          </a:prstGeom>
          <a:noFill/>
          <a:ln w="9525">
            <a:noFill/>
            <a:miter lim="800000"/>
            <a:headEnd/>
            <a:tailEnd/>
          </a:ln>
          <a:effectLst/>
        </p:spPr>
      </p:pic>
      <p:sp>
        <p:nvSpPr>
          <p:cNvPr id="2" name="TextBox 1"/>
          <p:cNvSpPr txBox="1"/>
          <p:nvPr/>
        </p:nvSpPr>
        <p:spPr>
          <a:xfrm>
            <a:off x="1763688" y="6093296"/>
            <a:ext cx="5703304" cy="461665"/>
          </a:xfrm>
          <a:prstGeom prst="rect">
            <a:avLst/>
          </a:prstGeom>
          <a:noFill/>
        </p:spPr>
        <p:txBody>
          <a:bodyPr wrap="none" rtlCol="0">
            <a:spAutoFit/>
          </a:bodyPr>
          <a:lstStyle/>
          <a:p>
            <a:r>
              <a:rPr lang="en-US" dirty="0"/>
              <a:t>The Parthenon, on the Acropolis, Athens</a:t>
            </a:r>
          </a:p>
        </p:txBody>
      </p:sp>
    </p:spTree>
    <p:extLst>
      <p:ext uri="{BB962C8B-B14F-4D97-AF65-F5344CB8AC3E}">
        <p14:creationId xmlns:p14="http://schemas.microsoft.com/office/powerpoint/2010/main" val="41455487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57200"/>
            <a:ext cx="7073900" cy="4684713"/>
          </a:xfrm>
          <a:prstGeom prst="rect">
            <a:avLst/>
          </a:prstGeom>
          <a:noFill/>
          <a:ln w="9525">
            <a:noFill/>
            <a:miter lim="800000"/>
            <a:headEnd/>
            <a:tailEnd/>
          </a:ln>
          <a:effectLst/>
        </p:spPr>
      </p:pic>
      <p:sp>
        <p:nvSpPr>
          <p:cNvPr id="41987" name="Text Box 3"/>
          <p:cNvSpPr txBox="1">
            <a:spLocks noChangeArrowheads="1"/>
          </p:cNvSpPr>
          <p:nvPr/>
        </p:nvSpPr>
        <p:spPr bwMode="auto">
          <a:xfrm>
            <a:off x="914400" y="5867400"/>
            <a:ext cx="6629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Parthenon in the early 19th century (1833)</a:t>
            </a:r>
          </a:p>
        </p:txBody>
      </p:sp>
    </p:spTree>
    <p:extLst>
      <p:ext uri="{BB962C8B-B14F-4D97-AF65-F5344CB8AC3E}">
        <p14:creationId xmlns:p14="http://schemas.microsoft.com/office/powerpoint/2010/main" val="3642046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837516"/>
          </a:xfrm>
        </p:spPr>
        <p:txBody>
          <a:bodyPr/>
          <a:lstStyle/>
          <a:p>
            <a:r>
              <a:rPr lang="en-US" dirty="0"/>
              <a:t>THE GREAT GODDESS</a:t>
            </a:r>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41360304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331200" cy="6248400"/>
          </a:xfrm>
          <a:prstGeom prst="rect">
            <a:avLst/>
          </a:prstGeom>
          <a:noFill/>
          <a:ln w="9525">
            <a:noFill/>
            <a:miter lim="800000"/>
            <a:headEnd/>
            <a:tailEnd/>
          </a:ln>
          <a:effectLst/>
        </p:spPr>
      </p:pic>
    </p:spTree>
    <p:extLst>
      <p:ext uri="{BB962C8B-B14F-4D97-AF65-F5344CB8AC3E}">
        <p14:creationId xmlns:p14="http://schemas.microsoft.com/office/powerpoint/2010/main" val="33217659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57200"/>
            <a:ext cx="3025775" cy="5791200"/>
          </a:xfrm>
          <a:prstGeom prst="rect">
            <a:avLst/>
          </a:prstGeom>
          <a:noFill/>
          <a:ln w="9525">
            <a:noFill/>
            <a:miter lim="800000"/>
            <a:headEnd/>
            <a:tailEnd/>
          </a:ln>
          <a:effectLst/>
        </p:spPr>
      </p:pic>
      <p:sp>
        <p:nvSpPr>
          <p:cNvPr id="4100" name="Text Box 4"/>
          <p:cNvSpPr txBox="1">
            <a:spLocks noChangeArrowheads="1"/>
          </p:cNvSpPr>
          <p:nvPr/>
        </p:nvSpPr>
        <p:spPr bwMode="auto">
          <a:xfrm>
            <a:off x="5181600" y="1600200"/>
            <a:ext cx="3429000" cy="1187450"/>
          </a:xfrm>
          <a:prstGeom prst="rect">
            <a:avLst/>
          </a:prstGeom>
          <a:noFill/>
          <a:ln w="9525">
            <a:noFill/>
            <a:miter lim="800000"/>
            <a:headEnd/>
            <a:tailEnd/>
          </a:ln>
        </p:spPr>
        <p:txBody>
          <a:bodyPr>
            <a:prstTxWarp prst="textNoShape">
              <a:avLst/>
            </a:prstTxWarp>
            <a:spAutoFit/>
          </a:bodyPr>
          <a:lstStyle/>
          <a:p>
            <a:pPr>
              <a:spcBef>
                <a:spcPct val="50000"/>
              </a:spcBef>
            </a:pPr>
            <a:r>
              <a:rPr lang="en-US"/>
              <a:t>Votive model of the statue of Athena in the Parthenon</a:t>
            </a:r>
          </a:p>
        </p:txBody>
      </p:sp>
    </p:spTree>
    <p:extLst>
      <p:ext uri="{BB962C8B-B14F-4D97-AF65-F5344CB8AC3E}">
        <p14:creationId xmlns:p14="http://schemas.microsoft.com/office/powerpoint/2010/main" val="11509045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759700" cy="6022975"/>
          </a:xfrm>
          <a:prstGeom prst="rect">
            <a:avLst/>
          </a:prstGeom>
          <a:noFill/>
          <a:ln w="9525">
            <a:noFill/>
            <a:miter lim="800000"/>
            <a:headEnd/>
            <a:tailEnd/>
          </a:ln>
          <a:effectLst/>
        </p:spPr>
      </p:pic>
      <p:sp>
        <p:nvSpPr>
          <p:cNvPr id="2" name="TextBox 1"/>
          <p:cNvSpPr txBox="1"/>
          <p:nvPr/>
        </p:nvSpPr>
        <p:spPr>
          <a:xfrm>
            <a:off x="755576" y="6393072"/>
            <a:ext cx="7855636" cy="461665"/>
          </a:xfrm>
          <a:prstGeom prst="rect">
            <a:avLst/>
          </a:prstGeom>
          <a:noFill/>
        </p:spPr>
        <p:txBody>
          <a:bodyPr wrap="none" rtlCol="0">
            <a:spAutoFit/>
          </a:bodyPr>
          <a:lstStyle/>
          <a:p>
            <a:r>
              <a:rPr lang="en-US" dirty="0"/>
              <a:t>Parthenon frieze – the “Elgin marbles” (British Museum)</a:t>
            </a:r>
          </a:p>
        </p:txBody>
      </p:sp>
    </p:spTree>
    <p:extLst>
      <p:ext uri="{BB962C8B-B14F-4D97-AF65-F5344CB8AC3E}">
        <p14:creationId xmlns:p14="http://schemas.microsoft.com/office/powerpoint/2010/main" val="11173691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57200"/>
            <a:ext cx="6426200" cy="4819650"/>
          </a:xfrm>
          <a:prstGeom prst="rect">
            <a:avLst/>
          </a:prstGeom>
          <a:noFill/>
          <a:ln w="9525">
            <a:noFill/>
            <a:miter lim="800000"/>
            <a:headEnd/>
            <a:tailEnd/>
          </a:ln>
          <a:effectLst/>
        </p:spPr>
      </p:pic>
      <p:sp>
        <p:nvSpPr>
          <p:cNvPr id="6147" name="Text Box 3"/>
          <p:cNvSpPr txBox="1">
            <a:spLocks noChangeArrowheads="1"/>
          </p:cNvSpPr>
          <p:nvPr/>
        </p:nvSpPr>
        <p:spPr bwMode="auto">
          <a:xfrm>
            <a:off x="762000" y="5867400"/>
            <a:ext cx="7467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Copy of the Parthenon, Nashville</a:t>
            </a:r>
          </a:p>
        </p:txBody>
      </p:sp>
    </p:spTree>
    <p:extLst>
      <p:ext uri="{BB962C8B-B14F-4D97-AF65-F5344CB8AC3E}">
        <p14:creationId xmlns:p14="http://schemas.microsoft.com/office/powerpoint/2010/main" val="14329628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ndora on athena parthenon pedestal.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158" y="357166"/>
            <a:ext cx="8266978" cy="4460819"/>
          </a:xfrm>
        </p:spPr>
      </p:pic>
      <p:sp>
        <p:nvSpPr>
          <p:cNvPr id="5" name="TextBox 4"/>
          <p:cNvSpPr txBox="1"/>
          <p:nvPr/>
        </p:nvSpPr>
        <p:spPr>
          <a:xfrm>
            <a:off x="428596" y="5143512"/>
            <a:ext cx="8143932" cy="1077218"/>
          </a:xfrm>
          <a:prstGeom prst="rect">
            <a:avLst/>
          </a:prstGeom>
          <a:noFill/>
        </p:spPr>
        <p:txBody>
          <a:bodyPr wrap="square" rtlCol="0">
            <a:spAutoFit/>
          </a:bodyPr>
          <a:lstStyle/>
          <a:p>
            <a:r>
              <a:rPr lang="en-CA" sz="3200" dirty="0">
                <a:solidFill>
                  <a:srgbClr val="4C376B"/>
                </a:solidFill>
                <a:latin typeface="Cambria"/>
              </a:rPr>
              <a:t>Reconstruction of Parthenon.</a:t>
            </a:r>
          </a:p>
          <a:p>
            <a:r>
              <a:rPr lang="en-CA" sz="3200" dirty="0">
                <a:solidFill>
                  <a:srgbClr val="4C376B"/>
                </a:solidFill>
                <a:latin typeface="Cambria"/>
              </a:rPr>
              <a:t>Nashville, Tennessee.  </a:t>
            </a:r>
          </a:p>
        </p:txBody>
      </p:sp>
    </p:spTree>
    <p:extLst>
      <p:ext uri="{BB962C8B-B14F-4D97-AF65-F5344CB8AC3E}">
        <p14:creationId xmlns:p14="http://schemas.microsoft.com/office/powerpoint/2010/main" val="15924946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04800"/>
            <a:ext cx="5392738" cy="5549900"/>
          </a:xfrm>
          <a:prstGeom prst="rect">
            <a:avLst/>
          </a:prstGeom>
          <a:noFill/>
          <a:ln w="9525">
            <a:noFill/>
            <a:miter lim="800000"/>
            <a:headEnd/>
            <a:tailEnd/>
          </a:ln>
          <a:effectLst/>
        </p:spPr>
      </p:pic>
      <p:sp>
        <p:nvSpPr>
          <p:cNvPr id="8195" name="Text Box 3"/>
          <p:cNvSpPr txBox="1">
            <a:spLocks noChangeArrowheads="1"/>
          </p:cNvSpPr>
          <p:nvPr/>
        </p:nvSpPr>
        <p:spPr bwMode="auto">
          <a:xfrm>
            <a:off x="1295400" y="6172200"/>
            <a:ext cx="6705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Centaur and Lapith, south metope Parthenon</a:t>
            </a:r>
          </a:p>
        </p:txBody>
      </p:sp>
    </p:spTree>
    <p:extLst>
      <p:ext uri="{BB962C8B-B14F-4D97-AF65-F5344CB8AC3E}">
        <p14:creationId xmlns:p14="http://schemas.microsoft.com/office/powerpoint/2010/main" val="3452138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arthenon 004.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8729" y="285728"/>
            <a:ext cx="6000792" cy="4525963"/>
          </a:xfrm>
        </p:spPr>
      </p:pic>
      <p:sp>
        <p:nvSpPr>
          <p:cNvPr id="7" name="TextBox 6"/>
          <p:cNvSpPr txBox="1"/>
          <p:nvPr/>
        </p:nvSpPr>
        <p:spPr>
          <a:xfrm>
            <a:off x="1214414" y="5143512"/>
            <a:ext cx="6500858" cy="1077218"/>
          </a:xfrm>
          <a:prstGeom prst="rect">
            <a:avLst/>
          </a:prstGeom>
          <a:noFill/>
        </p:spPr>
        <p:txBody>
          <a:bodyPr wrap="square" rtlCol="0">
            <a:spAutoFit/>
          </a:bodyPr>
          <a:lstStyle/>
          <a:p>
            <a:r>
              <a:rPr lang="en-CA" sz="3200" dirty="0">
                <a:solidFill>
                  <a:srgbClr val="4C376B"/>
                </a:solidFill>
                <a:latin typeface="Cambria"/>
              </a:rPr>
              <a:t>East Pediment on Reconstructed Parthenon. Nashville, Tennessee</a:t>
            </a:r>
          </a:p>
        </p:txBody>
      </p:sp>
    </p:spTree>
    <p:extLst>
      <p:ext uri="{BB962C8B-B14F-4D97-AF65-F5344CB8AC3E}">
        <p14:creationId xmlns:p14="http://schemas.microsoft.com/office/powerpoint/2010/main" val="42073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04800"/>
            <a:ext cx="7493000" cy="4973638"/>
          </a:xfrm>
          <a:prstGeom prst="rect">
            <a:avLst/>
          </a:prstGeom>
          <a:noFill/>
          <a:ln w="9525">
            <a:noFill/>
            <a:miter lim="800000"/>
            <a:headEnd/>
            <a:tailEnd/>
          </a:ln>
          <a:effectLst/>
        </p:spPr>
      </p:pic>
      <p:sp>
        <p:nvSpPr>
          <p:cNvPr id="48131" name="Text Box 3"/>
          <p:cNvSpPr txBox="1">
            <a:spLocks noChangeArrowheads="1"/>
          </p:cNvSpPr>
          <p:nvPr/>
        </p:nvSpPr>
        <p:spPr bwMode="auto">
          <a:xfrm>
            <a:off x="838200" y="5638800"/>
            <a:ext cx="6781800" cy="822325"/>
          </a:xfrm>
          <a:prstGeom prst="rect">
            <a:avLst/>
          </a:prstGeom>
          <a:noFill/>
          <a:ln w="9525">
            <a:noFill/>
            <a:miter lim="800000"/>
            <a:headEnd/>
            <a:tailEnd/>
          </a:ln>
        </p:spPr>
        <p:txBody>
          <a:bodyPr>
            <a:prstTxWarp prst="textNoShape">
              <a:avLst/>
            </a:prstTxWarp>
            <a:spAutoFit/>
          </a:bodyPr>
          <a:lstStyle/>
          <a:p>
            <a:pPr>
              <a:spcBef>
                <a:spcPct val="50000"/>
              </a:spcBef>
            </a:pPr>
            <a:r>
              <a:rPr lang="en-US"/>
              <a:t>Phidias showing the frieze, Lawrence Alma-Tadema (1868)</a:t>
            </a:r>
          </a:p>
        </p:txBody>
      </p:sp>
    </p:spTree>
    <p:extLst>
      <p:ext uri="{BB962C8B-B14F-4D97-AF65-F5344CB8AC3E}">
        <p14:creationId xmlns:p14="http://schemas.microsoft.com/office/powerpoint/2010/main" val="16968108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6888" y="2324542"/>
            <a:ext cx="8410224" cy="2208917"/>
          </a:xfrm>
          <a:prstGeom prst="rect">
            <a:avLst/>
          </a:prstGeom>
          <a:gradFill flip="none" rotWithShape="1">
            <a:gsLst>
              <a:gs pos="0">
                <a:schemeClr val="bg1">
                  <a:lumMod val="75000"/>
                </a:schemeClr>
              </a:gs>
              <a:gs pos="20000">
                <a:schemeClr val="bg1">
                  <a:lumMod val="85000"/>
                </a:schemeClr>
              </a:gs>
              <a:gs pos="100000">
                <a:schemeClr val="bg1">
                  <a:lumMod val="50000"/>
                </a:schemeClr>
              </a:gs>
            </a:gsLst>
            <a:lin ang="0" scaled="1"/>
            <a:tileRect/>
          </a:gradFill>
          <a:effectLst>
            <a:outerShdw blurRad="50800" dist="38100" dir="2700000" algn="tl" rotWithShape="0">
              <a:srgbClr val="000000">
                <a:alpha val="43000"/>
              </a:srgbClr>
            </a:outerShdw>
          </a:effectLst>
          <a:sp3d>
            <a:bevelT w="63500" h="25400" prst="hardEdge"/>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scene3d>
              <a:camera prst="orthographicFront"/>
              <a:lightRig rig="threePt" dir="t"/>
            </a:scene3d>
            <a:sp3d extrusionH="57150">
              <a:bevelT w="69850" h="69850" prst="divot"/>
            </a:sp3d>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500" b="1" i="0" u="none" strike="noStrike" kern="1200" cap="none" spc="0" normalizeH="0" baseline="0" noProof="0" dirty="0">
                <a:ln>
                  <a:noFill/>
                </a:ln>
                <a:solidFill>
                  <a:srgbClr val="9D854C"/>
                </a:solidFill>
                <a:effectLst>
                  <a:outerShdw blurRad="50800" dist="38100" dir="2700000" algn="tl" rotWithShape="0">
                    <a:srgbClr val="000000">
                      <a:alpha val="43000"/>
                    </a:srgbClr>
                  </a:outerShdw>
                </a:effectLst>
                <a:uLnTx/>
                <a:uFillTx/>
                <a:latin typeface="Constantia"/>
                <a:ea typeface="+mn-ea"/>
                <a:cs typeface="Constantia"/>
              </a:rPr>
              <a:t>FROM GREECE TO ROME</a:t>
            </a:r>
          </a:p>
        </p:txBody>
      </p:sp>
      <p:sp>
        <p:nvSpPr>
          <p:cNvPr id="3" name="Frame 2"/>
          <p:cNvSpPr/>
          <p:nvPr/>
        </p:nvSpPr>
        <p:spPr>
          <a:xfrm>
            <a:off x="0" y="0"/>
            <a:ext cx="9144000" cy="6858000"/>
          </a:xfrm>
          <a:prstGeom prst="frame">
            <a:avLst>
              <a:gd name="adj1" fmla="val 6400"/>
            </a:avLst>
          </a:prstGeom>
          <a:gradFill flip="none" rotWithShape="1">
            <a:gsLst>
              <a:gs pos="34000">
                <a:srgbClr val="2B002C"/>
              </a:gs>
              <a:gs pos="16000">
                <a:srgbClr val="531712"/>
              </a:gs>
              <a:gs pos="70000">
                <a:srgbClr val="531712"/>
              </a:gs>
              <a:gs pos="82000">
                <a:srgbClr val="2B002C"/>
              </a:gs>
              <a:gs pos="100000">
                <a:srgbClr val="531712"/>
              </a:gs>
              <a:gs pos="51000">
                <a:srgbClr val="531712"/>
              </a:gs>
            </a:gsLst>
            <a:lin ang="8160000" scaled="0"/>
            <a:tileRect/>
          </a:gradFill>
          <a:ln>
            <a:noFill/>
          </a:ln>
          <a:effectLst>
            <a:outerShdw blurRad="40000" dist="23000" dir="5400000" rotWithShape="0">
              <a:srgbClr val="000000">
                <a:alpha val="35000"/>
              </a:srgbClr>
            </a:outerShdw>
          </a:effectLst>
          <a:scene3d>
            <a:camera prst="orthographicFron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Frame 3"/>
          <p:cNvSpPr/>
          <p:nvPr/>
        </p:nvSpPr>
        <p:spPr>
          <a:xfrm>
            <a:off x="179294" y="194235"/>
            <a:ext cx="8785412" cy="6469530"/>
          </a:xfrm>
          <a:prstGeom prst="frame">
            <a:avLst>
              <a:gd name="adj1" fmla="val 2823"/>
            </a:avLst>
          </a:prstGeom>
          <a:gradFill flip="none" rotWithShape="1">
            <a:gsLst>
              <a:gs pos="27000">
                <a:srgbClr val="8A733F"/>
              </a:gs>
              <a:gs pos="38000">
                <a:srgbClr val="F0CC76"/>
              </a:gs>
              <a:gs pos="77000">
                <a:srgbClr val="9D854C"/>
              </a:gs>
              <a:gs pos="88000">
                <a:srgbClr val="F0CC76"/>
              </a:gs>
              <a:gs pos="100000">
                <a:srgbClr val="9D854C"/>
              </a:gs>
              <a:gs pos="47000">
                <a:srgbClr val="9D854C"/>
              </a:gs>
              <a:gs pos="17000">
                <a:srgbClr val="F0CC76"/>
              </a:gs>
              <a:gs pos="7000">
                <a:srgbClr val="9D854C"/>
              </a:gs>
            </a:gsLst>
            <a:lin ang="0" scaled="1"/>
            <a:tileRect/>
          </a:gradFill>
          <a:ln>
            <a:noFill/>
          </a:ln>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930954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36442185"/>
              </p:ext>
            </p:extLst>
          </p:nvPr>
        </p:nvGraphicFramePr>
        <p:xfrm>
          <a:off x="1" y="0"/>
          <a:ext cx="9144000" cy="6768669"/>
        </p:xfrm>
        <a:graphic>
          <a:graphicData uri="http://schemas.openxmlformats.org/drawingml/2006/table">
            <a:tbl>
              <a:tblPr firstRow="1">
                <a:tableStyleId>{5DA37D80-6434-44D0-A028-1B22A696006F}</a:tableStyleId>
              </a:tblPr>
              <a:tblGrid>
                <a:gridCol w="2253186">
                  <a:extLst>
                    <a:ext uri="{9D8B030D-6E8A-4147-A177-3AD203B41FA5}">
                      <a16:colId xmlns:a16="http://schemas.microsoft.com/office/drawing/2014/main" val="20000"/>
                    </a:ext>
                  </a:extLst>
                </a:gridCol>
                <a:gridCol w="2296938">
                  <a:extLst>
                    <a:ext uri="{9D8B030D-6E8A-4147-A177-3AD203B41FA5}">
                      <a16:colId xmlns:a16="http://schemas.microsoft.com/office/drawing/2014/main" val="20001"/>
                    </a:ext>
                  </a:extLst>
                </a:gridCol>
                <a:gridCol w="2296938">
                  <a:extLst>
                    <a:ext uri="{9D8B030D-6E8A-4147-A177-3AD203B41FA5}">
                      <a16:colId xmlns:a16="http://schemas.microsoft.com/office/drawing/2014/main" val="20002"/>
                    </a:ext>
                  </a:extLst>
                </a:gridCol>
                <a:gridCol w="2296938">
                  <a:extLst>
                    <a:ext uri="{9D8B030D-6E8A-4147-A177-3AD203B41FA5}">
                      <a16:colId xmlns:a16="http://schemas.microsoft.com/office/drawing/2014/main" val="20003"/>
                    </a:ext>
                  </a:extLst>
                </a:gridCol>
              </a:tblGrid>
              <a:tr h="4153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ln>
                            <a:noFill/>
                          </a:ln>
                          <a:solidFill>
                            <a:srgbClr val="800000"/>
                          </a:solidFill>
                          <a:latin typeface="Cambria"/>
                          <a:cs typeface="Cambria"/>
                        </a:rPr>
                        <a:t>14 Olympian gods</a:t>
                      </a:r>
                    </a:p>
                  </a:txBody>
                  <a:tcPr marL="82127" marR="82127" marT="41063" marB="41063">
                    <a:gradFill flip="none" rotWithShape="1">
                      <a:gsLst>
                        <a:gs pos="100000">
                          <a:schemeClr val="accent2">
                            <a:lumMod val="40000"/>
                            <a:lumOff val="60000"/>
                          </a:schemeClr>
                        </a:gs>
                        <a:gs pos="0">
                          <a:schemeClr val="bg2">
                            <a:tint val="10000"/>
                            <a:satMod val="300000"/>
                            <a:alpha val="91000"/>
                          </a:schemeClr>
                        </a:gs>
                      </a:gsLst>
                      <a:path path="circle">
                        <a:fillToRect l="100000" t="100000"/>
                      </a:path>
                      <a:tileRect r="-100000" b="-100000"/>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dirty="0">
                          <a:ln>
                            <a:solidFill>
                              <a:schemeClr val="accent1">
                                <a:lumMod val="50000"/>
                              </a:schemeClr>
                            </a:solidFill>
                          </a:ln>
                          <a:solidFill>
                            <a:srgbClr val="800000"/>
                          </a:solidFill>
                          <a:latin typeface="Cambria"/>
                          <a:cs typeface="Cambria"/>
                        </a:rPr>
                        <a:t>Roman name</a:t>
                      </a:r>
                    </a:p>
                  </a:txBody>
                  <a:tcPr marL="82127" marR="82127" marT="41063" marB="41063">
                    <a:gradFill flip="none" rotWithShape="1">
                      <a:gsLst>
                        <a:gs pos="100000">
                          <a:schemeClr val="accent2">
                            <a:lumMod val="40000"/>
                            <a:lumOff val="60000"/>
                          </a:schemeClr>
                        </a:gs>
                        <a:gs pos="0">
                          <a:schemeClr val="bg2">
                            <a:tint val="10000"/>
                            <a:satMod val="300000"/>
                            <a:alpha val="91000"/>
                          </a:schemeClr>
                        </a:gs>
                      </a:gsLst>
                      <a:path path="circle">
                        <a:fillToRect l="100000" t="100000"/>
                      </a:path>
                      <a:tileRect r="-100000" b="-100000"/>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dirty="0">
                          <a:ln>
                            <a:solidFill>
                              <a:schemeClr val="accent1">
                                <a:lumMod val="50000"/>
                              </a:schemeClr>
                            </a:solidFill>
                          </a:ln>
                          <a:solidFill>
                            <a:srgbClr val="800000"/>
                          </a:solidFill>
                          <a:latin typeface="Cambria"/>
                          <a:cs typeface="Cambria"/>
                        </a:rPr>
                        <a:t>Functions, spheres</a:t>
                      </a:r>
                    </a:p>
                  </a:txBody>
                  <a:tcPr marL="82127" marR="82127" marT="41063" marB="41063">
                    <a:gradFill flip="none" rotWithShape="1">
                      <a:gsLst>
                        <a:gs pos="100000">
                          <a:schemeClr val="accent2">
                            <a:lumMod val="40000"/>
                            <a:lumOff val="60000"/>
                          </a:schemeClr>
                        </a:gs>
                        <a:gs pos="0">
                          <a:schemeClr val="bg2">
                            <a:tint val="10000"/>
                            <a:satMod val="300000"/>
                            <a:alpha val="91000"/>
                          </a:schemeClr>
                        </a:gs>
                      </a:gsLst>
                      <a:path path="circle">
                        <a:fillToRect l="100000" t="100000"/>
                      </a:path>
                      <a:tileRect r="-100000" b="-100000"/>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dirty="0">
                          <a:ln>
                            <a:solidFill>
                              <a:schemeClr val="accent1">
                                <a:lumMod val="50000"/>
                              </a:schemeClr>
                            </a:solidFill>
                          </a:ln>
                          <a:solidFill>
                            <a:srgbClr val="800000"/>
                          </a:solidFill>
                          <a:latin typeface="Cambria"/>
                          <a:cs typeface="Cambria"/>
                        </a:rPr>
                        <a:t>Symbols</a:t>
                      </a:r>
                    </a:p>
                  </a:txBody>
                  <a:tcPr marL="82127" marR="82127" marT="41063" marB="41063">
                    <a:gradFill flip="none" rotWithShape="1">
                      <a:gsLst>
                        <a:gs pos="100000">
                          <a:schemeClr val="accent2">
                            <a:lumMod val="40000"/>
                            <a:lumOff val="60000"/>
                          </a:schemeClr>
                        </a:gs>
                        <a:gs pos="0">
                          <a:schemeClr val="bg2">
                            <a:tint val="10000"/>
                            <a:satMod val="300000"/>
                            <a:alpha val="91000"/>
                          </a:schemeClr>
                        </a:gs>
                      </a:gsLst>
                      <a:path path="circle">
                        <a:fillToRect l="100000" t="100000"/>
                      </a:path>
                      <a:tileRect r="-100000" b="-100000"/>
                    </a:gradFill>
                  </a:tcPr>
                </a:tc>
                <a:extLst>
                  <a:ext uri="{0D108BD9-81ED-4DB2-BD59-A6C34878D82A}">
                    <a16:rowId xmlns:a16="http://schemas.microsoft.com/office/drawing/2014/main" val="10000"/>
                  </a:ext>
                </a:extLst>
              </a:tr>
              <a:tr h="634593">
                <a:tc>
                  <a:txBody>
                    <a:bodyPr/>
                    <a:lstStyle/>
                    <a:p>
                      <a:r>
                        <a:rPr lang="en-US" sz="1600" dirty="0">
                          <a:solidFill>
                            <a:srgbClr val="000090"/>
                          </a:solidFill>
                          <a:latin typeface="Cambria"/>
                          <a:cs typeface="Cambria"/>
                        </a:rPr>
                        <a:t>ZEUS</a:t>
                      </a:r>
                    </a:p>
                  </a:txBody>
                  <a:tcPr marL="82127" marR="82127" marT="41063" marB="41063">
                    <a:solidFill>
                      <a:schemeClr val="bg1"/>
                    </a:solidFill>
                  </a:tcPr>
                </a:tc>
                <a:tc>
                  <a:txBody>
                    <a:bodyPr/>
                    <a:lstStyle/>
                    <a:p>
                      <a:r>
                        <a:rPr lang="en-US" sz="1600" dirty="0">
                          <a:solidFill>
                            <a:srgbClr val="000090"/>
                          </a:solidFill>
                          <a:latin typeface="Cambria"/>
                          <a:cs typeface="Cambria"/>
                        </a:rPr>
                        <a:t>JUPITER</a:t>
                      </a:r>
                    </a:p>
                  </a:txBody>
                  <a:tcPr marL="82127" marR="82127" marT="41063" marB="41063">
                    <a:solidFill>
                      <a:schemeClr val="bg1"/>
                    </a:solidFill>
                  </a:tcPr>
                </a:tc>
                <a:tc>
                  <a:txBody>
                    <a:bodyPr/>
                    <a:lstStyle/>
                    <a:p>
                      <a:r>
                        <a:rPr lang="en-US" sz="1600" dirty="0">
                          <a:solidFill>
                            <a:srgbClr val="000090"/>
                          </a:solidFill>
                          <a:latin typeface="Cambria"/>
                          <a:cs typeface="Cambria"/>
                        </a:rPr>
                        <a:t>order, justice,</a:t>
                      </a:r>
                      <a:r>
                        <a:rPr lang="en-US" sz="1600" baseline="0" dirty="0">
                          <a:solidFill>
                            <a:srgbClr val="000090"/>
                          </a:solidFill>
                          <a:latin typeface="Cambria"/>
                          <a:cs typeface="Cambria"/>
                        </a:rPr>
                        <a:t> weather</a:t>
                      </a:r>
                      <a:endParaRPr lang="en-US" sz="1600" dirty="0">
                        <a:solidFill>
                          <a:srgbClr val="000090"/>
                        </a:solidFill>
                        <a:latin typeface="Cambria"/>
                        <a:cs typeface="Cambria"/>
                      </a:endParaRPr>
                    </a:p>
                  </a:txBody>
                  <a:tcPr marL="82127" marR="82127" marT="41063" marB="41063">
                    <a:solidFill>
                      <a:schemeClr val="bg1"/>
                    </a:solidFill>
                  </a:tcPr>
                </a:tc>
                <a:tc>
                  <a:txBody>
                    <a:bodyPr/>
                    <a:lstStyle/>
                    <a:p>
                      <a:r>
                        <a:rPr lang="en-US" sz="1600" dirty="0">
                          <a:solidFill>
                            <a:srgbClr val="000090"/>
                          </a:solidFill>
                          <a:latin typeface="Cambria"/>
                          <a:cs typeface="Cambria"/>
                        </a:rPr>
                        <a:t>eagle, thunderbolt</a:t>
                      </a:r>
                    </a:p>
                  </a:txBody>
                  <a:tcPr marL="82127" marR="82127" marT="41063" marB="41063">
                    <a:solidFill>
                      <a:schemeClr val="bg1"/>
                    </a:solidFill>
                  </a:tcPr>
                </a:tc>
                <a:extLst>
                  <a:ext uri="{0D108BD9-81ED-4DB2-BD59-A6C34878D82A}">
                    <a16:rowId xmlns:a16="http://schemas.microsoft.com/office/drawing/2014/main" val="10001"/>
                  </a:ext>
                </a:extLst>
              </a:tr>
              <a:tr h="415302">
                <a:tc>
                  <a:txBody>
                    <a:bodyPr/>
                    <a:lstStyle/>
                    <a:p>
                      <a:r>
                        <a:rPr lang="en-US" sz="1600" dirty="0">
                          <a:solidFill>
                            <a:srgbClr val="000090"/>
                          </a:solidFill>
                          <a:latin typeface="Cambria"/>
                          <a:cs typeface="Cambria"/>
                        </a:rPr>
                        <a:t>POSEIDON</a:t>
                      </a:r>
                    </a:p>
                  </a:txBody>
                  <a:tcPr marL="82127" marR="82127" marT="41063" marB="41063">
                    <a:solidFill>
                      <a:schemeClr val="bg1"/>
                    </a:solidFill>
                  </a:tcPr>
                </a:tc>
                <a:tc>
                  <a:txBody>
                    <a:bodyPr/>
                    <a:lstStyle/>
                    <a:p>
                      <a:r>
                        <a:rPr lang="en-US" sz="1600" dirty="0">
                          <a:solidFill>
                            <a:srgbClr val="000090"/>
                          </a:solidFill>
                          <a:latin typeface="Cambria"/>
                          <a:cs typeface="Cambria"/>
                        </a:rPr>
                        <a:t>NEPTUNE</a:t>
                      </a:r>
                    </a:p>
                  </a:txBody>
                  <a:tcPr marL="82127" marR="82127" marT="41063" marB="41063">
                    <a:solidFill>
                      <a:schemeClr val="bg1"/>
                    </a:solidFill>
                  </a:tcPr>
                </a:tc>
                <a:tc>
                  <a:txBody>
                    <a:bodyPr/>
                    <a:lstStyle/>
                    <a:p>
                      <a:r>
                        <a:rPr lang="en-US" sz="1600" dirty="0">
                          <a:solidFill>
                            <a:srgbClr val="000090"/>
                          </a:solidFill>
                          <a:latin typeface="Cambria"/>
                          <a:cs typeface="Cambria"/>
                        </a:rPr>
                        <a:t>sea, earthquakes</a:t>
                      </a:r>
                      <a:r>
                        <a:rPr lang="en-US" sz="1600">
                          <a:solidFill>
                            <a:srgbClr val="000090"/>
                          </a:solidFill>
                          <a:latin typeface="Cambria"/>
                          <a:cs typeface="Cambria"/>
                        </a:rPr>
                        <a:t>, horses</a:t>
                      </a:r>
                      <a:endParaRPr lang="en-US" sz="1600" dirty="0">
                        <a:solidFill>
                          <a:srgbClr val="000090"/>
                        </a:solidFill>
                        <a:latin typeface="Cambria"/>
                        <a:cs typeface="Cambria"/>
                      </a:endParaRPr>
                    </a:p>
                  </a:txBody>
                  <a:tcPr marL="82127" marR="82127" marT="41063" marB="41063">
                    <a:solidFill>
                      <a:schemeClr val="bg1"/>
                    </a:solidFill>
                  </a:tcPr>
                </a:tc>
                <a:tc>
                  <a:txBody>
                    <a:bodyPr/>
                    <a:lstStyle/>
                    <a:p>
                      <a:r>
                        <a:rPr lang="en-US" sz="1600" dirty="0">
                          <a:solidFill>
                            <a:srgbClr val="000090"/>
                          </a:solidFill>
                          <a:latin typeface="Cambria"/>
                          <a:cs typeface="Cambria"/>
                        </a:rPr>
                        <a:t>trident, bull</a:t>
                      </a:r>
                    </a:p>
                  </a:txBody>
                  <a:tcPr marL="82127" marR="82127" marT="41063" marB="41063">
                    <a:solidFill>
                      <a:schemeClr val="bg1"/>
                    </a:solidFill>
                  </a:tcPr>
                </a:tc>
                <a:extLst>
                  <a:ext uri="{0D108BD9-81ED-4DB2-BD59-A6C34878D82A}">
                    <a16:rowId xmlns:a16="http://schemas.microsoft.com/office/drawing/2014/main" val="10002"/>
                  </a:ext>
                </a:extLst>
              </a:tr>
              <a:tr h="415302">
                <a:tc>
                  <a:txBody>
                    <a:bodyPr/>
                    <a:lstStyle/>
                    <a:p>
                      <a:r>
                        <a:rPr lang="en-US" sz="1600" dirty="0">
                          <a:solidFill>
                            <a:srgbClr val="000090"/>
                          </a:solidFill>
                          <a:latin typeface="Cambria"/>
                          <a:cs typeface="Cambria"/>
                        </a:rPr>
                        <a:t>HADES</a:t>
                      </a:r>
                    </a:p>
                  </a:txBody>
                  <a:tcPr marL="82127" marR="82127" marT="41063" marB="41063">
                    <a:solidFill>
                      <a:schemeClr val="bg1"/>
                    </a:solidFill>
                  </a:tcPr>
                </a:tc>
                <a:tc>
                  <a:txBody>
                    <a:bodyPr/>
                    <a:lstStyle/>
                    <a:p>
                      <a:r>
                        <a:rPr lang="en-US" sz="1600" dirty="0">
                          <a:solidFill>
                            <a:srgbClr val="000090"/>
                          </a:solidFill>
                          <a:latin typeface="Cambria"/>
                          <a:cs typeface="Cambria"/>
                        </a:rPr>
                        <a:t>PLUTO</a:t>
                      </a:r>
                    </a:p>
                  </a:txBody>
                  <a:tcPr marL="82127" marR="82127" marT="41063" marB="41063">
                    <a:solidFill>
                      <a:schemeClr val="bg1"/>
                    </a:solidFill>
                  </a:tcPr>
                </a:tc>
                <a:tc>
                  <a:txBody>
                    <a:bodyPr/>
                    <a:lstStyle/>
                    <a:p>
                      <a:r>
                        <a:rPr lang="en-US" sz="1600" dirty="0">
                          <a:solidFill>
                            <a:srgbClr val="000090"/>
                          </a:solidFill>
                          <a:latin typeface="Cambria"/>
                          <a:cs typeface="Cambria"/>
                        </a:rPr>
                        <a:t>underworld</a:t>
                      </a:r>
                    </a:p>
                  </a:txBody>
                  <a:tcPr marL="82127" marR="82127" marT="41063" marB="41063">
                    <a:solidFill>
                      <a:schemeClr val="bg1"/>
                    </a:solidFill>
                  </a:tcPr>
                </a:tc>
                <a:tc>
                  <a:txBody>
                    <a:bodyPr/>
                    <a:lstStyle/>
                    <a:p>
                      <a:endParaRPr lang="en-US" sz="1600" dirty="0">
                        <a:solidFill>
                          <a:srgbClr val="000090"/>
                        </a:solidFill>
                        <a:latin typeface="Cambria"/>
                        <a:cs typeface="Cambria"/>
                      </a:endParaRPr>
                    </a:p>
                  </a:txBody>
                  <a:tcPr marL="82127" marR="82127" marT="41063" marB="41063">
                    <a:solidFill>
                      <a:schemeClr val="bg1"/>
                    </a:solidFill>
                  </a:tcPr>
                </a:tc>
                <a:extLst>
                  <a:ext uri="{0D108BD9-81ED-4DB2-BD59-A6C34878D82A}">
                    <a16:rowId xmlns:a16="http://schemas.microsoft.com/office/drawing/2014/main" val="10003"/>
                  </a:ext>
                </a:extLst>
              </a:tr>
              <a:tr h="415302">
                <a:tc>
                  <a:txBody>
                    <a:bodyPr/>
                    <a:lstStyle/>
                    <a:p>
                      <a:r>
                        <a:rPr lang="en-US" sz="1600" dirty="0">
                          <a:solidFill>
                            <a:srgbClr val="000090"/>
                          </a:solidFill>
                          <a:latin typeface="Cambria"/>
                          <a:cs typeface="Cambria"/>
                        </a:rPr>
                        <a:t>HERA</a:t>
                      </a:r>
                    </a:p>
                  </a:txBody>
                  <a:tcPr marL="82127" marR="82127" marT="41063" marB="41063">
                    <a:solidFill>
                      <a:schemeClr val="bg1"/>
                    </a:solidFill>
                  </a:tcPr>
                </a:tc>
                <a:tc>
                  <a:txBody>
                    <a:bodyPr/>
                    <a:lstStyle/>
                    <a:p>
                      <a:r>
                        <a:rPr lang="en-US" sz="1600" dirty="0">
                          <a:solidFill>
                            <a:srgbClr val="000090"/>
                          </a:solidFill>
                          <a:latin typeface="Cambria"/>
                          <a:cs typeface="Cambria"/>
                        </a:rPr>
                        <a:t>JUNO</a:t>
                      </a:r>
                    </a:p>
                  </a:txBody>
                  <a:tcPr marL="82127" marR="82127" marT="41063" marB="41063">
                    <a:solidFill>
                      <a:schemeClr val="bg1"/>
                    </a:solidFill>
                  </a:tcPr>
                </a:tc>
                <a:tc>
                  <a:txBody>
                    <a:bodyPr/>
                    <a:lstStyle/>
                    <a:p>
                      <a:r>
                        <a:rPr lang="en-US" sz="1600" dirty="0">
                          <a:solidFill>
                            <a:srgbClr val="000090"/>
                          </a:solidFill>
                          <a:latin typeface="Cambria"/>
                          <a:cs typeface="Cambria"/>
                        </a:rPr>
                        <a:t>marriage</a:t>
                      </a:r>
                    </a:p>
                  </a:txBody>
                  <a:tcPr marL="82127" marR="82127" marT="41063" marB="41063">
                    <a:solidFill>
                      <a:schemeClr val="bg1"/>
                    </a:solidFill>
                  </a:tcPr>
                </a:tc>
                <a:tc>
                  <a:txBody>
                    <a:bodyPr/>
                    <a:lstStyle/>
                    <a:p>
                      <a:r>
                        <a:rPr lang="en-US" sz="1600" dirty="0">
                          <a:solidFill>
                            <a:srgbClr val="000090"/>
                          </a:solidFill>
                          <a:latin typeface="Cambria"/>
                          <a:cs typeface="Cambria"/>
                        </a:rPr>
                        <a:t>peacock</a:t>
                      </a:r>
                    </a:p>
                  </a:txBody>
                  <a:tcPr marL="82127" marR="82127" marT="41063" marB="41063">
                    <a:solidFill>
                      <a:schemeClr val="bg1"/>
                    </a:solidFill>
                  </a:tcPr>
                </a:tc>
                <a:extLst>
                  <a:ext uri="{0D108BD9-81ED-4DB2-BD59-A6C34878D82A}">
                    <a16:rowId xmlns:a16="http://schemas.microsoft.com/office/drawing/2014/main" val="10004"/>
                  </a:ext>
                </a:extLst>
              </a:tr>
              <a:tr h="415302">
                <a:tc>
                  <a:txBody>
                    <a:bodyPr/>
                    <a:lstStyle/>
                    <a:p>
                      <a:r>
                        <a:rPr lang="en-US" sz="1600" dirty="0">
                          <a:solidFill>
                            <a:srgbClr val="000090"/>
                          </a:solidFill>
                          <a:latin typeface="Cambria"/>
                          <a:cs typeface="Cambria"/>
                        </a:rPr>
                        <a:t>DEMETER</a:t>
                      </a:r>
                    </a:p>
                  </a:txBody>
                  <a:tcPr marL="82127" marR="82127" marT="41063" marB="41063">
                    <a:solidFill>
                      <a:schemeClr val="bg1"/>
                    </a:solidFill>
                  </a:tcPr>
                </a:tc>
                <a:tc>
                  <a:txBody>
                    <a:bodyPr/>
                    <a:lstStyle/>
                    <a:p>
                      <a:r>
                        <a:rPr lang="en-US" sz="1600" dirty="0">
                          <a:solidFill>
                            <a:srgbClr val="000090"/>
                          </a:solidFill>
                          <a:latin typeface="Cambria"/>
                          <a:cs typeface="Cambria"/>
                        </a:rPr>
                        <a:t>CERES</a:t>
                      </a:r>
                    </a:p>
                  </a:txBody>
                  <a:tcPr marL="82127" marR="82127" marT="41063" marB="41063">
                    <a:solidFill>
                      <a:schemeClr val="bg1"/>
                    </a:solidFill>
                  </a:tcPr>
                </a:tc>
                <a:tc>
                  <a:txBody>
                    <a:bodyPr/>
                    <a:lstStyle/>
                    <a:p>
                      <a:r>
                        <a:rPr lang="en-US" sz="1600" dirty="0">
                          <a:solidFill>
                            <a:srgbClr val="000090"/>
                          </a:solidFill>
                          <a:latin typeface="Cambria"/>
                          <a:cs typeface="Cambria"/>
                        </a:rPr>
                        <a:t>agriculture, fertility</a:t>
                      </a:r>
                    </a:p>
                  </a:txBody>
                  <a:tcPr marL="82127" marR="82127" marT="41063" marB="41063">
                    <a:solidFill>
                      <a:schemeClr val="bg1"/>
                    </a:solidFill>
                  </a:tcPr>
                </a:tc>
                <a:tc>
                  <a:txBody>
                    <a:bodyPr/>
                    <a:lstStyle/>
                    <a:p>
                      <a:r>
                        <a:rPr lang="en-US" sz="1600" dirty="0" err="1">
                          <a:solidFill>
                            <a:srgbClr val="000090"/>
                          </a:solidFill>
                          <a:latin typeface="Cambria"/>
                          <a:cs typeface="Cambria"/>
                        </a:rPr>
                        <a:t>wheatsheaf</a:t>
                      </a:r>
                      <a:endParaRPr lang="en-US" sz="1600" dirty="0">
                        <a:solidFill>
                          <a:srgbClr val="000090"/>
                        </a:solidFill>
                        <a:latin typeface="Cambria"/>
                        <a:cs typeface="Cambria"/>
                      </a:endParaRPr>
                    </a:p>
                  </a:txBody>
                  <a:tcPr marL="82127" marR="82127" marT="41063" marB="41063">
                    <a:solidFill>
                      <a:schemeClr val="bg1"/>
                    </a:solidFill>
                  </a:tcPr>
                </a:tc>
                <a:extLst>
                  <a:ext uri="{0D108BD9-81ED-4DB2-BD59-A6C34878D82A}">
                    <a16:rowId xmlns:a16="http://schemas.microsoft.com/office/drawing/2014/main" val="10005"/>
                  </a:ext>
                </a:extLst>
              </a:tr>
              <a:tr h="415302">
                <a:tc>
                  <a:txBody>
                    <a:bodyPr/>
                    <a:lstStyle/>
                    <a:p>
                      <a:r>
                        <a:rPr lang="en-US" sz="1600" dirty="0">
                          <a:solidFill>
                            <a:srgbClr val="000090"/>
                          </a:solidFill>
                          <a:latin typeface="Cambria"/>
                          <a:cs typeface="Cambria"/>
                        </a:rPr>
                        <a:t>HESTIA</a:t>
                      </a:r>
                    </a:p>
                  </a:txBody>
                  <a:tcPr marL="82127" marR="82127" marT="41063" marB="41063">
                    <a:solidFill>
                      <a:schemeClr val="bg1"/>
                    </a:solidFill>
                  </a:tcPr>
                </a:tc>
                <a:tc>
                  <a:txBody>
                    <a:bodyPr/>
                    <a:lstStyle/>
                    <a:p>
                      <a:r>
                        <a:rPr lang="en-US" sz="1600" dirty="0">
                          <a:solidFill>
                            <a:srgbClr val="000090"/>
                          </a:solidFill>
                          <a:latin typeface="Cambria"/>
                          <a:cs typeface="Cambria"/>
                        </a:rPr>
                        <a:t>VESTA</a:t>
                      </a:r>
                    </a:p>
                  </a:txBody>
                  <a:tcPr marL="82127" marR="82127" marT="41063" marB="41063">
                    <a:solidFill>
                      <a:schemeClr val="bg1"/>
                    </a:solidFill>
                  </a:tcPr>
                </a:tc>
                <a:tc>
                  <a:txBody>
                    <a:bodyPr/>
                    <a:lstStyle/>
                    <a:p>
                      <a:r>
                        <a:rPr lang="en-US" sz="1600" dirty="0">
                          <a:solidFill>
                            <a:srgbClr val="000090"/>
                          </a:solidFill>
                          <a:latin typeface="Cambria"/>
                          <a:cs typeface="Cambria"/>
                        </a:rPr>
                        <a:t>hearth</a:t>
                      </a:r>
                    </a:p>
                  </a:txBody>
                  <a:tcPr marL="82127" marR="82127" marT="41063" marB="41063">
                    <a:solidFill>
                      <a:schemeClr val="bg1"/>
                    </a:solidFill>
                  </a:tcPr>
                </a:tc>
                <a:tc>
                  <a:txBody>
                    <a:bodyPr/>
                    <a:lstStyle/>
                    <a:p>
                      <a:r>
                        <a:rPr lang="en-US" sz="1600" dirty="0">
                          <a:solidFill>
                            <a:srgbClr val="000090"/>
                          </a:solidFill>
                          <a:latin typeface="Cambria"/>
                          <a:cs typeface="Cambria"/>
                        </a:rPr>
                        <a:t>fire</a:t>
                      </a:r>
                    </a:p>
                  </a:txBody>
                  <a:tcPr marL="82127" marR="82127" marT="41063" marB="41063">
                    <a:solidFill>
                      <a:schemeClr val="bg1"/>
                    </a:solidFill>
                  </a:tcPr>
                </a:tc>
                <a:extLst>
                  <a:ext uri="{0D108BD9-81ED-4DB2-BD59-A6C34878D82A}">
                    <a16:rowId xmlns:a16="http://schemas.microsoft.com/office/drawing/2014/main" val="10006"/>
                  </a:ext>
                </a:extLst>
              </a:tr>
              <a:tr h="634593">
                <a:tc>
                  <a:txBody>
                    <a:bodyPr/>
                    <a:lstStyle/>
                    <a:p>
                      <a:r>
                        <a:rPr lang="en-US" sz="1600" dirty="0">
                          <a:solidFill>
                            <a:srgbClr val="000090"/>
                          </a:solidFill>
                          <a:latin typeface="Cambria"/>
                          <a:cs typeface="Cambria"/>
                        </a:rPr>
                        <a:t>ATHENE/ATHENA</a:t>
                      </a:r>
                    </a:p>
                  </a:txBody>
                  <a:tcPr marL="82127" marR="82127" marT="41063" marB="41063">
                    <a:solidFill>
                      <a:schemeClr val="bg1"/>
                    </a:solidFill>
                  </a:tcPr>
                </a:tc>
                <a:tc>
                  <a:txBody>
                    <a:bodyPr/>
                    <a:lstStyle/>
                    <a:p>
                      <a:r>
                        <a:rPr lang="en-US" sz="1600" dirty="0">
                          <a:solidFill>
                            <a:srgbClr val="000090"/>
                          </a:solidFill>
                          <a:latin typeface="Cambria"/>
                          <a:cs typeface="Cambria"/>
                        </a:rPr>
                        <a:t>MINERVA</a:t>
                      </a:r>
                    </a:p>
                  </a:txBody>
                  <a:tcPr marL="82127" marR="82127" marT="41063" marB="41063">
                    <a:solidFill>
                      <a:schemeClr val="bg1"/>
                    </a:solidFill>
                  </a:tcPr>
                </a:tc>
                <a:tc>
                  <a:txBody>
                    <a:bodyPr/>
                    <a:lstStyle/>
                    <a:p>
                      <a:r>
                        <a:rPr lang="en-US" sz="1600" dirty="0">
                          <a:solidFill>
                            <a:srgbClr val="000090"/>
                          </a:solidFill>
                          <a:latin typeface="Cambria"/>
                          <a:cs typeface="Cambria"/>
                        </a:rPr>
                        <a:t>wisdom, strategy, technology</a:t>
                      </a:r>
                    </a:p>
                  </a:txBody>
                  <a:tcPr marL="82127" marR="82127" marT="41063" marB="41063">
                    <a:solidFill>
                      <a:schemeClr val="bg1"/>
                    </a:solidFill>
                  </a:tcPr>
                </a:tc>
                <a:tc>
                  <a:txBody>
                    <a:bodyPr/>
                    <a:lstStyle/>
                    <a:p>
                      <a:r>
                        <a:rPr lang="en-US" sz="1600" dirty="0">
                          <a:solidFill>
                            <a:srgbClr val="000090"/>
                          </a:solidFill>
                          <a:latin typeface="Cambria"/>
                          <a:cs typeface="Cambria"/>
                        </a:rPr>
                        <a:t>aegis, owl</a:t>
                      </a:r>
                    </a:p>
                  </a:txBody>
                  <a:tcPr marL="82127" marR="82127" marT="41063" marB="41063">
                    <a:solidFill>
                      <a:schemeClr val="bg1"/>
                    </a:solidFill>
                  </a:tcPr>
                </a:tc>
                <a:extLst>
                  <a:ext uri="{0D108BD9-81ED-4DB2-BD59-A6C34878D82A}">
                    <a16:rowId xmlns:a16="http://schemas.microsoft.com/office/drawing/2014/main" val="10007"/>
                  </a:ext>
                </a:extLst>
              </a:tr>
              <a:tr h="415302">
                <a:tc>
                  <a:txBody>
                    <a:bodyPr/>
                    <a:lstStyle/>
                    <a:p>
                      <a:r>
                        <a:rPr lang="en-US" sz="1600" dirty="0">
                          <a:solidFill>
                            <a:srgbClr val="000090"/>
                          </a:solidFill>
                          <a:latin typeface="Cambria"/>
                          <a:cs typeface="Cambria"/>
                        </a:rPr>
                        <a:t>APHRODITE</a:t>
                      </a:r>
                    </a:p>
                  </a:txBody>
                  <a:tcPr marL="82127" marR="82127" marT="41063" marB="41063">
                    <a:solidFill>
                      <a:schemeClr val="bg1"/>
                    </a:solidFill>
                  </a:tcPr>
                </a:tc>
                <a:tc>
                  <a:txBody>
                    <a:bodyPr/>
                    <a:lstStyle/>
                    <a:p>
                      <a:r>
                        <a:rPr lang="en-US" sz="1600" dirty="0">
                          <a:solidFill>
                            <a:srgbClr val="000090"/>
                          </a:solidFill>
                          <a:latin typeface="Cambria"/>
                          <a:cs typeface="Cambria"/>
                        </a:rPr>
                        <a:t>VENUS</a:t>
                      </a:r>
                    </a:p>
                  </a:txBody>
                  <a:tcPr marL="82127" marR="82127" marT="41063" marB="41063">
                    <a:solidFill>
                      <a:schemeClr val="bg1"/>
                    </a:solidFill>
                  </a:tcPr>
                </a:tc>
                <a:tc>
                  <a:txBody>
                    <a:bodyPr/>
                    <a:lstStyle/>
                    <a:p>
                      <a:r>
                        <a:rPr lang="en-US" sz="1600" dirty="0">
                          <a:solidFill>
                            <a:srgbClr val="000090"/>
                          </a:solidFill>
                          <a:latin typeface="Cambria"/>
                          <a:cs typeface="Cambria"/>
                        </a:rPr>
                        <a:t>beauty, sex, love</a:t>
                      </a:r>
                    </a:p>
                  </a:txBody>
                  <a:tcPr marL="82127" marR="82127" marT="41063" marB="41063">
                    <a:solidFill>
                      <a:schemeClr val="bg1"/>
                    </a:solidFill>
                  </a:tcPr>
                </a:tc>
                <a:tc>
                  <a:txBody>
                    <a:bodyPr/>
                    <a:lstStyle/>
                    <a:p>
                      <a:r>
                        <a:rPr lang="en-US" sz="1600" dirty="0">
                          <a:solidFill>
                            <a:srgbClr val="000090"/>
                          </a:solidFill>
                          <a:latin typeface="Cambria"/>
                          <a:cs typeface="Cambria"/>
                        </a:rPr>
                        <a:t>dove</a:t>
                      </a:r>
                    </a:p>
                  </a:txBody>
                  <a:tcPr marL="82127" marR="82127" marT="41063" marB="41063">
                    <a:solidFill>
                      <a:schemeClr val="bg1"/>
                    </a:solidFill>
                  </a:tcPr>
                </a:tc>
                <a:extLst>
                  <a:ext uri="{0D108BD9-81ED-4DB2-BD59-A6C34878D82A}">
                    <a16:rowId xmlns:a16="http://schemas.microsoft.com/office/drawing/2014/main" val="10008"/>
                  </a:ext>
                </a:extLst>
              </a:tr>
              <a:tr h="605195">
                <a:tc>
                  <a:txBody>
                    <a:bodyPr/>
                    <a:lstStyle/>
                    <a:p>
                      <a:r>
                        <a:rPr lang="en-US" sz="1600" dirty="0">
                          <a:solidFill>
                            <a:srgbClr val="000090"/>
                          </a:solidFill>
                          <a:latin typeface="Cambria"/>
                          <a:cs typeface="Cambria"/>
                        </a:rPr>
                        <a:t>HERMES</a:t>
                      </a:r>
                    </a:p>
                  </a:txBody>
                  <a:tcPr marL="82127" marR="82127" marT="41063" marB="41063">
                    <a:solidFill>
                      <a:schemeClr val="bg1"/>
                    </a:solidFill>
                  </a:tcPr>
                </a:tc>
                <a:tc>
                  <a:txBody>
                    <a:bodyPr/>
                    <a:lstStyle/>
                    <a:p>
                      <a:r>
                        <a:rPr lang="en-US" sz="1600" dirty="0">
                          <a:solidFill>
                            <a:srgbClr val="000090"/>
                          </a:solidFill>
                          <a:latin typeface="Cambria"/>
                          <a:cs typeface="Cambria"/>
                        </a:rPr>
                        <a:t>MERCURY</a:t>
                      </a:r>
                    </a:p>
                  </a:txBody>
                  <a:tcPr marL="82127" marR="82127" marT="41063" marB="41063">
                    <a:solidFill>
                      <a:schemeClr val="bg1"/>
                    </a:solidFill>
                  </a:tcPr>
                </a:tc>
                <a:tc>
                  <a:txBody>
                    <a:bodyPr/>
                    <a:lstStyle/>
                    <a:p>
                      <a:r>
                        <a:rPr lang="en-US" sz="1600" dirty="0">
                          <a:solidFill>
                            <a:srgbClr val="000090"/>
                          </a:solidFill>
                          <a:latin typeface="Cambria"/>
                          <a:cs typeface="Cambria"/>
                        </a:rPr>
                        <a:t>travel, trade, trickery</a:t>
                      </a:r>
                    </a:p>
                  </a:txBody>
                  <a:tcPr marL="82127" marR="82127" marT="41063" marB="41063">
                    <a:solidFill>
                      <a:schemeClr val="bg1"/>
                    </a:solidFill>
                  </a:tcPr>
                </a:tc>
                <a:tc>
                  <a:txBody>
                    <a:bodyPr/>
                    <a:lstStyle/>
                    <a:p>
                      <a:r>
                        <a:rPr lang="en-US" sz="1600" dirty="0">
                          <a:solidFill>
                            <a:srgbClr val="000090"/>
                          </a:solidFill>
                          <a:latin typeface="Cambria"/>
                          <a:cs typeface="Cambria"/>
                        </a:rPr>
                        <a:t>winged</a:t>
                      </a:r>
                      <a:r>
                        <a:rPr lang="en-US" sz="1600" baseline="0" dirty="0">
                          <a:solidFill>
                            <a:srgbClr val="000090"/>
                          </a:solidFill>
                          <a:latin typeface="Cambria"/>
                          <a:cs typeface="Cambria"/>
                        </a:rPr>
                        <a:t> sandals</a:t>
                      </a:r>
                      <a:endParaRPr lang="en-US" sz="1600" dirty="0">
                        <a:solidFill>
                          <a:srgbClr val="000090"/>
                        </a:solidFill>
                        <a:latin typeface="Cambria"/>
                        <a:cs typeface="Cambria"/>
                      </a:endParaRPr>
                    </a:p>
                  </a:txBody>
                  <a:tcPr marL="82127" marR="82127" marT="41063" marB="41063">
                    <a:solidFill>
                      <a:schemeClr val="bg1"/>
                    </a:solidFill>
                  </a:tcPr>
                </a:tc>
                <a:extLst>
                  <a:ext uri="{0D108BD9-81ED-4DB2-BD59-A6C34878D82A}">
                    <a16:rowId xmlns:a16="http://schemas.microsoft.com/office/drawing/2014/main" val="10009"/>
                  </a:ext>
                </a:extLst>
              </a:tr>
              <a:tr h="415302">
                <a:tc>
                  <a:txBody>
                    <a:bodyPr/>
                    <a:lstStyle/>
                    <a:p>
                      <a:r>
                        <a:rPr lang="en-US" sz="1600" dirty="0">
                          <a:solidFill>
                            <a:srgbClr val="000090"/>
                          </a:solidFill>
                          <a:latin typeface="Cambria"/>
                          <a:cs typeface="Cambria"/>
                        </a:rPr>
                        <a:t>APOLLO</a:t>
                      </a:r>
                    </a:p>
                  </a:txBody>
                  <a:tcPr marL="82127" marR="82127" marT="41063" marB="41063">
                    <a:solidFill>
                      <a:schemeClr val="bg1"/>
                    </a:solidFill>
                  </a:tcPr>
                </a:tc>
                <a:tc>
                  <a:txBody>
                    <a:bodyPr/>
                    <a:lstStyle/>
                    <a:p>
                      <a:r>
                        <a:rPr lang="en-US" sz="1600" dirty="0">
                          <a:solidFill>
                            <a:srgbClr val="000090"/>
                          </a:solidFill>
                          <a:latin typeface="Cambria"/>
                          <a:cs typeface="Cambria"/>
                        </a:rPr>
                        <a:t>APOLLO</a:t>
                      </a:r>
                    </a:p>
                  </a:txBody>
                  <a:tcPr marL="82127" marR="82127" marT="41063" marB="41063">
                    <a:solidFill>
                      <a:schemeClr val="bg1"/>
                    </a:solidFill>
                  </a:tcPr>
                </a:tc>
                <a:tc>
                  <a:txBody>
                    <a:bodyPr/>
                    <a:lstStyle/>
                    <a:p>
                      <a:r>
                        <a:rPr lang="en-US" sz="1600" dirty="0">
                          <a:solidFill>
                            <a:srgbClr val="000090"/>
                          </a:solidFill>
                          <a:latin typeface="Cambria"/>
                          <a:cs typeface="Cambria"/>
                        </a:rPr>
                        <a:t>light, healing,</a:t>
                      </a:r>
                      <a:r>
                        <a:rPr lang="en-US" sz="1600" baseline="0" dirty="0">
                          <a:solidFill>
                            <a:srgbClr val="000090"/>
                          </a:solidFill>
                          <a:latin typeface="Cambria"/>
                          <a:cs typeface="Cambria"/>
                        </a:rPr>
                        <a:t> music</a:t>
                      </a:r>
                      <a:endParaRPr lang="en-US" sz="1600" dirty="0">
                        <a:solidFill>
                          <a:srgbClr val="000090"/>
                        </a:solidFill>
                        <a:latin typeface="Cambria"/>
                        <a:cs typeface="Cambria"/>
                      </a:endParaRPr>
                    </a:p>
                  </a:txBody>
                  <a:tcPr marL="82127" marR="82127" marT="41063" marB="41063">
                    <a:solidFill>
                      <a:schemeClr val="bg1"/>
                    </a:solidFill>
                  </a:tcPr>
                </a:tc>
                <a:tc>
                  <a:txBody>
                    <a:bodyPr/>
                    <a:lstStyle/>
                    <a:p>
                      <a:r>
                        <a:rPr lang="en-US" sz="1600" dirty="0">
                          <a:solidFill>
                            <a:srgbClr val="000090"/>
                          </a:solidFill>
                          <a:latin typeface="Cambria"/>
                          <a:cs typeface="Cambria"/>
                        </a:rPr>
                        <a:t>bow, lyre,</a:t>
                      </a:r>
                      <a:r>
                        <a:rPr lang="en-US" sz="1600" baseline="0" dirty="0">
                          <a:solidFill>
                            <a:srgbClr val="000090"/>
                          </a:solidFill>
                          <a:latin typeface="Cambria"/>
                          <a:cs typeface="Cambria"/>
                        </a:rPr>
                        <a:t> sun</a:t>
                      </a:r>
                      <a:endParaRPr lang="en-US" sz="1600" dirty="0">
                        <a:solidFill>
                          <a:srgbClr val="000090"/>
                        </a:solidFill>
                        <a:latin typeface="Cambria"/>
                        <a:cs typeface="Cambria"/>
                      </a:endParaRPr>
                    </a:p>
                  </a:txBody>
                  <a:tcPr marL="82127" marR="82127" marT="41063" marB="41063">
                    <a:solidFill>
                      <a:schemeClr val="bg1"/>
                    </a:solidFill>
                  </a:tcPr>
                </a:tc>
                <a:extLst>
                  <a:ext uri="{0D108BD9-81ED-4DB2-BD59-A6C34878D82A}">
                    <a16:rowId xmlns:a16="http://schemas.microsoft.com/office/drawing/2014/main" val="10010"/>
                  </a:ext>
                </a:extLst>
              </a:tr>
              <a:tr h="415302">
                <a:tc>
                  <a:txBody>
                    <a:bodyPr/>
                    <a:lstStyle/>
                    <a:p>
                      <a:r>
                        <a:rPr lang="en-US" sz="1600" dirty="0">
                          <a:solidFill>
                            <a:srgbClr val="000090"/>
                          </a:solidFill>
                          <a:latin typeface="Cambria"/>
                          <a:cs typeface="Cambria"/>
                        </a:rPr>
                        <a:t>ARTEMIS</a:t>
                      </a:r>
                    </a:p>
                  </a:txBody>
                  <a:tcPr marL="82127" marR="82127" marT="41063" marB="41063">
                    <a:solidFill>
                      <a:schemeClr val="bg1"/>
                    </a:solidFill>
                  </a:tcPr>
                </a:tc>
                <a:tc>
                  <a:txBody>
                    <a:bodyPr/>
                    <a:lstStyle/>
                    <a:p>
                      <a:r>
                        <a:rPr lang="en-US" sz="1600" dirty="0">
                          <a:solidFill>
                            <a:srgbClr val="000090"/>
                          </a:solidFill>
                          <a:latin typeface="Cambria"/>
                          <a:cs typeface="Cambria"/>
                        </a:rPr>
                        <a:t>DIANA</a:t>
                      </a:r>
                    </a:p>
                  </a:txBody>
                  <a:tcPr marL="82127" marR="82127" marT="41063" marB="41063">
                    <a:solidFill>
                      <a:schemeClr val="bg1"/>
                    </a:solidFill>
                  </a:tcPr>
                </a:tc>
                <a:tc>
                  <a:txBody>
                    <a:bodyPr/>
                    <a:lstStyle/>
                    <a:p>
                      <a:r>
                        <a:rPr lang="en-US" sz="1600" dirty="0">
                          <a:solidFill>
                            <a:srgbClr val="000090"/>
                          </a:solidFill>
                          <a:latin typeface="Cambria"/>
                          <a:cs typeface="Cambria"/>
                        </a:rPr>
                        <a:t>wildlife, hunting</a:t>
                      </a:r>
                    </a:p>
                  </a:txBody>
                  <a:tcPr marL="82127" marR="82127" marT="41063" marB="41063">
                    <a:solidFill>
                      <a:schemeClr val="bg1"/>
                    </a:solidFill>
                  </a:tcPr>
                </a:tc>
                <a:tc>
                  <a:txBody>
                    <a:bodyPr/>
                    <a:lstStyle/>
                    <a:p>
                      <a:r>
                        <a:rPr lang="en-US" sz="1600" dirty="0">
                          <a:solidFill>
                            <a:srgbClr val="000090"/>
                          </a:solidFill>
                          <a:latin typeface="Cambria"/>
                          <a:cs typeface="Cambria"/>
                        </a:rPr>
                        <a:t>bow, moon</a:t>
                      </a:r>
                    </a:p>
                  </a:txBody>
                  <a:tcPr marL="82127" marR="82127" marT="41063" marB="41063">
                    <a:solidFill>
                      <a:schemeClr val="bg1"/>
                    </a:solidFill>
                  </a:tcPr>
                </a:tc>
                <a:extLst>
                  <a:ext uri="{0D108BD9-81ED-4DB2-BD59-A6C34878D82A}">
                    <a16:rowId xmlns:a16="http://schemas.microsoft.com/office/drawing/2014/main" val="10011"/>
                  </a:ext>
                </a:extLst>
              </a:tr>
              <a:tr h="415302">
                <a:tc>
                  <a:txBody>
                    <a:bodyPr/>
                    <a:lstStyle/>
                    <a:p>
                      <a:r>
                        <a:rPr lang="en-US" sz="1600" dirty="0">
                          <a:solidFill>
                            <a:srgbClr val="000090"/>
                          </a:solidFill>
                          <a:latin typeface="Cambria"/>
                          <a:cs typeface="Cambria"/>
                        </a:rPr>
                        <a:t>HEPHAESTUS</a:t>
                      </a:r>
                    </a:p>
                  </a:txBody>
                  <a:tcPr marL="82127" marR="82127" marT="41063" marB="41063">
                    <a:solidFill>
                      <a:schemeClr val="bg1"/>
                    </a:solidFill>
                  </a:tcPr>
                </a:tc>
                <a:tc>
                  <a:txBody>
                    <a:bodyPr/>
                    <a:lstStyle/>
                    <a:p>
                      <a:r>
                        <a:rPr lang="en-US" sz="1600" dirty="0">
                          <a:solidFill>
                            <a:srgbClr val="000090"/>
                          </a:solidFill>
                          <a:latin typeface="Cambria"/>
                          <a:cs typeface="Cambria"/>
                        </a:rPr>
                        <a:t>VULCAN</a:t>
                      </a:r>
                    </a:p>
                  </a:txBody>
                  <a:tcPr marL="82127" marR="82127" marT="41063" marB="41063">
                    <a:solidFill>
                      <a:schemeClr val="bg1"/>
                    </a:solidFill>
                  </a:tcPr>
                </a:tc>
                <a:tc>
                  <a:txBody>
                    <a:bodyPr/>
                    <a:lstStyle/>
                    <a:p>
                      <a:r>
                        <a:rPr lang="en-US" sz="1600" dirty="0" err="1">
                          <a:solidFill>
                            <a:srgbClr val="000090"/>
                          </a:solidFill>
                          <a:latin typeface="Cambria"/>
                          <a:cs typeface="Cambria"/>
                        </a:rPr>
                        <a:t>metalcraft</a:t>
                      </a:r>
                      <a:endParaRPr lang="en-US" sz="1600" dirty="0">
                        <a:solidFill>
                          <a:srgbClr val="000090"/>
                        </a:solidFill>
                        <a:latin typeface="Cambria"/>
                        <a:cs typeface="Cambria"/>
                      </a:endParaRPr>
                    </a:p>
                  </a:txBody>
                  <a:tcPr marL="82127" marR="82127" marT="41063" marB="41063">
                    <a:solidFill>
                      <a:schemeClr val="bg1"/>
                    </a:solidFill>
                  </a:tcPr>
                </a:tc>
                <a:tc>
                  <a:txBody>
                    <a:bodyPr/>
                    <a:lstStyle/>
                    <a:p>
                      <a:r>
                        <a:rPr lang="en-US" sz="1600" dirty="0">
                          <a:solidFill>
                            <a:srgbClr val="000090"/>
                          </a:solidFill>
                          <a:latin typeface="Cambria"/>
                          <a:cs typeface="Cambria"/>
                        </a:rPr>
                        <a:t>hammer, anvil</a:t>
                      </a:r>
                    </a:p>
                  </a:txBody>
                  <a:tcPr marL="82127" marR="82127" marT="41063" marB="41063">
                    <a:solidFill>
                      <a:schemeClr val="bg1"/>
                    </a:solidFill>
                  </a:tcPr>
                </a:tc>
                <a:extLst>
                  <a:ext uri="{0D108BD9-81ED-4DB2-BD59-A6C34878D82A}">
                    <a16:rowId xmlns:a16="http://schemas.microsoft.com/office/drawing/2014/main" val="10012"/>
                  </a:ext>
                </a:extLst>
              </a:tr>
              <a:tr h="415302">
                <a:tc>
                  <a:txBody>
                    <a:bodyPr/>
                    <a:lstStyle/>
                    <a:p>
                      <a:r>
                        <a:rPr lang="en-US" sz="1600" dirty="0">
                          <a:solidFill>
                            <a:srgbClr val="000090"/>
                          </a:solidFill>
                          <a:latin typeface="Cambria"/>
                          <a:cs typeface="Cambria"/>
                        </a:rPr>
                        <a:t>ARES</a:t>
                      </a:r>
                    </a:p>
                  </a:txBody>
                  <a:tcPr marL="82127" marR="82127" marT="41063" marB="41063">
                    <a:solidFill>
                      <a:schemeClr val="bg1"/>
                    </a:solidFill>
                  </a:tcPr>
                </a:tc>
                <a:tc>
                  <a:txBody>
                    <a:bodyPr/>
                    <a:lstStyle/>
                    <a:p>
                      <a:r>
                        <a:rPr lang="en-US" sz="1600" dirty="0">
                          <a:solidFill>
                            <a:srgbClr val="000090"/>
                          </a:solidFill>
                          <a:latin typeface="Cambria"/>
                          <a:cs typeface="Cambria"/>
                        </a:rPr>
                        <a:t>MARS</a:t>
                      </a:r>
                    </a:p>
                  </a:txBody>
                  <a:tcPr marL="82127" marR="82127" marT="41063" marB="41063">
                    <a:solidFill>
                      <a:schemeClr val="bg1"/>
                    </a:solidFill>
                  </a:tcPr>
                </a:tc>
                <a:tc>
                  <a:txBody>
                    <a:bodyPr/>
                    <a:lstStyle/>
                    <a:p>
                      <a:r>
                        <a:rPr lang="en-US" sz="1600" dirty="0">
                          <a:solidFill>
                            <a:srgbClr val="000090"/>
                          </a:solidFill>
                          <a:latin typeface="Cambria"/>
                          <a:cs typeface="Cambria"/>
                        </a:rPr>
                        <a:t>violence, war</a:t>
                      </a:r>
                    </a:p>
                  </a:txBody>
                  <a:tcPr marL="82127" marR="82127" marT="41063" marB="41063">
                    <a:solidFill>
                      <a:schemeClr val="bg1"/>
                    </a:solidFill>
                  </a:tcPr>
                </a:tc>
                <a:tc>
                  <a:txBody>
                    <a:bodyPr/>
                    <a:lstStyle/>
                    <a:p>
                      <a:r>
                        <a:rPr lang="en-US" sz="1600" dirty="0">
                          <a:solidFill>
                            <a:srgbClr val="000090"/>
                          </a:solidFill>
                          <a:latin typeface="Cambria"/>
                          <a:cs typeface="Cambria"/>
                        </a:rPr>
                        <a:t>sword</a:t>
                      </a:r>
                    </a:p>
                  </a:txBody>
                  <a:tcPr marL="82127" marR="82127" marT="41063" marB="41063">
                    <a:solidFill>
                      <a:schemeClr val="bg1"/>
                    </a:solidFill>
                  </a:tcPr>
                </a:tc>
                <a:extLst>
                  <a:ext uri="{0D108BD9-81ED-4DB2-BD59-A6C34878D82A}">
                    <a16:rowId xmlns:a16="http://schemas.microsoft.com/office/drawing/2014/main" val="10013"/>
                  </a:ext>
                </a:extLst>
              </a:tr>
              <a:tr h="0">
                <a:tc>
                  <a:txBody>
                    <a:bodyPr/>
                    <a:lstStyle/>
                    <a:p>
                      <a:r>
                        <a:rPr lang="en-US" sz="1600" dirty="0">
                          <a:solidFill>
                            <a:srgbClr val="000090"/>
                          </a:solidFill>
                          <a:latin typeface="Cambria"/>
                          <a:cs typeface="Cambria"/>
                        </a:rPr>
                        <a:t>DIONYSUS</a:t>
                      </a:r>
                    </a:p>
                  </a:txBody>
                  <a:tcPr marL="82127" marR="82127" marT="41063" marB="41063">
                    <a:solidFill>
                      <a:schemeClr val="bg1"/>
                    </a:solidFill>
                  </a:tcPr>
                </a:tc>
                <a:tc>
                  <a:txBody>
                    <a:bodyPr/>
                    <a:lstStyle/>
                    <a:p>
                      <a:r>
                        <a:rPr lang="en-US" sz="1600" dirty="0">
                          <a:solidFill>
                            <a:srgbClr val="000090"/>
                          </a:solidFill>
                          <a:latin typeface="Cambria"/>
                          <a:cs typeface="Cambria"/>
                        </a:rPr>
                        <a:t>BACCHUS</a:t>
                      </a:r>
                    </a:p>
                  </a:txBody>
                  <a:tcPr marL="82127" marR="82127" marT="41063" marB="41063">
                    <a:solidFill>
                      <a:schemeClr val="bg1"/>
                    </a:solidFill>
                  </a:tcPr>
                </a:tc>
                <a:tc>
                  <a:txBody>
                    <a:bodyPr/>
                    <a:lstStyle/>
                    <a:p>
                      <a:r>
                        <a:rPr lang="en-US" sz="1600" dirty="0">
                          <a:solidFill>
                            <a:srgbClr val="000090"/>
                          </a:solidFill>
                          <a:latin typeface="Cambria"/>
                          <a:cs typeface="Cambria"/>
                        </a:rPr>
                        <a:t>wine, freedom</a:t>
                      </a:r>
                    </a:p>
                  </a:txBody>
                  <a:tcPr marL="82127" marR="82127" marT="41063" marB="41063">
                    <a:solidFill>
                      <a:schemeClr val="bg1"/>
                    </a:solidFill>
                  </a:tcPr>
                </a:tc>
                <a:tc>
                  <a:txBody>
                    <a:bodyPr/>
                    <a:lstStyle/>
                    <a:p>
                      <a:r>
                        <a:rPr lang="en-US" sz="1600" dirty="0">
                          <a:solidFill>
                            <a:srgbClr val="000090"/>
                          </a:solidFill>
                          <a:latin typeface="Cambria"/>
                          <a:cs typeface="Cambria"/>
                        </a:rPr>
                        <a:t>grapes, vine</a:t>
                      </a:r>
                    </a:p>
                  </a:txBody>
                  <a:tcPr marL="82127" marR="82127" marT="41063" marB="41063">
                    <a:solidFill>
                      <a:schemeClr val="bg1"/>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072255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ohle Fels Figure, 35,000 BC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7781" y="225750"/>
            <a:ext cx="4168419" cy="6230993"/>
          </a:xfrm>
          <a:prstGeom prst="rect">
            <a:avLst/>
          </a:prstGeom>
        </p:spPr>
      </p:pic>
      <p:sp>
        <p:nvSpPr>
          <p:cNvPr id="13" name="TextBox 12"/>
          <p:cNvSpPr txBox="1"/>
          <p:nvPr/>
        </p:nvSpPr>
        <p:spPr>
          <a:xfrm>
            <a:off x="2246795" y="6488668"/>
            <a:ext cx="4650410" cy="369332"/>
          </a:xfrm>
          <a:prstGeom prst="rect">
            <a:avLst/>
          </a:prstGeom>
          <a:noFill/>
        </p:spPr>
        <p:txBody>
          <a:bodyPr wrap="square" rtlCol="0">
            <a:spAutoFit/>
          </a:bodyPr>
          <a:lstStyle/>
          <a:p>
            <a:pPr algn="ctr"/>
            <a:r>
              <a:rPr lang="en-US" b="1" i="1" dirty="0" err="1">
                <a:solidFill>
                  <a:srgbClr val="AB0043"/>
                </a:solidFill>
                <a:latin typeface="Cambria"/>
                <a:cs typeface="Cambria"/>
              </a:rPr>
              <a:t>Hohle</a:t>
            </a:r>
            <a:r>
              <a:rPr lang="en-US" b="1" i="1" dirty="0">
                <a:solidFill>
                  <a:srgbClr val="AB0043"/>
                </a:solidFill>
                <a:latin typeface="Cambria"/>
                <a:cs typeface="Cambria"/>
              </a:rPr>
              <a:t> </a:t>
            </a:r>
            <a:r>
              <a:rPr lang="en-US" b="1" i="1" dirty="0" err="1">
                <a:solidFill>
                  <a:srgbClr val="AB0043"/>
                </a:solidFill>
                <a:latin typeface="Cambria"/>
                <a:cs typeface="Cambria"/>
              </a:rPr>
              <a:t>Fels</a:t>
            </a:r>
            <a:r>
              <a:rPr lang="en-US" b="1" i="1" dirty="0">
                <a:solidFill>
                  <a:srgbClr val="AB0043"/>
                </a:solidFill>
                <a:latin typeface="Cambria"/>
                <a:cs typeface="Cambria"/>
              </a:rPr>
              <a:t> Figure</a:t>
            </a:r>
            <a:r>
              <a:rPr lang="en-US" b="1" dirty="0">
                <a:solidFill>
                  <a:srgbClr val="AB0043"/>
                </a:solidFill>
                <a:latin typeface="Cambria"/>
                <a:cs typeface="Cambria"/>
              </a:rPr>
              <a:t> (ca. 35,000 BCE)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 y="666750"/>
            <a:ext cx="8343900" cy="5524500"/>
          </a:xfrm>
          <a:prstGeom prst="rect">
            <a:avLst/>
          </a:prstGeom>
        </p:spPr>
      </p:pic>
      <p:sp>
        <p:nvSpPr>
          <p:cNvPr id="3" name="Frame 2"/>
          <p:cNvSpPr/>
          <p:nvPr/>
        </p:nvSpPr>
        <p:spPr>
          <a:xfrm>
            <a:off x="0" y="0"/>
            <a:ext cx="9144000" cy="6858000"/>
          </a:xfrm>
          <a:prstGeom prst="frame">
            <a:avLst>
              <a:gd name="adj1" fmla="val 6400"/>
            </a:avLst>
          </a:prstGeom>
          <a:gradFill flip="none" rotWithShape="1">
            <a:gsLst>
              <a:gs pos="34000">
                <a:srgbClr val="2B002C"/>
              </a:gs>
              <a:gs pos="16000">
                <a:srgbClr val="531712"/>
              </a:gs>
              <a:gs pos="70000">
                <a:srgbClr val="531712"/>
              </a:gs>
              <a:gs pos="82000">
                <a:srgbClr val="2B002C"/>
              </a:gs>
              <a:gs pos="100000">
                <a:srgbClr val="531712"/>
              </a:gs>
              <a:gs pos="51000">
                <a:srgbClr val="531712"/>
              </a:gs>
            </a:gsLst>
            <a:lin ang="8160000" scaled="0"/>
            <a:tileRect/>
          </a:gradFill>
          <a:ln>
            <a:noFill/>
          </a:ln>
          <a:effectLst>
            <a:outerShdw blurRad="40000" dist="23000" dir="5400000" rotWithShape="0">
              <a:srgbClr val="000000">
                <a:alpha val="35000"/>
              </a:srgbClr>
            </a:outerShdw>
          </a:effectLst>
          <a:scene3d>
            <a:camera prst="orthographicFron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Frame 4"/>
          <p:cNvSpPr/>
          <p:nvPr/>
        </p:nvSpPr>
        <p:spPr>
          <a:xfrm>
            <a:off x="179294" y="194235"/>
            <a:ext cx="8785412" cy="6469530"/>
          </a:xfrm>
          <a:prstGeom prst="frame">
            <a:avLst>
              <a:gd name="adj1" fmla="val 2823"/>
            </a:avLst>
          </a:prstGeom>
          <a:gradFill flip="none" rotWithShape="1">
            <a:gsLst>
              <a:gs pos="27000">
                <a:srgbClr val="8A733F"/>
              </a:gs>
              <a:gs pos="38000">
                <a:srgbClr val="F0CC76"/>
              </a:gs>
              <a:gs pos="77000">
                <a:srgbClr val="9D854C"/>
              </a:gs>
              <a:gs pos="88000">
                <a:srgbClr val="F0CC76"/>
              </a:gs>
              <a:gs pos="100000">
                <a:srgbClr val="9D854C"/>
              </a:gs>
              <a:gs pos="47000">
                <a:srgbClr val="9D854C"/>
              </a:gs>
              <a:gs pos="17000">
                <a:srgbClr val="F0CC76"/>
              </a:gs>
              <a:gs pos="7000">
                <a:srgbClr val="9D854C"/>
              </a:gs>
            </a:gsLst>
            <a:lin ang="0" scaled="1"/>
            <a:tileRect/>
          </a:gradFill>
          <a:ln>
            <a:noFill/>
          </a:ln>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057589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841" y="431441"/>
            <a:ext cx="4938319" cy="5995119"/>
          </a:xfrm>
          <a:prstGeom prst="rect">
            <a:avLst/>
          </a:prstGeom>
        </p:spPr>
      </p:pic>
      <p:sp>
        <p:nvSpPr>
          <p:cNvPr id="3" name="Frame 2"/>
          <p:cNvSpPr/>
          <p:nvPr/>
        </p:nvSpPr>
        <p:spPr>
          <a:xfrm>
            <a:off x="0" y="0"/>
            <a:ext cx="9144000" cy="6858000"/>
          </a:xfrm>
          <a:prstGeom prst="frame">
            <a:avLst>
              <a:gd name="adj1" fmla="val 6400"/>
            </a:avLst>
          </a:prstGeom>
          <a:gradFill flip="none" rotWithShape="1">
            <a:gsLst>
              <a:gs pos="34000">
                <a:srgbClr val="2B002C"/>
              </a:gs>
              <a:gs pos="16000">
                <a:srgbClr val="531712"/>
              </a:gs>
              <a:gs pos="70000">
                <a:srgbClr val="531712"/>
              </a:gs>
              <a:gs pos="82000">
                <a:srgbClr val="2B002C"/>
              </a:gs>
              <a:gs pos="100000">
                <a:srgbClr val="531712"/>
              </a:gs>
              <a:gs pos="51000">
                <a:srgbClr val="531712"/>
              </a:gs>
            </a:gsLst>
            <a:lin ang="8160000" scaled="0"/>
            <a:tileRect/>
          </a:gradFill>
          <a:ln>
            <a:noFill/>
          </a:ln>
          <a:effectLst>
            <a:outerShdw blurRad="40000" dist="23000" dir="5400000" rotWithShape="0">
              <a:srgbClr val="000000">
                <a:alpha val="35000"/>
              </a:srgbClr>
            </a:outerShdw>
          </a:effectLst>
          <a:scene3d>
            <a:camera prst="orthographicFron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Frame 4"/>
          <p:cNvSpPr/>
          <p:nvPr/>
        </p:nvSpPr>
        <p:spPr>
          <a:xfrm>
            <a:off x="179294" y="194235"/>
            <a:ext cx="8785412" cy="6469530"/>
          </a:xfrm>
          <a:prstGeom prst="frame">
            <a:avLst>
              <a:gd name="adj1" fmla="val 2823"/>
            </a:avLst>
          </a:prstGeom>
          <a:gradFill flip="none" rotWithShape="1">
            <a:gsLst>
              <a:gs pos="27000">
                <a:srgbClr val="8A733F"/>
              </a:gs>
              <a:gs pos="38000">
                <a:srgbClr val="F0CC76"/>
              </a:gs>
              <a:gs pos="77000">
                <a:srgbClr val="9D854C"/>
              </a:gs>
              <a:gs pos="88000">
                <a:srgbClr val="F0CC76"/>
              </a:gs>
              <a:gs pos="100000">
                <a:srgbClr val="9D854C"/>
              </a:gs>
              <a:gs pos="47000">
                <a:srgbClr val="9D854C"/>
              </a:gs>
              <a:gs pos="17000">
                <a:srgbClr val="F0CC76"/>
              </a:gs>
              <a:gs pos="7000">
                <a:srgbClr val="9D854C"/>
              </a:gs>
            </a:gsLst>
            <a:lin ang="0" scaled="1"/>
            <a:tileRect/>
          </a:gradFill>
          <a:ln>
            <a:noFill/>
          </a:ln>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450391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326" y="434360"/>
            <a:ext cx="5547348" cy="6043069"/>
          </a:xfrm>
          <a:prstGeom prst="rect">
            <a:avLst/>
          </a:prstGeom>
        </p:spPr>
      </p:pic>
      <p:sp>
        <p:nvSpPr>
          <p:cNvPr id="3" name="Frame 2"/>
          <p:cNvSpPr/>
          <p:nvPr/>
        </p:nvSpPr>
        <p:spPr>
          <a:xfrm>
            <a:off x="0" y="0"/>
            <a:ext cx="9144000" cy="6858000"/>
          </a:xfrm>
          <a:prstGeom prst="frame">
            <a:avLst>
              <a:gd name="adj1" fmla="val 6400"/>
            </a:avLst>
          </a:prstGeom>
          <a:gradFill flip="none" rotWithShape="1">
            <a:gsLst>
              <a:gs pos="34000">
                <a:srgbClr val="2B002C"/>
              </a:gs>
              <a:gs pos="16000">
                <a:srgbClr val="531712"/>
              </a:gs>
              <a:gs pos="70000">
                <a:srgbClr val="531712"/>
              </a:gs>
              <a:gs pos="82000">
                <a:srgbClr val="2B002C"/>
              </a:gs>
              <a:gs pos="100000">
                <a:srgbClr val="531712"/>
              </a:gs>
              <a:gs pos="51000">
                <a:srgbClr val="531712"/>
              </a:gs>
            </a:gsLst>
            <a:lin ang="8160000" scaled="0"/>
            <a:tileRect/>
          </a:gradFill>
          <a:ln>
            <a:noFill/>
          </a:ln>
          <a:effectLst>
            <a:outerShdw blurRad="40000" dist="23000" dir="5400000" rotWithShape="0">
              <a:srgbClr val="000000">
                <a:alpha val="35000"/>
              </a:srgbClr>
            </a:outerShdw>
          </a:effectLst>
          <a:scene3d>
            <a:camera prst="orthographicFron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Frame 4"/>
          <p:cNvSpPr/>
          <p:nvPr/>
        </p:nvSpPr>
        <p:spPr>
          <a:xfrm>
            <a:off x="179294" y="194235"/>
            <a:ext cx="8785412" cy="6469530"/>
          </a:xfrm>
          <a:prstGeom prst="frame">
            <a:avLst>
              <a:gd name="adj1" fmla="val 2823"/>
            </a:avLst>
          </a:prstGeom>
          <a:gradFill flip="none" rotWithShape="1">
            <a:gsLst>
              <a:gs pos="27000">
                <a:srgbClr val="8A733F"/>
              </a:gs>
              <a:gs pos="38000">
                <a:srgbClr val="F0CC76"/>
              </a:gs>
              <a:gs pos="77000">
                <a:srgbClr val="9D854C"/>
              </a:gs>
              <a:gs pos="88000">
                <a:srgbClr val="F0CC76"/>
              </a:gs>
              <a:gs pos="100000">
                <a:srgbClr val="9D854C"/>
              </a:gs>
              <a:gs pos="47000">
                <a:srgbClr val="9D854C"/>
              </a:gs>
              <a:gs pos="17000">
                <a:srgbClr val="F0CC76"/>
              </a:gs>
              <a:gs pos="7000">
                <a:srgbClr val="9D854C"/>
              </a:gs>
            </a:gsLst>
            <a:lin ang="0" scaled="1"/>
            <a:tileRect/>
          </a:gradFill>
          <a:ln>
            <a:noFill/>
          </a:ln>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09803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150" y="857250"/>
            <a:ext cx="7759700" cy="5143500"/>
          </a:xfrm>
          <a:prstGeom prst="rect">
            <a:avLst/>
          </a:prstGeom>
        </p:spPr>
      </p:pic>
      <p:sp>
        <p:nvSpPr>
          <p:cNvPr id="3" name="Frame 2"/>
          <p:cNvSpPr/>
          <p:nvPr/>
        </p:nvSpPr>
        <p:spPr>
          <a:xfrm>
            <a:off x="0" y="0"/>
            <a:ext cx="9144000" cy="6858000"/>
          </a:xfrm>
          <a:prstGeom prst="frame">
            <a:avLst>
              <a:gd name="adj1" fmla="val 6400"/>
            </a:avLst>
          </a:prstGeom>
          <a:gradFill flip="none" rotWithShape="1">
            <a:gsLst>
              <a:gs pos="34000">
                <a:srgbClr val="2B002C"/>
              </a:gs>
              <a:gs pos="16000">
                <a:srgbClr val="531712"/>
              </a:gs>
              <a:gs pos="70000">
                <a:srgbClr val="531712"/>
              </a:gs>
              <a:gs pos="82000">
                <a:srgbClr val="2B002C"/>
              </a:gs>
              <a:gs pos="100000">
                <a:srgbClr val="531712"/>
              </a:gs>
              <a:gs pos="51000">
                <a:srgbClr val="531712"/>
              </a:gs>
            </a:gsLst>
            <a:lin ang="8160000" scaled="0"/>
            <a:tileRect/>
          </a:gradFill>
          <a:ln>
            <a:noFill/>
          </a:ln>
          <a:effectLst>
            <a:outerShdw blurRad="40000" dist="23000" dir="5400000" rotWithShape="0">
              <a:srgbClr val="000000">
                <a:alpha val="35000"/>
              </a:srgbClr>
            </a:outerShdw>
          </a:effectLst>
          <a:scene3d>
            <a:camera prst="orthographicFron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Frame 3"/>
          <p:cNvSpPr/>
          <p:nvPr/>
        </p:nvSpPr>
        <p:spPr>
          <a:xfrm>
            <a:off x="179294" y="194235"/>
            <a:ext cx="8785412" cy="6469530"/>
          </a:xfrm>
          <a:prstGeom prst="frame">
            <a:avLst>
              <a:gd name="adj1" fmla="val 2823"/>
            </a:avLst>
          </a:prstGeom>
          <a:gradFill flip="none" rotWithShape="1">
            <a:gsLst>
              <a:gs pos="27000">
                <a:srgbClr val="8A733F"/>
              </a:gs>
              <a:gs pos="38000">
                <a:srgbClr val="F0CC76"/>
              </a:gs>
              <a:gs pos="77000">
                <a:srgbClr val="9D854C"/>
              </a:gs>
              <a:gs pos="88000">
                <a:srgbClr val="F0CC76"/>
              </a:gs>
              <a:gs pos="100000">
                <a:srgbClr val="9D854C"/>
              </a:gs>
              <a:gs pos="47000">
                <a:srgbClr val="9D854C"/>
              </a:gs>
              <a:gs pos="17000">
                <a:srgbClr val="F0CC76"/>
              </a:gs>
              <a:gs pos="7000">
                <a:srgbClr val="9D854C"/>
              </a:gs>
            </a:gsLst>
            <a:lin ang="0" scaled="1"/>
            <a:tileRect/>
          </a:gradFill>
          <a:ln>
            <a:noFill/>
          </a:ln>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555649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996950"/>
            <a:ext cx="7620000" cy="4864100"/>
          </a:xfrm>
          <a:prstGeom prst="rect">
            <a:avLst/>
          </a:prstGeom>
        </p:spPr>
      </p:pic>
      <p:sp>
        <p:nvSpPr>
          <p:cNvPr id="5" name="TextBox 4"/>
          <p:cNvSpPr txBox="1"/>
          <p:nvPr/>
        </p:nvSpPr>
        <p:spPr>
          <a:xfrm>
            <a:off x="296334" y="1550947"/>
            <a:ext cx="2628125" cy="369332"/>
          </a:xfrm>
          <a:prstGeom prst="rect">
            <a:avLst/>
          </a:prstGeom>
          <a:noFill/>
        </p:spPr>
        <p:txBody>
          <a:bodyPr wrap="square" rtlCol="0">
            <a:spAutoFit/>
          </a:bodyPr>
          <a:lstStyle/>
          <a:p>
            <a:pPr algn="ctr"/>
            <a:r>
              <a:rPr lang="en-US" b="1" dirty="0">
                <a:solidFill>
                  <a:srgbClr val="531712"/>
                </a:solidFill>
                <a:latin typeface="Perpetua"/>
                <a:cs typeface="Perpetua"/>
              </a:rPr>
              <a:t>Minerva</a:t>
            </a:r>
          </a:p>
        </p:txBody>
      </p:sp>
      <p:sp>
        <p:nvSpPr>
          <p:cNvPr id="6" name="TextBox 5"/>
          <p:cNvSpPr txBox="1"/>
          <p:nvPr/>
        </p:nvSpPr>
        <p:spPr>
          <a:xfrm>
            <a:off x="2396067" y="1550947"/>
            <a:ext cx="2628125" cy="369332"/>
          </a:xfrm>
          <a:prstGeom prst="rect">
            <a:avLst/>
          </a:prstGeom>
          <a:noFill/>
        </p:spPr>
        <p:txBody>
          <a:bodyPr wrap="square" rtlCol="0">
            <a:spAutoFit/>
          </a:bodyPr>
          <a:lstStyle/>
          <a:p>
            <a:pPr algn="ctr"/>
            <a:r>
              <a:rPr lang="en-US" b="1" dirty="0">
                <a:solidFill>
                  <a:srgbClr val="531712"/>
                </a:solidFill>
                <a:latin typeface="Perpetua"/>
                <a:cs typeface="Perpetua"/>
              </a:rPr>
              <a:t>Jupiter</a:t>
            </a:r>
          </a:p>
        </p:txBody>
      </p:sp>
      <p:sp>
        <p:nvSpPr>
          <p:cNvPr id="7" name="TextBox 6"/>
          <p:cNvSpPr txBox="1"/>
          <p:nvPr/>
        </p:nvSpPr>
        <p:spPr>
          <a:xfrm>
            <a:off x="4797777" y="1550947"/>
            <a:ext cx="2628125" cy="369332"/>
          </a:xfrm>
          <a:prstGeom prst="rect">
            <a:avLst/>
          </a:prstGeom>
          <a:noFill/>
        </p:spPr>
        <p:txBody>
          <a:bodyPr wrap="square" rtlCol="0">
            <a:spAutoFit/>
          </a:bodyPr>
          <a:lstStyle/>
          <a:p>
            <a:pPr algn="ctr"/>
            <a:r>
              <a:rPr lang="en-US" b="1" dirty="0">
                <a:solidFill>
                  <a:srgbClr val="531712"/>
                </a:solidFill>
                <a:latin typeface="Perpetua"/>
                <a:cs typeface="Perpetua"/>
              </a:rPr>
              <a:t>Juno</a:t>
            </a:r>
          </a:p>
        </p:txBody>
      </p:sp>
      <p:sp>
        <p:nvSpPr>
          <p:cNvPr id="8" name="Frame 7"/>
          <p:cNvSpPr/>
          <p:nvPr/>
        </p:nvSpPr>
        <p:spPr>
          <a:xfrm>
            <a:off x="0" y="0"/>
            <a:ext cx="9144000" cy="6858000"/>
          </a:xfrm>
          <a:prstGeom prst="frame">
            <a:avLst>
              <a:gd name="adj1" fmla="val 6400"/>
            </a:avLst>
          </a:prstGeom>
          <a:gradFill flip="none" rotWithShape="1">
            <a:gsLst>
              <a:gs pos="34000">
                <a:srgbClr val="2B002C"/>
              </a:gs>
              <a:gs pos="16000">
                <a:srgbClr val="531712"/>
              </a:gs>
              <a:gs pos="70000">
                <a:srgbClr val="531712"/>
              </a:gs>
              <a:gs pos="82000">
                <a:srgbClr val="2B002C"/>
              </a:gs>
              <a:gs pos="100000">
                <a:srgbClr val="531712"/>
              </a:gs>
              <a:gs pos="51000">
                <a:srgbClr val="531712"/>
              </a:gs>
            </a:gsLst>
            <a:lin ang="8160000" scaled="0"/>
            <a:tileRect/>
          </a:gradFill>
          <a:ln>
            <a:noFill/>
          </a:ln>
          <a:effectLst>
            <a:outerShdw blurRad="40000" dist="23000" dir="5400000" rotWithShape="0">
              <a:srgbClr val="000000">
                <a:alpha val="35000"/>
              </a:srgbClr>
            </a:outerShdw>
          </a:effectLst>
          <a:scene3d>
            <a:camera prst="orthographicFron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179294" y="194235"/>
            <a:ext cx="8785412" cy="6469530"/>
          </a:xfrm>
          <a:prstGeom prst="frame">
            <a:avLst>
              <a:gd name="adj1" fmla="val 2823"/>
            </a:avLst>
          </a:prstGeom>
          <a:gradFill flip="none" rotWithShape="1">
            <a:gsLst>
              <a:gs pos="27000">
                <a:srgbClr val="8A733F"/>
              </a:gs>
              <a:gs pos="38000">
                <a:srgbClr val="F0CC76"/>
              </a:gs>
              <a:gs pos="77000">
                <a:srgbClr val="9D854C"/>
              </a:gs>
              <a:gs pos="88000">
                <a:srgbClr val="F0CC76"/>
              </a:gs>
              <a:gs pos="100000">
                <a:srgbClr val="9D854C"/>
              </a:gs>
              <a:gs pos="47000">
                <a:srgbClr val="9D854C"/>
              </a:gs>
              <a:gs pos="17000">
                <a:srgbClr val="F0CC76"/>
              </a:gs>
              <a:gs pos="7000">
                <a:srgbClr val="9D854C"/>
              </a:gs>
            </a:gsLst>
            <a:lin ang="0" scaled="1"/>
            <a:tileRect/>
          </a:gradFill>
          <a:ln>
            <a:noFill/>
          </a:ln>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0" y="5944145"/>
            <a:ext cx="9144000" cy="369332"/>
          </a:xfrm>
          <a:prstGeom prst="rect">
            <a:avLst/>
          </a:prstGeom>
          <a:noFill/>
        </p:spPr>
        <p:txBody>
          <a:bodyPr wrap="square" rtlCol="0">
            <a:spAutoFit/>
          </a:bodyPr>
          <a:lstStyle/>
          <a:p>
            <a:pPr algn="ctr"/>
            <a:r>
              <a:rPr lang="en-US" b="1" dirty="0">
                <a:solidFill>
                  <a:srgbClr val="FCD3A5"/>
                </a:solidFill>
                <a:latin typeface="Perpetua"/>
                <a:cs typeface="Perpetua"/>
              </a:rPr>
              <a:t>Capitoline triad from Temple of Jupiter </a:t>
            </a:r>
            <a:r>
              <a:rPr lang="en-US" b="1" dirty="0" err="1">
                <a:solidFill>
                  <a:srgbClr val="FCD3A5"/>
                </a:solidFill>
                <a:latin typeface="Perpetua"/>
                <a:cs typeface="Perpetua"/>
              </a:rPr>
              <a:t>Optimus</a:t>
            </a:r>
            <a:r>
              <a:rPr lang="en-US" b="1" dirty="0">
                <a:solidFill>
                  <a:srgbClr val="FCD3A5"/>
                </a:solidFill>
                <a:latin typeface="Perpetua"/>
                <a:cs typeface="Perpetua"/>
              </a:rPr>
              <a:t> </a:t>
            </a:r>
            <a:r>
              <a:rPr lang="en-US" b="1" dirty="0" err="1">
                <a:solidFill>
                  <a:srgbClr val="FCD3A5"/>
                </a:solidFill>
                <a:latin typeface="Perpetua"/>
                <a:cs typeface="Perpetua"/>
              </a:rPr>
              <a:t>Maximus</a:t>
            </a:r>
            <a:r>
              <a:rPr lang="en-US" b="1" dirty="0">
                <a:solidFill>
                  <a:srgbClr val="FCD3A5"/>
                </a:solidFill>
                <a:latin typeface="Perpetua"/>
                <a:cs typeface="Perpetua"/>
              </a:rPr>
              <a:t> (2nd century CE)</a:t>
            </a:r>
          </a:p>
        </p:txBody>
      </p:sp>
    </p:spTree>
    <p:extLst>
      <p:ext uri="{BB962C8B-B14F-4D97-AF65-F5344CB8AC3E}">
        <p14:creationId xmlns:p14="http://schemas.microsoft.com/office/powerpoint/2010/main" val="13177958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57200"/>
            <a:ext cx="4503738" cy="5588000"/>
          </a:xfrm>
          <a:prstGeom prst="rect">
            <a:avLst/>
          </a:prstGeom>
          <a:noFill/>
          <a:ln w="9525">
            <a:noFill/>
            <a:miter lim="800000"/>
            <a:headEnd/>
            <a:tailEnd/>
          </a:ln>
          <a:effectLst/>
        </p:spPr>
      </p:pic>
      <p:sp>
        <p:nvSpPr>
          <p:cNvPr id="9221" name="Text Box 5"/>
          <p:cNvSpPr txBox="1">
            <a:spLocks noChangeArrowheads="1"/>
          </p:cNvSpPr>
          <p:nvPr/>
        </p:nvSpPr>
        <p:spPr bwMode="auto">
          <a:xfrm>
            <a:off x="5867400" y="1143000"/>
            <a:ext cx="2590800" cy="2282825"/>
          </a:xfrm>
          <a:prstGeom prst="rect">
            <a:avLst/>
          </a:prstGeom>
          <a:noFill/>
          <a:ln w="9525">
            <a:noFill/>
            <a:miter lim="800000"/>
            <a:headEnd/>
            <a:tailEnd/>
          </a:ln>
        </p:spPr>
        <p:txBody>
          <a:bodyPr>
            <a:prstTxWarp prst="textNoShape">
              <a:avLst/>
            </a:prstTxWarp>
            <a:spAutoFit/>
          </a:bodyPr>
          <a:lstStyle/>
          <a:p>
            <a:pPr>
              <a:spcBef>
                <a:spcPct val="50000"/>
              </a:spcBef>
            </a:pPr>
            <a:r>
              <a:rPr lang="en-US"/>
              <a:t>Hestia</a:t>
            </a:r>
          </a:p>
          <a:p>
            <a:pPr>
              <a:spcBef>
                <a:spcPct val="50000"/>
              </a:spcBef>
            </a:pPr>
            <a:endParaRPr lang="en-US"/>
          </a:p>
          <a:p>
            <a:pPr>
              <a:spcBef>
                <a:spcPct val="50000"/>
              </a:spcBef>
            </a:pPr>
            <a:r>
              <a:rPr lang="en-US"/>
              <a:t>Athenian red-figure  vase, c.525-475 BCE</a:t>
            </a:r>
          </a:p>
        </p:txBody>
      </p:sp>
    </p:spTree>
    <p:extLst>
      <p:ext uri="{BB962C8B-B14F-4D97-AF65-F5344CB8AC3E}">
        <p14:creationId xmlns:p14="http://schemas.microsoft.com/office/powerpoint/2010/main" val="33868078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14400"/>
            <a:ext cx="2984500" cy="5067300"/>
          </a:xfrm>
          <a:prstGeom prst="rect">
            <a:avLst/>
          </a:prstGeom>
          <a:noFill/>
          <a:ln w="9525">
            <a:noFill/>
            <a:miter lim="800000"/>
            <a:headEnd/>
            <a:tailEnd/>
          </a:ln>
          <a:effectLst/>
        </p:spPr>
      </p:pic>
      <p:sp>
        <p:nvSpPr>
          <p:cNvPr id="11268" name="Text Box 4"/>
          <p:cNvSpPr txBox="1">
            <a:spLocks noChangeArrowheads="1"/>
          </p:cNvSpPr>
          <p:nvPr/>
        </p:nvSpPr>
        <p:spPr bwMode="auto">
          <a:xfrm>
            <a:off x="5105400" y="1981200"/>
            <a:ext cx="3581400" cy="1477328"/>
          </a:xfrm>
          <a:prstGeom prst="rect">
            <a:avLst/>
          </a:prstGeom>
          <a:noFill/>
          <a:ln w="9525">
            <a:noFill/>
            <a:miter lim="800000"/>
            <a:headEnd/>
            <a:tailEnd/>
          </a:ln>
        </p:spPr>
        <p:txBody>
          <a:bodyPr>
            <a:prstTxWarp prst="textNoShape">
              <a:avLst/>
            </a:prstTxWarp>
            <a:spAutoFit/>
          </a:bodyPr>
          <a:lstStyle/>
          <a:p>
            <a:pPr>
              <a:spcBef>
                <a:spcPct val="50000"/>
              </a:spcBef>
            </a:pPr>
            <a:r>
              <a:rPr lang="en-US" dirty="0"/>
              <a:t>Vesta (Hestia)</a:t>
            </a:r>
          </a:p>
          <a:p>
            <a:pPr>
              <a:spcBef>
                <a:spcPct val="50000"/>
              </a:spcBef>
            </a:pPr>
            <a:r>
              <a:rPr lang="en-US" dirty="0"/>
              <a:t>Roman version of an original of about 470 BC.</a:t>
            </a:r>
            <a:r>
              <a:rPr lang="en-US" dirty="0">
                <a:latin typeface="Arial" pitchFamily="-123" charset="0"/>
              </a:rPr>
              <a:t> </a:t>
            </a:r>
          </a:p>
          <a:p>
            <a:pPr>
              <a:spcBef>
                <a:spcPct val="50000"/>
              </a:spcBef>
            </a:pPr>
            <a:endParaRPr lang="en-US" dirty="0">
              <a:latin typeface="Arial" pitchFamily="-123" charset="0"/>
            </a:endParaRPr>
          </a:p>
        </p:txBody>
      </p:sp>
    </p:spTree>
    <p:extLst>
      <p:ext uri="{BB962C8B-B14F-4D97-AF65-F5344CB8AC3E}">
        <p14:creationId xmlns:p14="http://schemas.microsoft.com/office/powerpoint/2010/main" val="21207873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017142"/>
            <a:ext cx="9144000" cy="369332"/>
          </a:xfrm>
          <a:prstGeom prst="rect">
            <a:avLst/>
          </a:prstGeom>
          <a:noFill/>
        </p:spPr>
        <p:txBody>
          <a:bodyPr wrap="square" rtlCol="0">
            <a:spAutoFit/>
          </a:bodyPr>
          <a:lstStyle/>
          <a:p>
            <a:pPr algn="ctr"/>
            <a:r>
              <a:rPr lang="en-US" b="1" dirty="0">
                <a:solidFill>
                  <a:srgbClr val="FCD3A5"/>
                </a:solidFill>
                <a:latin typeface="Perpetua"/>
                <a:cs typeface="Perpetua"/>
              </a:rPr>
              <a:t>Temple of  Vesta on the Forum </a:t>
            </a:r>
            <a:r>
              <a:rPr lang="en-US" b="1" dirty="0" err="1">
                <a:solidFill>
                  <a:srgbClr val="FCD3A5"/>
                </a:solidFill>
                <a:latin typeface="Perpetua"/>
                <a:cs typeface="Perpetua"/>
              </a:rPr>
              <a:t>Romanum</a:t>
            </a:r>
            <a:r>
              <a:rPr lang="en-US" b="1" dirty="0">
                <a:solidFill>
                  <a:srgbClr val="FCD3A5"/>
                </a:solidFill>
                <a:latin typeface="Perpetua"/>
                <a:cs typeface="Perpetua"/>
              </a:rPr>
              <a:t> and statue of  Vesta</a:t>
            </a:r>
          </a:p>
        </p:txBody>
      </p:sp>
      <p:sp>
        <p:nvSpPr>
          <p:cNvPr id="4" name="Frame 3"/>
          <p:cNvSpPr/>
          <p:nvPr/>
        </p:nvSpPr>
        <p:spPr>
          <a:xfrm>
            <a:off x="0" y="0"/>
            <a:ext cx="9144000" cy="6858000"/>
          </a:xfrm>
          <a:prstGeom prst="frame">
            <a:avLst>
              <a:gd name="adj1" fmla="val 6400"/>
            </a:avLst>
          </a:prstGeom>
          <a:gradFill flip="none" rotWithShape="1">
            <a:gsLst>
              <a:gs pos="34000">
                <a:srgbClr val="2B002C"/>
              </a:gs>
              <a:gs pos="16000">
                <a:srgbClr val="531712"/>
              </a:gs>
              <a:gs pos="70000">
                <a:srgbClr val="531712"/>
              </a:gs>
              <a:gs pos="82000">
                <a:srgbClr val="2B002C"/>
              </a:gs>
              <a:gs pos="100000">
                <a:srgbClr val="531712"/>
              </a:gs>
              <a:gs pos="51000">
                <a:srgbClr val="531712"/>
              </a:gs>
            </a:gsLst>
            <a:lin ang="8160000" scaled="0"/>
            <a:tileRect/>
          </a:gradFill>
          <a:ln>
            <a:noFill/>
          </a:ln>
          <a:effectLst>
            <a:outerShdw blurRad="40000" dist="23000" dir="5400000" rotWithShape="0">
              <a:srgbClr val="000000">
                <a:alpha val="35000"/>
              </a:srgbClr>
            </a:outerShdw>
          </a:effectLst>
          <a:scene3d>
            <a:camera prst="orthographicFron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Frame 4"/>
          <p:cNvSpPr/>
          <p:nvPr/>
        </p:nvSpPr>
        <p:spPr>
          <a:xfrm>
            <a:off x="179294" y="194235"/>
            <a:ext cx="8785412" cy="6469530"/>
          </a:xfrm>
          <a:prstGeom prst="frame">
            <a:avLst>
              <a:gd name="adj1" fmla="val 2823"/>
            </a:avLst>
          </a:prstGeom>
          <a:gradFill flip="none" rotWithShape="1">
            <a:gsLst>
              <a:gs pos="27000">
                <a:srgbClr val="8A733F"/>
              </a:gs>
              <a:gs pos="38000">
                <a:srgbClr val="F0CC76"/>
              </a:gs>
              <a:gs pos="77000">
                <a:srgbClr val="9D854C"/>
              </a:gs>
              <a:gs pos="88000">
                <a:srgbClr val="F0CC76"/>
              </a:gs>
              <a:gs pos="100000">
                <a:srgbClr val="9D854C"/>
              </a:gs>
              <a:gs pos="47000">
                <a:srgbClr val="9D854C"/>
              </a:gs>
              <a:gs pos="17000">
                <a:srgbClr val="F0CC76"/>
              </a:gs>
              <a:gs pos="7000">
                <a:srgbClr val="9D854C"/>
              </a:gs>
            </a:gsLst>
            <a:lin ang="0" scaled="1"/>
            <a:tileRect/>
          </a:gradFill>
          <a:ln>
            <a:noFill/>
          </a:ln>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277" y="1193725"/>
            <a:ext cx="2463800" cy="4445000"/>
          </a:xfrm>
          <a:prstGeom prst="rect">
            <a:avLst/>
          </a:prstGeom>
        </p:spPr>
      </p:pic>
      <p:pic>
        <p:nvPicPr>
          <p:cNvPr id="8" name="Picture 7" descr="CANYONLIGHTS_DB_103113646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38" y="1524000"/>
            <a:ext cx="4945943" cy="4120029"/>
          </a:xfrm>
          <a:prstGeom prst="rect">
            <a:avLst/>
          </a:prstGeom>
        </p:spPr>
      </p:pic>
    </p:spTree>
    <p:extLst>
      <p:ext uri="{BB962C8B-B14F-4D97-AF65-F5344CB8AC3E}">
        <p14:creationId xmlns:p14="http://schemas.microsoft.com/office/powerpoint/2010/main" val="38705792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065367"/>
            <a:ext cx="9144000" cy="369332"/>
          </a:xfrm>
          <a:prstGeom prst="rect">
            <a:avLst/>
          </a:prstGeom>
          <a:noFill/>
        </p:spPr>
        <p:txBody>
          <a:bodyPr wrap="square" rtlCol="0">
            <a:spAutoFit/>
          </a:bodyPr>
          <a:lstStyle/>
          <a:p>
            <a:pPr algn="ctr"/>
            <a:r>
              <a:rPr lang="en-US" b="1" dirty="0">
                <a:solidFill>
                  <a:srgbClr val="FCD3A5"/>
                </a:solidFill>
                <a:latin typeface="Perpetua"/>
                <a:cs typeface="Perpetua"/>
              </a:rPr>
              <a:t>Reconstructions of the Temple of </a:t>
            </a:r>
            <a:r>
              <a:rPr lang="en-US" b="1" dirty="0" err="1">
                <a:solidFill>
                  <a:srgbClr val="FCD3A5"/>
                </a:solidFill>
                <a:latin typeface="Perpetua"/>
                <a:cs typeface="Perpetua"/>
              </a:rPr>
              <a:t>Vesta</a:t>
            </a:r>
            <a:endParaRPr lang="en-US" b="1" dirty="0">
              <a:solidFill>
                <a:srgbClr val="FCD3A5"/>
              </a:solidFill>
              <a:latin typeface="Perpetua"/>
              <a:cs typeface="Perpetua"/>
            </a:endParaRPr>
          </a:p>
        </p:txBody>
      </p:sp>
      <p:sp>
        <p:nvSpPr>
          <p:cNvPr id="4" name="Frame 3"/>
          <p:cNvSpPr/>
          <p:nvPr/>
        </p:nvSpPr>
        <p:spPr>
          <a:xfrm>
            <a:off x="0" y="0"/>
            <a:ext cx="9144000" cy="6858000"/>
          </a:xfrm>
          <a:prstGeom prst="frame">
            <a:avLst>
              <a:gd name="adj1" fmla="val 6400"/>
            </a:avLst>
          </a:prstGeom>
          <a:gradFill flip="none" rotWithShape="1">
            <a:gsLst>
              <a:gs pos="34000">
                <a:srgbClr val="2B002C"/>
              </a:gs>
              <a:gs pos="16000">
                <a:srgbClr val="531712"/>
              </a:gs>
              <a:gs pos="70000">
                <a:srgbClr val="531712"/>
              </a:gs>
              <a:gs pos="82000">
                <a:srgbClr val="2B002C"/>
              </a:gs>
              <a:gs pos="100000">
                <a:srgbClr val="531712"/>
              </a:gs>
              <a:gs pos="51000">
                <a:srgbClr val="531712"/>
              </a:gs>
            </a:gsLst>
            <a:lin ang="8160000" scaled="0"/>
            <a:tileRect/>
          </a:gradFill>
          <a:ln>
            <a:noFill/>
          </a:ln>
          <a:effectLst>
            <a:outerShdw blurRad="40000" dist="23000" dir="5400000" rotWithShape="0">
              <a:srgbClr val="000000">
                <a:alpha val="35000"/>
              </a:srgbClr>
            </a:outerShdw>
          </a:effectLst>
          <a:scene3d>
            <a:camera prst="orthographicFron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Frame 4"/>
          <p:cNvSpPr/>
          <p:nvPr/>
        </p:nvSpPr>
        <p:spPr>
          <a:xfrm>
            <a:off x="179294" y="194235"/>
            <a:ext cx="8785412" cy="6469530"/>
          </a:xfrm>
          <a:prstGeom prst="frame">
            <a:avLst>
              <a:gd name="adj1" fmla="val 2823"/>
            </a:avLst>
          </a:prstGeom>
          <a:gradFill flip="none" rotWithShape="1">
            <a:gsLst>
              <a:gs pos="27000">
                <a:srgbClr val="8A733F"/>
              </a:gs>
              <a:gs pos="38000">
                <a:srgbClr val="F0CC76"/>
              </a:gs>
              <a:gs pos="77000">
                <a:srgbClr val="9D854C"/>
              </a:gs>
              <a:gs pos="88000">
                <a:srgbClr val="F0CC76"/>
              </a:gs>
              <a:gs pos="100000">
                <a:srgbClr val="9D854C"/>
              </a:gs>
              <a:gs pos="47000">
                <a:srgbClr val="9D854C"/>
              </a:gs>
              <a:gs pos="17000">
                <a:srgbClr val="F0CC76"/>
              </a:gs>
              <a:gs pos="7000">
                <a:srgbClr val="9D854C"/>
              </a:gs>
            </a:gsLst>
            <a:lin ang="0" scaled="1"/>
            <a:tileRect/>
          </a:gradFill>
          <a:ln>
            <a:noFill/>
          </a:ln>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8927" y="1899831"/>
            <a:ext cx="4067591" cy="305833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44" y="1532902"/>
            <a:ext cx="3429000" cy="3733800"/>
          </a:xfrm>
          <a:prstGeom prst="rect">
            <a:avLst/>
          </a:prstGeom>
        </p:spPr>
      </p:pic>
    </p:spTree>
    <p:extLst>
      <p:ext uri="{BB962C8B-B14F-4D97-AF65-F5344CB8AC3E}">
        <p14:creationId xmlns:p14="http://schemas.microsoft.com/office/powerpoint/2010/main" val="8295242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6888" y="709270"/>
            <a:ext cx="8410224" cy="5439461"/>
          </a:xfrm>
          <a:prstGeom prst="rect">
            <a:avLst/>
          </a:prstGeom>
          <a:gradFill flip="none" rotWithShape="1">
            <a:gsLst>
              <a:gs pos="0">
                <a:schemeClr val="bg1">
                  <a:lumMod val="75000"/>
                </a:schemeClr>
              </a:gs>
              <a:gs pos="20000">
                <a:schemeClr val="bg1">
                  <a:lumMod val="85000"/>
                </a:schemeClr>
              </a:gs>
              <a:gs pos="100000">
                <a:schemeClr val="bg1">
                  <a:lumMod val="50000"/>
                </a:schemeClr>
              </a:gs>
            </a:gsLst>
            <a:lin ang="0" scaled="1"/>
            <a:tileRect/>
          </a:gradFill>
          <a:effectLst>
            <a:outerShdw blurRad="50800" dist="38100" dir="2700000" algn="tl" rotWithShape="0">
              <a:srgbClr val="000000">
                <a:alpha val="43000"/>
              </a:srgbClr>
            </a:outerShdw>
          </a:effectLst>
          <a:sp3d>
            <a:bevelT w="63500" h="25400" prst="hardEdge"/>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scene3d>
              <a:camera prst="orthographicFront"/>
              <a:lightRig rig="threePt" dir="t"/>
            </a:scene3d>
            <a:sp3d extrusionH="57150">
              <a:bevelT w="69850" h="69850" prst="divot"/>
            </a:sp3d>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9D854C"/>
                </a:solidFill>
                <a:effectLst>
                  <a:outerShdw blurRad="50800" dist="38100" dir="2700000" algn="tl" rotWithShape="0">
                    <a:srgbClr val="000000">
                      <a:alpha val="43000"/>
                    </a:srgbClr>
                  </a:outerShdw>
                </a:effectLst>
                <a:uLnTx/>
                <a:uFillTx/>
                <a:latin typeface="Constantia"/>
                <a:cs typeface="Constantia"/>
              </a:rPr>
              <a:t>Specification</a:t>
            </a:r>
            <a:r>
              <a:rPr lang="en-US" sz="4000" b="1" dirty="0">
                <a:solidFill>
                  <a:srgbClr val="9D854C"/>
                </a:solidFill>
                <a:effectLst>
                  <a:outerShdw blurRad="50800" dist="38100" dir="2700000" algn="tl" rotWithShape="0">
                    <a:srgbClr val="000000">
                      <a:alpha val="43000"/>
                    </a:srgbClr>
                  </a:outerShdw>
                </a:effectLst>
                <a:latin typeface="Constantia"/>
                <a:cs typeface="Constantia"/>
              </a:rPr>
              <a:t>:</a:t>
            </a:r>
            <a:endParaRPr kumimoji="0" lang="en-US" sz="4000" b="1" i="0" u="none" strike="noStrike" kern="1200" cap="none" spc="0" normalizeH="0" baseline="0" noProof="0" dirty="0">
              <a:ln>
                <a:noFill/>
              </a:ln>
              <a:solidFill>
                <a:srgbClr val="9D854C"/>
              </a:solidFill>
              <a:effectLst>
                <a:outerShdw blurRad="50800" dist="38100" dir="2700000" algn="tl" rotWithShape="0">
                  <a:srgbClr val="000000">
                    <a:alpha val="43000"/>
                  </a:srgbClr>
                </a:outerShdw>
              </a:effectLst>
              <a:uLnTx/>
              <a:uFillTx/>
              <a:latin typeface="Constantia"/>
              <a:cs typeface="Constantia"/>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9D854C"/>
                </a:solidFill>
                <a:effectLst>
                  <a:outerShdw blurRad="50800" dist="38100" dir="2700000" algn="tl" rotWithShape="0">
                    <a:srgbClr val="000000">
                      <a:alpha val="43000"/>
                    </a:srgbClr>
                  </a:outerShdw>
                </a:effectLst>
                <a:uLnTx/>
                <a:uFillTx/>
                <a:latin typeface="Constantia"/>
                <a:cs typeface="Constantia"/>
              </a:rPr>
              <a:t>Venus </a:t>
            </a:r>
            <a:r>
              <a:rPr kumimoji="0" lang="en-US" sz="4000" b="1" i="0" u="none" strike="noStrike" kern="1200" cap="none" spc="0" normalizeH="0" baseline="0" noProof="0" dirty="0" err="1">
                <a:ln>
                  <a:noFill/>
                </a:ln>
                <a:solidFill>
                  <a:srgbClr val="9D854C"/>
                </a:solidFill>
                <a:effectLst>
                  <a:outerShdw blurRad="50800" dist="38100" dir="2700000" algn="tl" rotWithShape="0">
                    <a:srgbClr val="000000">
                      <a:alpha val="43000"/>
                    </a:srgbClr>
                  </a:outerShdw>
                </a:effectLst>
                <a:uLnTx/>
                <a:uFillTx/>
                <a:latin typeface="Constantia"/>
                <a:cs typeface="Constantia"/>
              </a:rPr>
              <a:t>Obsequens</a:t>
            </a:r>
            <a:endParaRPr lang="en-US" sz="4000" b="1" dirty="0">
              <a:solidFill>
                <a:srgbClr val="9D854C"/>
              </a:solidFill>
              <a:effectLst>
                <a:outerShdw blurRad="50800" dist="38100" dir="2700000" algn="tl" rotWithShape="0">
                  <a:srgbClr val="000000">
                    <a:alpha val="43000"/>
                  </a:srgbClr>
                </a:outerShdw>
              </a:effectLst>
              <a:latin typeface="Constantia"/>
              <a:cs typeface="Constantia"/>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dirty="0">
                <a:solidFill>
                  <a:srgbClr val="9D854C"/>
                </a:solidFill>
                <a:effectLst>
                  <a:outerShdw blurRad="50800" dist="38100" dir="2700000" algn="tl" rotWithShape="0">
                    <a:srgbClr val="000000">
                      <a:alpha val="43000"/>
                    </a:srgbClr>
                  </a:outerShdw>
                </a:effectLst>
                <a:latin typeface="Constantia"/>
                <a:cs typeface="Constantia"/>
              </a:rPr>
              <a:t>V</a:t>
            </a:r>
            <a:r>
              <a:rPr kumimoji="0" lang="en-US" sz="4000" b="1" i="0" u="none" strike="noStrike" kern="1200" cap="none" spc="0" normalizeH="0" baseline="0" noProof="0" dirty="0" err="1">
                <a:ln>
                  <a:noFill/>
                </a:ln>
                <a:solidFill>
                  <a:srgbClr val="9D854C"/>
                </a:solidFill>
                <a:effectLst>
                  <a:outerShdw blurRad="50800" dist="38100" dir="2700000" algn="tl" rotWithShape="0">
                    <a:srgbClr val="000000">
                      <a:alpha val="43000"/>
                    </a:srgbClr>
                  </a:outerShdw>
                </a:effectLst>
                <a:uLnTx/>
                <a:uFillTx/>
                <a:latin typeface="Constantia"/>
                <a:cs typeface="Constantia"/>
              </a:rPr>
              <a:t>enus</a:t>
            </a:r>
            <a:r>
              <a:rPr kumimoji="0" lang="en-US" sz="4000" b="1" i="0" u="none" strike="noStrike" kern="1200" cap="none" spc="0" normalizeH="0" baseline="0" noProof="0" dirty="0">
                <a:ln>
                  <a:noFill/>
                </a:ln>
                <a:solidFill>
                  <a:srgbClr val="9D854C"/>
                </a:solidFill>
                <a:effectLst>
                  <a:outerShdw blurRad="50800" dist="38100" dir="2700000" algn="tl" rotWithShape="0">
                    <a:srgbClr val="000000">
                      <a:alpha val="43000"/>
                    </a:srgbClr>
                  </a:outerShdw>
                </a:effectLst>
                <a:uLnTx/>
                <a:uFillTx/>
                <a:latin typeface="Constantia"/>
                <a:cs typeface="Constantia"/>
              </a:rPr>
              <a:t> </a:t>
            </a:r>
            <a:r>
              <a:rPr kumimoji="0" lang="en-US" sz="4000" b="1" i="0" u="none" strike="noStrike" kern="1200" cap="none" spc="0" normalizeH="0" baseline="0" noProof="0" dirty="0" err="1">
                <a:ln>
                  <a:noFill/>
                </a:ln>
                <a:solidFill>
                  <a:srgbClr val="9D854C"/>
                </a:solidFill>
                <a:effectLst>
                  <a:outerShdw blurRad="50800" dist="38100" dir="2700000" algn="tl" rotWithShape="0">
                    <a:srgbClr val="000000">
                      <a:alpha val="43000"/>
                    </a:srgbClr>
                  </a:outerShdw>
                </a:effectLst>
                <a:uLnTx/>
                <a:uFillTx/>
                <a:latin typeface="Constantia"/>
                <a:cs typeface="Constantia"/>
              </a:rPr>
              <a:t>Victrix</a:t>
            </a:r>
            <a:endParaRPr lang="en-US" sz="4000" b="1" dirty="0">
              <a:solidFill>
                <a:srgbClr val="9D854C"/>
              </a:solidFill>
              <a:effectLst>
                <a:outerShdw blurRad="50800" dist="38100" dir="2700000" algn="tl" rotWithShape="0">
                  <a:srgbClr val="000000">
                    <a:alpha val="43000"/>
                  </a:srgbClr>
                </a:outerShdw>
              </a:effectLst>
              <a:latin typeface="Constantia"/>
              <a:cs typeface="Constantia"/>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dirty="0">
                <a:solidFill>
                  <a:srgbClr val="9D854C"/>
                </a:solidFill>
                <a:effectLst>
                  <a:outerShdw blurRad="50800" dist="38100" dir="2700000" algn="tl" rotWithShape="0">
                    <a:srgbClr val="000000">
                      <a:alpha val="43000"/>
                    </a:srgbClr>
                  </a:outerShdw>
                </a:effectLst>
                <a:latin typeface="Constantia"/>
                <a:cs typeface="Constantia"/>
              </a:rPr>
              <a:t>Venus </a:t>
            </a:r>
            <a:r>
              <a:rPr lang="en-US" sz="4000" b="1" dirty="0" err="1">
                <a:solidFill>
                  <a:srgbClr val="9D854C"/>
                </a:solidFill>
                <a:effectLst>
                  <a:outerShdw blurRad="50800" dist="38100" dir="2700000" algn="tl" rotWithShape="0">
                    <a:srgbClr val="000000">
                      <a:alpha val="43000"/>
                    </a:srgbClr>
                  </a:outerShdw>
                </a:effectLst>
                <a:latin typeface="Constantia"/>
                <a:cs typeface="Constantia"/>
              </a:rPr>
              <a:t>Erycina</a:t>
            </a:r>
            <a:endParaRPr lang="en-US" sz="4000" b="1" dirty="0">
              <a:solidFill>
                <a:srgbClr val="9D854C"/>
              </a:solidFill>
              <a:effectLst>
                <a:outerShdw blurRad="50800" dist="38100" dir="2700000" algn="tl" rotWithShape="0">
                  <a:srgbClr val="000000">
                    <a:alpha val="43000"/>
                  </a:srgbClr>
                </a:outerShdw>
              </a:effectLst>
              <a:latin typeface="Constantia"/>
              <a:cs typeface="Constantia"/>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9D854C"/>
                </a:solidFill>
                <a:effectLst>
                  <a:outerShdw blurRad="50800" dist="38100" dir="2700000" algn="tl" rotWithShape="0">
                    <a:srgbClr val="000000">
                      <a:alpha val="43000"/>
                    </a:srgbClr>
                  </a:outerShdw>
                </a:effectLst>
                <a:uLnTx/>
                <a:uFillTx/>
                <a:latin typeface="Constantia"/>
                <a:cs typeface="Constantia"/>
              </a:rPr>
              <a:t>Venus </a:t>
            </a:r>
            <a:r>
              <a:rPr kumimoji="0" lang="en-US" sz="4000" b="1" i="0" u="none" strike="noStrike" kern="1200" cap="none" spc="0" normalizeH="0" baseline="0" noProof="0" dirty="0" err="1">
                <a:ln>
                  <a:noFill/>
                </a:ln>
                <a:solidFill>
                  <a:srgbClr val="9D854C"/>
                </a:solidFill>
                <a:effectLst>
                  <a:outerShdw blurRad="50800" dist="38100" dir="2700000" algn="tl" rotWithShape="0">
                    <a:srgbClr val="000000">
                      <a:alpha val="43000"/>
                    </a:srgbClr>
                  </a:outerShdw>
                </a:effectLst>
                <a:uLnTx/>
                <a:uFillTx/>
                <a:latin typeface="Constantia"/>
                <a:cs typeface="Constantia"/>
              </a:rPr>
              <a:t>Libitina</a:t>
            </a:r>
            <a:endParaRPr kumimoji="0" lang="en-US" sz="4000" b="1" i="0" u="none" strike="noStrike" kern="1200" cap="none" spc="0" normalizeH="0" baseline="0" noProof="0" dirty="0">
              <a:ln>
                <a:noFill/>
              </a:ln>
              <a:solidFill>
                <a:srgbClr val="9D854C"/>
              </a:solidFill>
              <a:effectLst>
                <a:outerShdw blurRad="50800" dist="38100" dir="2700000" algn="tl" rotWithShape="0">
                  <a:srgbClr val="000000">
                    <a:alpha val="43000"/>
                  </a:srgbClr>
                </a:outerShdw>
              </a:effectLst>
              <a:uLnTx/>
              <a:uFillTx/>
              <a:latin typeface="Constantia"/>
              <a:cs typeface="Constantia"/>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dirty="0">
                <a:solidFill>
                  <a:srgbClr val="9D854C"/>
                </a:solidFill>
                <a:effectLst>
                  <a:outerShdw blurRad="50800" dist="38100" dir="2700000" algn="tl" rotWithShape="0">
                    <a:srgbClr val="000000">
                      <a:alpha val="43000"/>
                    </a:srgbClr>
                  </a:outerShdw>
                </a:effectLst>
                <a:latin typeface="Constantia"/>
                <a:cs typeface="Constantia"/>
              </a:rPr>
              <a:t>Venus Felix</a:t>
            </a:r>
            <a:endParaRPr kumimoji="0" lang="en-US" sz="4000" b="1" i="0" u="none" strike="noStrike" kern="1200" cap="none" spc="0" normalizeH="0" baseline="0" noProof="0" dirty="0">
              <a:ln>
                <a:noFill/>
              </a:ln>
              <a:solidFill>
                <a:srgbClr val="9D854C"/>
              </a:solidFill>
              <a:effectLst>
                <a:outerShdw blurRad="50800" dist="38100" dir="2700000" algn="tl" rotWithShape="0">
                  <a:srgbClr val="000000">
                    <a:alpha val="43000"/>
                  </a:srgbClr>
                </a:outerShdw>
              </a:effectLst>
              <a:uLnTx/>
              <a:uFillTx/>
              <a:latin typeface="Constantia"/>
              <a:cs typeface="Constantia"/>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dirty="0">
                <a:solidFill>
                  <a:srgbClr val="9D854C"/>
                </a:solidFill>
                <a:effectLst>
                  <a:outerShdw blurRad="50800" dist="38100" dir="2700000" algn="tl" rotWithShape="0">
                    <a:srgbClr val="000000">
                      <a:alpha val="43000"/>
                    </a:srgbClr>
                  </a:outerShdw>
                </a:effectLst>
                <a:latin typeface="Constantia"/>
                <a:cs typeface="Constantia"/>
              </a:rPr>
              <a:t>Venus </a:t>
            </a:r>
            <a:r>
              <a:rPr lang="en-US" sz="4000" b="1" dirty="0" err="1">
                <a:solidFill>
                  <a:srgbClr val="9D854C"/>
                </a:solidFill>
                <a:effectLst>
                  <a:outerShdw blurRad="50800" dist="38100" dir="2700000" algn="tl" rotWithShape="0">
                    <a:srgbClr val="000000">
                      <a:alpha val="43000"/>
                    </a:srgbClr>
                  </a:outerShdw>
                </a:effectLst>
                <a:latin typeface="Constantia"/>
                <a:cs typeface="Constantia"/>
              </a:rPr>
              <a:t>Genetrix</a:t>
            </a:r>
            <a:endParaRPr kumimoji="0" lang="en-US" sz="4000" b="1" i="0" u="none" strike="noStrike" kern="1200" cap="none" spc="0" normalizeH="0" baseline="0" noProof="0" dirty="0">
              <a:ln>
                <a:noFill/>
              </a:ln>
              <a:solidFill>
                <a:srgbClr val="9D854C"/>
              </a:solidFill>
              <a:effectLst>
                <a:outerShdw blurRad="50800" dist="38100" dir="2700000" algn="tl" rotWithShape="0">
                  <a:srgbClr val="000000">
                    <a:alpha val="43000"/>
                  </a:srgbClr>
                </a:outerShdw>
              </a:effectLst>
              <a:uLnTx/>
              <a:uFillTx/>
              <a:latin typeface="Constantia"/>
              <a:cs typeface="Constantia"/>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dirty="0">
                <a:solidFill>
                  <a:srgbClr val="9D854C"/>
                </a:solidFill>
                <a:effectLst>
                  <a:outerShdw blurRad="50800" dist="38100" dir="2700000" algn="tl" rotWithShape="0">
                    <a:srgbClr val="000000">
                      <a:alpha val="43000"/>
                    </a:srgbClr>
                  </a:outerShdw>
                </a:effectLst>
                <a:latin typeface="Constantia"/>
                <a:cs typeface="Constantia"/>
              </a:rPr>
              <a:t>Venus </a:t>
            </a:r>
            <a:r>
              <a:rPr lang="en-US" sz="4000" b="1" dirty="0" err="1">
                <a:solidFill>
                  <a:srgbClr val="9D854C"/>
                </a:solidFill>
                <a:effectLst>
                  <a:outerShdw blurRad="50800" dist="38100" dir="2700000" algn="tl" rotWithShape="0">
                    <a:srgbClr val="000000">
                      <a:alpha val="43000"/>
                    </a:srgbClr>
                  </a:outerShdw>
                </a:effectLst>
                <a:latin typeface="Constantia"/>
                <a:cs typeface="Constantia"/>
              </a:rPr>
              <a:t>Cloacina</a:t>
            </a:r>
            <a:endParaRPr kumimoji="0" lang="en-US" sz="4000" b="1" i="0" u="none" strike="noStrike" kern="1200" cap="none" spc="0" normalizeH="0" baseline="0" noProof="0" dirty="0">
              <a:ln>
                <a:noFill/>
              </a:ln>
              <a:solidFill>
                <a:srgbClr val="9D854C"/>
              </a:solidFill>
              <a:effectLst>
                <a:outerShdw blurRad="50800" dist="38100" dir="2700000" algn="tl" rotWithShape="0">
                  <a:srgbClr val="000000">
                    <a:alpha val="43000"/>
                  </a:srgbClr>
                </a:outerShdw>
              </a:effectLst>
              <a:uLnTx/>
              <a:uFillTx/>
              <a:latin typeface="Constantia"/>
              <a:cs typeface="Constantia"/>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dirty="0">
                <a:solidFill>
                  <a:srgbClr val="9D854C"/>
                </a:solidFill>
                <a:effectLst>
                  <a:outerShdw blurRad="50800" dist="38100" dir="2700000" algn="tl" rotWithShape="0">
                    <a:srgbClr val="000000">
                      <a:alpha val="43000"/>
                    </a:srgbClr>
                  </a:outerShdw>
                </a:effectLst>
                <a:latin typeface="Constantia"/>
                <a:cs typeface="Constantia"/>
              </a:rPr>
              <a:t>Venus </a:t>
            </a:r>
            <a:r>
              <a:rPr lang="en-US" sz="4000" b="1" dirty="0" err="1">
                <a:solidFill>
                  <a:srgbClr val="9D854C"/>
                </a:solidFill>
                <a:effectLst>
                  <a:outerShdw blurRad="50800" dist="38100" dir="2700000" algn="tl" rotWithShape="0">
                    <a:srgbClr val="000000">
                      <a:alpha val="43000"/>
                    </a:srgbClr>
                  </a:outerShdw>
                </a:effectLst>
                <a:latin typeface="Constantia"/>
                <a:cs typeface="Constantia"/>
              </a:rPr>
              <a:t>Verticordia</a:t>
            </a:r>
            <a:endParaRPr kumimoji="0" lang="en-US" sz="4000" b="1" i="0" u="none" strike="noStrike" kern="1200" cap="none" spc="0" normalizeH="0" baseline="0" noProof="0" dirty="0">
              <a:ln>
                <a:noFill/>
              </a:ln>
              <a:solidFill>
                <a:srgbClr val="9D854C"/>
              </a:solidFill>
              <a:effectLst>
                <a:outerShdw blurRad="50800" dist="38100" dir="2700000" algn="tl" rotWithShape="0">
                  <a:srgbClr val="000000">
                    <a:alpha val="43000"/>
                  </a:srgbClr>
                </a:outerShdw>
              </a:effectLst>
              <a:uLnTx/>
              <a:uFillTx/>
              <a:latin typeface="Constantia"/>
              <a:cs typeface="Constantia"/>
            </a:endParaRPr>
          </a:p>
        </p:txBody>
      </p:sp>
      <p:sp>
        <p:nvSpPr>
          <p:cNvPr id="7" name="Frame 6"/>
          <p:cNvSpPr/>
          <p:nvPr/>
        </p:nvSpPr>
        <p:spPr>
          <a:xfrm>
            <a:off x="0" y="0"/>
            <a:ext cx="9144000" cy="6858000"/>
          </a:xfrm>
          <a:prstGeom prst="frame">
            <a:avLst>
              <a:gd name="adj1" fmla="val 6400"/>
            </a:avLst>
          </a:prstGeom>
          <a:gradFill flip="none" rotWithShape="1">
            <a:gsLst>
              <a:gs pos="34000">
                <a:srgbClr val="2B002C"/>
              </a:gs>
              <a:gs pos="16000">
                <a:srgbClr val="531712"/>
              </a:gs>
              <a:gs pos="70000">
                <a:srgbClr val="531712"/>
              </a:gs>
              <a:gs pos="82000">
                <a:srgbClr val="2B002C"/>
              </a:gs>
              <a:gs pos="100000">
                <a:srgbClr val="531712"/>
              </a:gs>
              <a:gs pos="51000">
                <a:srgbClr val="531712"/>
              </a:gs>
            </a:gsLst>
            <a:lin ang="8160000" scaled="0"/>
            <a:tileRect/>
          </a:gradFill>
          <a:ln>
            <a:noFill/>
          </a:ln>
          <a:effectLst>
            <a:outerShdw blurRad="40000" dist="23000" dir="5400000" rotWithShape="0">
              <a:srgbClr val="000000">
                <a:alpha val="35000"/>
              </a:srgbClr>
            </a:outerShdw>
          </a:effectLst>
          <a:scene3d>
            <a:camera prst="orthographicFron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179294" y="194235"/>
            <a:ext cx="8785412" cy="6469530"/>
          </a:xfrm>
          <a:prstGeom prst="frame">
            <a:avLst>
              <a:gd name="adj1" fmla="val 2823"/>
            </a:avLst>
          </a:prstGeom>
          <a:gradFill flip="none" rotWithShape="1">
            <a:gsLst>
              <a:gs pos="27000">
                <a:srgbClr val="8A733F"/>
              </a:gs>
              <a:gs pos="38000">
                <a:srgbClr val="F0CC76"/>
              </a:gs>
              <a:gs pos="77000">
                <a:srgbClr val="9D854C"/>
              </a:gs>
              <a:gs pos="88000">
                <a:srgbClr val="F0CC76"/>
              </a:gs>
              <a:gs pos="100000">
                <a:srgbClr val="9D854C"/>
              </a:gs>
              <a:gs pos="47000">
                <a:srgbClr val="9D854C"/>
              </a:gs>
              <a:gs pos="17000">
                <a:srgbClr val="F0CC76"/>
              </a:gs>
              <a:gs pos="7000">
                <a:srgbClr val="9D854C"/>
              </a:gs>
            </a:gsLst>
            <a:lin ang="0" scaled="1"/>
            <a:tileRect/>
          </a:gradFill>
          <a:ln>
            <a:noFill/>
          </a:ln>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87637620"/>
      </p:ext>
    </p:extLst>
  </p:cSld>
  <p:clrMapOvr>
    <a:masterClrMapping/>
  </p:clrMapOvr>
</p:sld>
</file>

<file path=ppt/theme/theme1.xml><?xml version="1.0" encoding="utf-8"?>
<a:theme xmlns:a="http://schemas.openxmlformats.org/drawingml/2006/main" name="Default Theme">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7212</TotalTime>
  <Words>2849</Words>
  <Application>Microsoft Office PowerPoint</Application>
  <PresentationFormat>On-screen Show (4:3)</PresentationFormat>
  <Paragraphs>453</Paragraphs>
  <Slides>104</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104</vt:i4>
      </vt:variant>
    </vt:vector>
  </HeadingPairs>
  <TitlesOfParts>
    <vt:vector size="113" baseType="lpstr">
      <vt:lpstr>Arial</vt:lpstr>
      <vt:lpstr>Augustus</vt:lpstr>
      <vt:lpstr>Calibri</vt:lpstr>
      <vt:lpstr>Cambria</vt:lpstr>
      <vt:lpstr>Constantia</vt:lpstr>
      <vt:lpstr>Didot</vt:lpstr>
      <vt:lpstr>Perpetua</vt:lpstr>
      <vt:lpstr>Plantagenet Cherokee</vt:lpstr>
      <vt:lpstr>Default Theme</vt:lpstr>
      <vt:lpstr>PowerPoint Presentation</vt:lpstr>
      <vt:lpstr>PowerPoint Presentation</vt:lpstr>
      <vt:lpstr>Recap of Lecture 1</vt:lpstr>
      <vt:lpstr>Recap of Lecture 1</vt:lpstr>
      <vt:lpstr>PowerPoint Presentation</vt:lpstr>
      <vt:lpstr>PowerPoint Presentation</vt:lpstr>
      <vt:lpstr>PowerPoint Presentation</vt:lpstr>
      <vt:lpstr>THE GREAT GODDESS</vt:lpstr>
      <vt:lpstr>PowerPoint Presentation</vt:lpstr>
      <vt:lpstr>PowerPoint Presentation</vt:lpstr>
      <vt:lpstr>PowerPoint Presentation</vt:lpstr>
      <vt:lpstr>PowerPoint Presentation</vt:lpstr>
      <vt:lpstr>Marija Gimbutas The Language of the Goddess (1989)</vt:lpstr>
      <vt:lpstr>PowerPoint Presentation</vt:lpstr>
      <vt:lpstr>PowerPoint Presentation</vt:lpstr>
      <vt:lpstr>PowerPoint Presentation</vt:lpstr>
      <vt:lpstr>PowerPoint Presentation</vt:lpstr>
      <vt:lpstr>Matriarchal society?</vt:lpstr>
      <vt:lpstr>PowerPoint Presentation</vt:lpstr>
      <vt:lpstr>Location of Crete </vt:lpstr>
      <vt:lpstr>The Bronze Age</vt:lpstr>
      <vt:lpstr>Mycenaean Age</vt:lpstr>
      <vt:lpstr>Matriarchy gives way to patriarchy?</vt:lpstr>
      <vt:lpstr>PowerPoint Presentation</vt:lpstr>
      <vt:lpstr>Genesis 3: 1-5</vt:lpstr>
      <vt:lpstr>Homeric Hymn to Earth</vt:lpstr>
      <vt:lpstr>EARTH GODDESS names and manifestations</vt:lpstr>
      <vt:lpstr>PowerPoint Presentation</vt:lpstr>
      <vt:lpstr>PowerPoint Presentation</vt:lpstr>
      <vt:lpstr>DEMETER</vt:lpstr>
      <vt:lpstr>PowerPoint Presentation</vt:lpstr>
      <vt:lpstr>Homeric Hymn to Demeter</vt:lpstr>
      <vt:lpstr>PowerPoint Presentation</vt:lpstr>
      <vt:lpstr>PowerPoint Presentation</vt:lpstr>
      <vt:lpstr>Recap of Lecture 1</vt:lpstr>
      <vt:lpstr>Interpretation:</vt:lpstr>
      <vt:lpstr>PowerPoint Presentation</vt:lpstr>
      <vt:lpstr>PowerPoint Presentation</vt:lpstr>
      <vt:lpstr>Repeating patterns</vt:lpstr>
      <vt:lpstr>Eavan Boland ‘The Pomegranate’ In A Time of Violence, 1994</vt:lpstr>
      <vt:lpstr>PowerPoint Presentation</vt:lpstr>
      <vt:lpstr>PowerPoint Presentation</vt:lpstr>
      <vt:lpstr>SuzieQ</vt:lpstr>
      <vt:lpstr>PowerPoint Presentation</vt:lpstr>
      <vt:lpstr>Artemis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Pierre Vidal-Naquet Formes de Pensées et Formes de Société dans le Monde Grec (Paris, 1981)196</vt:lpstr>
      <vt:lpstr>PowerPoint Presentation</vt:lpstr>
      <vt:lpstr>PowerPoint Presentation</vt:lpstr>
      <vt:lpstr> Iphigenia, daughter of Agamemnon, is dragged  to the altar at Aulis  Etruscan painted  terra-cotta slab 7th – 6th Century BCE </vt:lpstr>
      <vt:lpstr>Sacrifice of Iphigeneia Apulian Volute Krater. 370-355 BCE</vt:lpstr>
      <vt:lpstr>PowerPoint Presentation</vt:lpstr>
      <vt:lpstr>PowerPoint Presentation</vt:lpstr>
      <vt:lpstr>PowerPoint Presentation</vt:lpstr>
      <vt:lpstr>PowerPoint Presentation</vt:lpstr>
      <vt:lpstr>The Birth of Athena</vt:lpstr>
      <vt:lpstr>PowerPoint Presentation</vt:lpstr>
      <vt:lpstr>Athena being born from Zeus’ head   Attic black-figured amphora, 550–525 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UBC ACRE Program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CLASSICAL STUDIES 105</dc:title>
  <dc:creator>Emi Brown</dc:creator>
  <cp:lastModifiedBy>Stephen Morton (Nokia)</cp:lastModifiedBy>
  <cp:revision>82</cp:revision>
  <dcterms:created xsi:type="dcterms:W3CDTF">2011-09-19T19:00:18Z</dcterms:created>
  <dcterms:modified xsi:type="dcterms:W3CDTF">2023-12-11T19:44:22Z</dcterms:modified>
</cp:coreProperties>
</file>