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notesMasterIdLst>
    <p:notesMasterId r:id="rId138"/>
  </p:notesMasterIdLst>
  <p:sldIdLst>
    <p:sldId id="347" r:id="rId2"/>
    <p:sldId id="437" r:id="rId3"/>
    <p:sldId id="344" r:id="rId4"/>
    <p:sldId id="436" r:id="rId5"/>
    <p:sldId id="279" r:id="rId6"/>
    <p:sldId id="438" r:id="rId7"/>
    <p:sldId id="323" r:id="rId8"/>
    <p:sldId id="328" r:id="rId9"/>
    <p:sldId id="329" r:id="rId10"/>
    <p:sldId id="333" r:id="rId11"/>
    <p:sldId id="334" r:id="rId12"/>
    <p:sldId id="326" r:id="rId13"/>
    <p:sldId id="258" r:id="rId14"/>
    <p:sldId id="263" r:id="rId15"/>
    <p:sldId id="267" r:id="rId16"/>
    <p:sldId id="260" r:id="rId17"/>
    <p:sldId id="261" r:id="rId18"/>
    <p:sldId id="271" r:id="rId19"/>
    <p:sldId id="272" r:id="rId20"/>
    <p:sldId id="273" r:id="rId21"/>
    <p:sldId id="275" r:id="rId22"/>
    <p:sldId id="442" r:id="rId23"/>
    <p:sldId id="336" r:id="rId24"/>
    <p:sldId id="265" r:id="rId25"/>
    <p:sldId id="266" r:id="rId26"/>
    <p:sldId id="338" r:id="rId27"/>
    <p:sldId id="277" r:id="rId28"/>
    <p:sldId id="339" r:id="rId29"/>
    <p:sldId id="280" r:id="rId30"/>
    <p:sldId id="281" r:id="rId31"/>
    <p:sldId id="286" r:id="rId32"/>
    <p:sldId id="285" r:id="rId33"/>
    <p:sldId id="287" r:id="rId34"/>
    <p:sldId id="288" r:id="rId35"/>
    <p:sldId id="290" r:id="rId36"/>
    <p:sldId id="289" r:id="rId37"/>
    <p:sldId id="440" r:id="rId38"/>
    <p:sldId id="297" r:id="rId39"/>
    <p:sldId id="298" r:id="rId40"/>
    <p:sldId id="292" r:id="rId41"/>
    <p:sldId id="309" r:id="rId42"/>
    <p:sldId id="293" r:id="rId43"/>
    <p:sldId id="294" r:id="rId44"/>
    <p:sldId id="295" r:id="rId45"/>
    <p:sldId id="296" r:id="rId46"/>
    <p:sldId id="299" r:id="rId47"/>
    <p:sldId id="443" r:id="rId48"/>
    <p:sldId id="300" r:id="rId49"/>
    <p:sldId id="302" r:id="rId50"/>
    <p:sldId id="303" r:id="rId51"/>
    <p:sldId id="305" r:id="rId52"/>
    <p:sldId id="304" r:id="rId53"/>
    <p:sldId id="301" r:id="rId54"/>
    <p:sldId id="306" r:id="rId55"/>
    <p:sldId id="307" r:id="rId56"/>
    <p:sldId id="308" r:id="rId57"/>
    <p:sldId id="340" r:id="rId58"/>
    <p:sldId id="343" r:id="rId59"/>
    <p:sldId id="310" r:id="rId60"/>
    <p:sldId id="318" r:id="rId61"/>
    <p:sldId id="314" r:id="rId62"/>
    <p:sldId id="313" r:id="rId63"/>
    <p:sldId id="315" r:id="rId64"/>
    <p:sldId id="321" r:id="rId65"/>
    <p:sldId id="319" r:id="rId66"/>
    <p:sldId id="409" r:id="rId67"/>
    <p:sldId id="406" r:id="rId68"/>
    <p:sldId id="407" r:id="rId69"/>
    <p:sldId id="408" r:id="rId70"/>
    <p:sldId id="411" r:id="rId71"/>
    <p:sldId id="412" r:id="rId72"/>
    <p:sldId id="348" r:id="rId73"/>
    <p:sldId id="291" r:id="rId74"/>
    <p:sldId id="349" r:id="rId75"/>
    <p:sldId id="350" r:id="rId76"/>
    <p:sldId id="351" r:id="rId77"/>
    <p:sldId id="352" r:id="rId78"/>
    <p:sldId id="363" r:id="rId79"/>
    <p:sldId id="284" r:id="rId80"/>
    <p:sldId id="364" r:id="rId81"/>
    <p:sldId id="369" r:id="rId82"/>
    <p:sldId id="374" r:id="rId83"/>
    <p:sldId id="268" r:id="rId84"/>
    <p:sldId id="378" r:id="rId85"/>
    <p:sldId id="324" r:id="rId86"/>
    <p:sldId id="380" r:id="rId87"/>
    <p:sldId id="360" r:id="rId88"/>
    <p:sldId id="383" r:id="rId89"/>
    <p:sldId id="370" r:id="rId90"/>
    <p:sldId id="389" r:id="rId91"/>
    <p:sldId id="376" r:id="rId92"/>
    <p:sldId id="274" r:id="rId93"/>
    <p:sldId id="391" r:id="rId94"/>
    <p:sldId id="371" r:id="rId95"/>
    <p:sldId id="392" r:id="rId96"/>
    <p:sldId id="393" r:id="rId97"/>
    <p:sldId id="357" r:id="rId98"/>
    <p:sldId id="394" r:id="rId99"/>
    <p:sldId id="395" r:id="rId100"/>
    <p:sldId id="396" r:id="rId101"/>
    <p:sldId id="372" r:id="rId102"/>
    <p:sldId id="397" r:id="rId103"/>
    <p:sldId id="359" r:id="rId104"/>
    <p:sldId id="398" r:id="rId105"/>
    <p:sldId id="362" r:id="rId106"/>
    <p:sldId id="361" r:id="rId107"/>
    <p:sldId id="368" r:id="rId108"/>
    <p:sldId id="399" r:id="rId109"/>
    <p:sldId id="400" r:id="rId110"/>
    <p:sldId id="282" r:id="rId111"/>
    <p:sldId id="401" r:id="rId112"/>
    <p:sldId id="413" r:id="rId113"/>
    <p:sldId id="402" r:id="rId114"/>
    <p:sldId id="403" r:id="rId115"/>
    <p:sldId id="404" r:id="rId116"/>
    <p:sldId id="414" r:id="rId117"/>
    <p:sldId id="415" r:id="rId118"/>
    <p:sldId id="269" r:id="rId119"/>
    <p:sldId id="416" r:id="rId120"/>
    <p:sldId id="417" r:id="rId121"/>
    <p:sldId id="421" r:id="rId122"/>
    <p:sldId id="283" r:id="rId123"/>
    <p:sldId id="422" r:id="rId124"/>
    <p:sldId id="424" r:id="rId125"/>
    <p:sldId id="427" r:id="rId126"/>
    <p:sldId id="428" r:id="rId127"/>
    <p:sldId id="431" r:id="rId128"/>
    <p:sldId id="425" r:id="rId129"/>
    <p:sldId id="426" r:id="rId130"/>
    <p:sldId id="432" r:id="rId131"/>
    <p:sldId id="433" r:id="rId132"/>
    <p:sldId id="434" r:id="rId133"/>
    <p:sldId id="418" r:id="rId134"/>
    <p:sldId id="419" r:id="rId135"/>
    <p:sldId id="420" r:id="rId136"/>
    <p:sldId id="278" r:id="rId1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41"/>
    <p:restoredTop sz="94643"/>
  </p:normalViewPr>
  <p:slideViewPr>
    <p:cSldViewPr snapToGrid="0" snapToObjects="1">
      <p:cViewPr varScale="1">
        <p:scale>
          <a:sx n="84" d="100"/>
          <a:sy n="84" d="100"/>
        </p:scale>
        <p:origin x="1214" y="8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F411B3-E8FC-D846-9C9F-5BA6E1697F5E}" type="datetimeFigureOut">
              <a:rPr lang="en-US" smtClean="0"/>
              <a:t>12/11/2023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CB9CFF-07F9-B84A-BDFC-47F841FA286E}" type="slidenum">
              <a:rPr lang="en-US" smtClean="0"/>
              <a:t>‹#›</a:t>
            </a:fld>
            <a:endParaRPr lang="en-US"/>
          </a:p>
        </p:txBody>
      </p:sp>
    </p:spTree>
    <p:extLst>
      <p:ext uri="{BB962C8B-B14F-4D97-AF65-F5344CB8AC3E}">
        <p14:creationId xmlns:p14="http://schemas.microsoft.com/office/powerpoint/2010/main" val="34039823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CB9CFF-07F9-B84A-BDFC-47F841FA286E}" type="slidenum">
              <a:rPr lang="en-US" smtClean="0"/>
              <a:t>10</a:t>
            </a:fld>
            <a:endParaRPr lang="en-US"/>
          </a:p>
        </p:txBody>
      </p:sp>
    </p:spTree>
    <p:extLst>
      <p:ext uri="{BB962C8B-B14F-4D97-AF65-F5344CB8AC3E}">
        <p14:creationId xmlns:p14="http://schemas.microsoft.com/office/powerpoint/2010/main" val="2727347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D0219C0-1A1F-AD4B-8F8C-4F561F9C307C}"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1537C1-5F8A-8544-A56F-F301FDE7974E}" type="slidenum">
              <a:rPr lang="en-US" smtClean="0"/>
              <a:pPr/>
              <a:t>‹#›</a:t>
            </a:fld>
            <a:endParaRPr lang="en-US"/>
          </a:p>
        </p:txBody>
      </p:sp>
    </p:spTree>
    <p:extLst>
      <p:ext uri="{BB962C8B-B14F-4D97-AF65-F5344CB8AC3E}">
        <p14:creationId xmlns:p14="http://schemas.microsoft.com/office/powerpoint/2010/main" val="1282712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0219C0-1A1F-AD4B-8F8C-4F561F9C307C}"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1537C1-5F8A-8544-A56F-F301FDE7974E}" type="slidenum">
              <a:rPr lang="en-US" smtClean="0"/>
              <a:pPr/>
              <a:t>‹#›</a:t>
            </a:fld>
            <a:endParaRPr lang="en-US"/>
          </a:p>
        </p:txBody>
      </p:sp>
    </p:spTree>
    <p:extLst>
      <p:ext uri="{BB962C8B-B14F-4D97-AF65-F5344CB8AC3E}">
        <p14:creationId xmlns:p14="http://schemas.microsoft.com/office/powerpoint/2010/main" val="2693473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0219C0-1A1F-AD4B-8F8C-4F561F9C307C}"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1537C1-5F8A-8544-A56F-F301FDE7974E}" type="slidenum">
              <a:rPr lang="en-US" smtClean="0"/>
              <a:pPr/>
              <a:t>‹#›</a:t>
            </a:fld>
            <a:endParaRPr lang="en-US"/>
          </a:p>
        </p:txBody>
      </p:sp>
    </p:spTree>
    <p:extLst>
      <p:ext uri="{BB962C8B-B14F-4D97-AF65-F5344CB8AC3E}">
        <p14:creationId xmlns:p14="http://schemas.microsoft.com/office/powerpoint/2010/main" val="3114551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0219C0-1A1F-AD4B-8F8C-4F561F9C307C}"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1537C1-5F8A-8544-A56F-F301FDE7974E}" type="slidenum">
              <a:rPr lang="en-US" smtClean="0"/>
              <a:pPr/>
              <a:t>‹#›</a:t>
            </a:fld>
            <a:endParaRPr lang="en-US"/>
          </a:p>
        </p:txBody>
      </p:sp>
    </p:spTree>
    <p:extLst>
      <p:ext uri="{BB962C8B-B14F-4D97-AF65-F5344CB8AC3E}">
        <p14:creationId xmlns:p14="http://schemas.microsoft.com/office/powerpoint/2010/main" val="2532541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D0219C0-1A1F-AD4B-8F8C-4F561F9C307C}"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5CD18-686B-47A9-AFD5-66CE5FA52A66}" type="slidenum">
              <a:rPr lang="en-US" smtClean="0"/>
              <a:pPr/>
              <a:t>‹#›</a:t>
            </a:fld>
            <a:endParaRPr lang="en-US"/>
          </a:p>
        </p:txBody>
      </p:sp>
    </p:spTree>
    <p:extLst>
      <p:ext uri="{BB962C8B-B14F-4D97-AF65-F5344CB8AC3E}">
        <p14:creationId xmlns:p14="http://schemas.microsoft.com/office/powerpoint/2010/main" val="1481839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0219C0-1A1F-AD4B-8F8C-4F561F9C307C}" type="datetimeFigureOut">
              <a:rPr lang="en-US" smtClean="0"/>
              <a:pPr/>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1537C1-5F8A-8544-A56F-F301FDE7974E}" type="slidenum">
              <a:rPr lang="en-US" smtClean="0"/>
              <a:pPr/>
              <a:t>‹#›</a:t>
            </a:fld>
            <a:endParaRPr lang="en-US"/>
          </a:p>
        </p:txBody>
      </p:sp>
    </p:spTree>
    <p:extLst>
      <p:ext uri="{BB962C8B-B14F-4D97-AF65-F5344CB8AC3E}">
        <p14:creationId xmlns:p14="http://schemas.microsoft.com/office/powerpoint/2010/main" val="1575633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0219C0-1A1F-AD4B-8F8C-4F561F9C307C}" type="datetimeFigureOut">
              <a:rPr lang="en-US" smtClean="0"/>
              <a:pPr/>
              <a:t>12/11/2023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1537C1-5F8A-8544-A56F-F301FDE7974E}" type="slidenum">
              <a:rPr lang="en-US" smtClean="0"/>
              <a:pPr/>
              <a:t>‹#›</a:t>
            </a:fld>
            <a:endParaRPr lang="en-US"/>
          </a:p>
        </p:txBody>
      </p:sp>
    </p:spTree>
    <p:extLst>
      <p:ext uri="{BB962C8B-B14F-4D97-AF65-F5344CB8AC3E}">
        <p14:creationId xmlns:p14="http://schemas.microsoft.com/office/powerpoint/2010/main" val="1302523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0219C0-1A1F-AD4B-8F8C-4F561F9C307C}" type="datetimeFigureOut">
              <a:rPr lang="en-US" smtClean="0"/>
              <a:pPr/>
              <a:t>12/11/2023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1537C1-5F8A-8544-A56F-F301FDE7974E}" type="slidenum">
              <a:rPr lang="en-US" smtClean="0"/>
              <a:pPr/>
              <a:t>‹#›</a:t>
            </a:fld>
            <a:endParaRPr lang="en-US"/>
          </a:p>
        </p:txBody>
      </p:sp>
    </p:spTree>
    <p:extLst>
      <p:ext uri="{BB962C8B-B14F-4D97-AF65-F5344CB8AC3E}">
        <p14:creationId xmlns:p14="http://schemas.microsoft.com/office/powerpoint/2010/main" val="1278971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0219C0-1A1F-AD4B-8F8C-4F561F9C307C}" type="datetimeFigureOut">
              <a:rPr lang="en-US" smtClean="0"/>
              <a:pPr/>
              <a:t>12/11/2023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1537C1-5F8A-8544-A56F-F301FDE7974E}" type="slidenum">
              <a:rPr lang="en-US" smtClean="0"/>
              <a:pPr/>
              <a:t>‹#›</a:t>
            </a:fld>
            <a:endParaRPr lang="en-US"/>
          </a:p>
        </p:txBody>
      </p:sp>
    </p:spTree>
    <p:extLst>
      <p:ext uri="{BB962C8B-B14F-4D97-AF65-F5344CB8AC3E}">
        <p14:creationId xmlns:p14="http://schemas.microsoft.com/office/powerpoint/2010/main" val="3300009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D0219C0-1A1F-AD4B-8F8C-4F561F9C307C}" type="datetimeFigureOut">
              <a:rPr lang="en-US" smtClean="0"/>
              <a:pPr/>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1537C1-5F8A-8544-A56F-F301FDE7974E}" type="slidenum">
              <a:rPr lang="en-US" smtClean="0"/>
              <a:pPr/>
              <a:t>‹#›</a:t>
            </a:fld>
            <a:endParaRPr lang="en-US"/>
          </a:p>
        </p:txBody>
      </p:sp>
    </p:spTree>
    <p:extLst>
      <p:ext uri="{BB962C8B-B14F-4D97-AF65-F5344CB8AC3E}">
        <p14:creationId xmlns:p14="http://schemas.microsoft.com/office/powerpoint/2010/main" val="2061855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D0219C0-1A1F-AD4B-8F8C-4F561F9C307C}" type="datetimeFigureOut">
              <a:rPr lang="en-US" smtClean="0"/>
              <a:pPr/>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1537C1-5F8A-8544-A56F-F301FDE7974E}" type="slidenum">
              <a:rPr lang="en-US" smtClean="0"/>
              <a:pPr/>
              <a:t>‹#›</a:t>
            </a:fld>
            <a:endParaRPr lang="en-US"/>
          </a:p>
        </p:txBody>
      </p:sp>
    </p:spTree>
    <p:extLst>
      <p:ext uri="{BB962C8B-B14F-4D97-AF65-F5344CB8AC3E}">
        <p14:creationId xmlns:p14="http://schemas.microsoft.com/office/powerpoint/2010/main" val="56608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0219C0-1A1F-AD4B-8F8C-4F561F9C307C}" type="datetimeFigureOut">
              <a:rPr lang="en-US" smtClean="0"/>
              <a:pPr/>
              <a:t>12/11/2023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1537C1-5F8A-8544-A56F-F301FDE7974E}" type="slidenum">
              <a:rPr lang="en-US" smtClean="0"/>
              <a:pPr/>
              <a:t>‹#›</a:t>
            </a:fld>
            <a:endParaRPr lang="en-US"/>
          </a:p>
        </p:txBody>
      </p:sp>
    </p:spTree>
    <p:extLst>
      <p:ext uri="{BB962C8B-B14F-4D97-AF65-F5344CB8AC3E}">
        <p14:creationId xmlns:p14="http://schemas.microsoft.com/office/powerpoint/2010/main" val="316190639"/>
      </p:ext>
    </p:extLst>
  </p:cSld>
  <p:clrMap bg1="dk1" tx1="lt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5-compressed.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9-compressed.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84-compressed.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compressed.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compressed.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compressed.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4-compressed.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7-compressed.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0-compressed.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1-compressed.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2-compressed.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7-compressed.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8-compressed.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9-compressed.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0-compressed.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1-compressed.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3-compressed.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4492"/>
          </a:xfrm>
        </p:spPr>
        <p:txBody>
          <a:bodyPr>
            <a:normAutofit fontScale="90000"/>
          </a:bodyPr>
          <a:lstStyle/>
          <a:p>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a:t>GREEK &amp; ROMAN MYTHOLOGY:</a:t>
            </a:r>
          </a:p>
          <a:p>
            <a:pPr marL="0" indent="0">
              <a:buNone/>
            </a:pPr>
            <a:r>
              <a:rPr lang="en-US" dirty="0"/>
              <a:t>ANCIENT YET TIMELESS</a:t>
            </a:r>
          </a:p>
          <a:p>
            <a:pPr marL="0" indent="0">
              <a:buNone/>
            </a:pPr>
            <a:r>
              <a:rPr lang="en-US" dirty="0"/>
              <a:t>Susanna Braund</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Lecture 3, October 10th 2018</a:t>
            </a:r>
          </a:p>
          <a:p>
            <a:pPr marL="0" indent="0">
              <a:buNone/>
            </a:pPr>
            <a:endParaRPr lang="en-US" dirty="0"/>
          </a:p>
        </p:txBody>
      </p:sp>
    </p:spTree>
    <p:extLst>
      <p:ext uri="{BB962C8B-B14F-4D97-AF65-F5344CB8AC3E}">
        <p14:creationId xmlns:p14="http://schemas.microsoft.com/office/powerpoint/2010/main" val="3741629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succession myth</a:t>
            </a:r>
          </a:p>
        </p:txBody>
      </p:sp>
      <p:sp>
        <p:nvSpPr>
          <p:cNvPr id="3" name="Content Placeholder 2"/>
          <p:cNvSpPr>
            <a:spLocks noGrp="1"/>
          </p:cNvSpPr>
          <p:nvPr>
            <p:ph idx="1"/>
          </p:nvPr>
        </p:nvSpPr>
        <p:spPr>
          <a:xfrm>
            <a:off x="507367" y="1741973"/>
            <a:ext cx="7313613" cy="4732486"/>
          </a:xfrm>
        </p:spPr>
        <p:txBody>
          <a:bodyPr>
            <a:normAutofit fontScale="85000" lnSpcReduction="10000"/>
          </a:bodyPr>
          <a:lstStyle/>
          <a:p>
            <a:pPr marL="0" indent="0">
              <a:buNone/>
            </a:pPr>
            <a:r>
              <a:rPr lang="en-US" dirty="0"/>
              <a:t>Zeus </a:t>
            </a:r>
            <a:r>
              <a:rPr lang="en-US" b="1" dirty="0"/>
              <a:t>overcomes</a:t>
            </a:r>
            <a:r>
              <a:rPr lang="en-US" dirty="0"/>
              <a:t> Cronus and the other Titans and </a:t>
            </a:r>
            <a:r>
              <a:rPr lang="en-US" b="1" dirty="0"/>
              <a:t>imprisons</a:t>
            </a:r>
            <a:r>
              <a:rPr lang="en-US" dirty="0"/>
              <a:t> them in Tartarus</a:t>
            </a:r>
          </a:p>
          <a:p>
            <a:pPr marL="0" indent="0">
              <a:buNone/>
            </a:pPr>
            <a:r>
              <a:rPr lang="en-US" dirty="0"/>
              <a:t>[Zeus </a:t>
            </a:r>
            <a:r>
              <a:rPr lang="en-US" b="1" dirty="0"/>
              <a:t>overcomes</a:t>
            </a:r>
            <a:r>
              <a:rPr lang="en-US" dirty="0"/>
              <a:t> Giants and </a:t>
            </a:r>
            <a:r>
              <a:rPr lang="en-US" b="1" dirty="0"/>
              <a:t>imprisons</a:t>
            </a:r>
            <a:r>
              <a:rPr lang="en-US" dirty="0"/>
              <a:t> them under earth]</a:t>
            </a:r>
          </a:p>
          <a:p>
            <a:pPr marL="0" indent="0">
              <a:buNone/>
            </a:pPr>
            <a:r>
              <a:rPr lang="en-US" dirty="0"/>
              <a:t>[Zeus </a:t>
            </a:r>
            <a:r>
              <a:rPr lang="en-US" b="1" dirty="0"/>
              <a:t>overcomes</a:t>
            </a:r>
            <a:r>
              <a:rPr lang="en-US" dirty="0"/>
              <a:t> snaky Typhon and </a:t>
            </a:r>
            <a:r>
              <a:rPr lang="en-US" b="1" dirty="0"/>
              <a:t>imprisons</a:t>
            </a:r>
            <a:r>
              <a:rPr lang="en-US" dirty="0"/>
              <a:t> him in Tartarus]</a:t>
            </a:r>
          </a:p>
          <a:p>
            <a:pPr marL="0" indent="0">
              <a:buNone/>
            </a:pPr>
            <a:r>
              <a:rPr lang="en-US" dirty="0"/>
              <a:t>Zeus </a:t>
            </a:r>
            <a:r>
              <a:rPr lang="en-US" b="1" dirty="0"/>
              <a:t>punishes</a:t>
            </a:r>
            <a:r>
              <a:rPr lang="en-US" dirty="0"/>
              <a:t> Prometheus for helping humans and ties him to a crag in the Caucasus mountains</a:t>
            </a:r>
          </a:p>
          <a:p>
            <a:pPr marL="0" indent="0">
              <a:buNone/>
            </a:pPr>
            <a:endParaRPr lang="en-US" dirty="0"/>
          </a:p>
          <a:p>
            <a:pPr marL="0" indent="0">
              <a:buNone/>
            </a:pPr>
            <a:r>
              <a:rPr lang="en-US" dirty="0"/>
              <a:t>Cf. other succession myths in Ancient Near East myth</a:t>
            </a:r>
          </a:p>
        </p:txBody>
      </p:sp>
    </p:spTree>
    <p:extLst>
      <p:ext uri="{BB962C8B-B14F-4D97-AF65-F5344CB8AC3E}">
        <p14:creationId xmlns:p14="http://schemas.microsoft.com/office/powerpoint/2010/main" val="24385644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ichard willenbrink &quot;myth of apollo and marsyas&quot; (20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735" y="496887"/>
            <a:ext cx="5904531" cy="5843423"/>
          </a:xfrm>
          <a:prstGeom prst="rect">
            <a:avLst/>
          </a:prstGeom>
        </p:spPr>
      </p:pic>
      <p:sp>
        <p:nvSpPr>
          <p:cNvPr id="6" name="TextBox 5"/>
          <p:cNvSpPr txBox="1"/>
          <p:nvPr/>
        </p:nvSpPr>
        <p:spPr>
          <a:xfrm>
            <a:off x="1405652" y="6392056"/>
            <a:ext cx="6332696" cy="369332"/>
          </a:xfrm>
          <a:prstGeom prst="rect">
            <a:avLst/>
          </a:prstGeom>
          <a:noFill/>
        </p:spPr>
        <p:txBody>
          <a:bodyPr wrap="none" rtlCol="0">
            <a:spAutoFit/>
          </a:bodyPr>
          <a:lstStyle/>
          <a:p>
            <a:r>
              <a:rPr lang="en-US" b="1" i="1" dirty="0">
                <a:latin typeface="Cambria"/>
                <a:cs typeface="Cambria"/>
              </a:rPr>
              <a:t>Myth of Apollo and </a:t>
            </a:r>
            <a:r>
              <a:rPr lang="en-US" b="1" i="1" dirty="0" err="1">
                <a:latin typeface="Cambria"/>
                <a:cs typeface="Cambria"/>
              </a:rPr>
              <a:t>Marsyas</a:t>
            </a:r>
            <a:r>
              <a:rPr lang="en-US" b="1" dirty="0">
                <a:latin typeface="Cambria"/>
                <a:cs typeface="Cambria"/>
              </a:rPr>
              <a:t> by Richard </a:t>
            </a:r>
            <a:r>
              <a:rPr lang="en-US" b="1" dirty="0" err="1">
                <a:latin typeface="Cambria"/>
                <a:cs typeface="Cambria"/>
              </a:rPr>
              <a:t>Willenbrink</a:t>
            </a:r>
            <a:r>
              <a:rPr lang="en-US" b="1" dirty="0">
                <a:latin typeface="Cambria"/>
                <a:cs typeface="Cambria"/>
              </a:rPr>
              <a:t> (2010)</a:t>
            </a:r>
          </a:p>
        </p:txBody>
      </p:sp>
    </p:spTree>
    <p:extLst>
      <p:ext uri="{BB962C8B-B14F-4D97-AF65-F5344CB8AC3E}">
        <p14:creationId xmlns:p14="http://schemas.microsoft.com/office/powerpoint/2010/main" val="146248452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Apollo’s names and attributes</a:t>
            </a:r>
          </a:p>
        </p:txBody>
      </p:sp>
      <p:sp>
        <p:nvSpPr>
          <p:cNvPr id="3" name="Content Placeholder 2"/>
          <p:cNvSpPr>
            <a:spLocks noGrp="1"/>
          </p:cNvSpPr>
          <p:nvPr>
            <p:ph idx="1"/>
          </p:nvPr>
        </p:nvSpPr>
        <p:spPr/>
        <p:txBody>
          <a:bodyPr/>
          <a:lstStyle/>
          <a:p>
            <a:pPr marL="0" indent="0">
              <a:buNone/>
            </a:pPr>
            <a:r>
              <a:rPr lang="en-US" dirty="0"/>
              <a:t>Phoebus Apollo – the Sun</a:t>
            </a:r>
          </a:p>
          <a:p>
            <a:pPr marL="0" indent="0">
              <a:buNone/>
            </a:pPr>
            <a:r>
              <a:rPr lang="en-US" dirty="0"/>
              <a:t>Apollo the Far-Shooter – bow – death, plague</a:t>
            </a:r>
          </a:p>
          <a:p>
            <a:pPr marL="0" indent="0">
              <a:buNone/>
            </a:pPr>
            <a:r>
              <a:rPr lang="en-US" dirty="0" err="1"/>
              <a:t>Pythian</a:t>
            </a:r>
            <a:r>
              <a:rPr lang="en-US" dirty="0"/>
              <a:t> Apollo – Delphic oracle</a:t>
            </a:r>
          </a:p>
          <a:p>
            <a:pPr marL="0" indent="0">
              <a:buNone/>
            </a:pPr>
            <a:r>
              <a:rPr lang="en-US" dirty="0"/>
              <a:t>Apollo </a:t>
            </a:r>
            <a:r>
              <a:rPr lang="en-US" dirty="0" err="1"/>
              <a:t>Kitharoidos</a:t>
            </a:r>
            <a:r>
              <a:rPr lang="en-US" dirty="0"/>
              <a:t> – music, poetry</a:t>
            </a:r>
          </a:p>
          <a:p>
            <a:pPr marL="0" indent="0">
              <a:buNone/>
            </a:pPr>
            <a:r>
              <a:rPr lang="en-US" dirty="0"/>
              <a:t>Apollo </a:t>
            </a:r>
            <a:r>
              <a:rPr lang="en-US" dirty="0" err="1"/>
              <a:t>Iatros</a:t>
            </a:r>
            <a:r>
              <a:rPr lang="en-US" dirty="0"/>
              <a:t> – healing</a:t>
            </a:r>
          </a:p>
          <a:p>
            <a:pPr marL="0" indent="0">
              <a:buNone/>
            </a:pPr>
            <a:endParaRPr lang="en-US" dirty="0"/>
          </a:p>
        </p:txBody>
      </p:sp>
    </p:spTree>
    <p:extLst>
      <p:ext uri="{BB962C8B-B14F-4D97-AF65-F5344CB8AC3E}">
        <p14:creationId xmlns:p14="http://schemas.microsoft.com/office/powerpoint/2010/main" val="1424062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690336"/>
            <a:ext cx="9144000" cy="1477328"/>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5000" b="1" dirty="0">
                <a:ln>
                  <a:solidFill>
                    <a:schemeClr val="accent2">
                      <a:lumMod val="75000"/>
                    </a:schemeClr>
                  </a:solidFill>
                </a:ln>
                <a:solidFill>
                  <a:srgbClr val="CE9A0A"/>
                </a:solidFill>
                <a:effectLst>
                  <a:outerShdw blurRad="38100" dist="38100" dir="2700000" algn="tl">
                    <a:srgbClr val="000000">
                      <a:alpha val="43137"/>
                    </a:srgbClr>
                  </a:outerShdw>
                </a:effectLst>
                <a:latin typeface="CapitalisTypOasisMedium"/>
                <a:cs typeface="CapitalisTypOasisMedium"/>
              </a:rPr>
              <a:t>Apollo </a:t>
            </a:r>
            <a:r>
              <a:rPr lang="en-US" sz="5000" b="1" dirty="0" err="1">
                <a:ln>
                  <a:solidFill>
                    <a:schemeClr val="accent2">
                      <a:lumMod val="75000"/>
                    </a:schemeClr>
                  </a:solidFill>
                </a:ln>
                <a:solidFill>
                  <a:srgbClr val="CE9A0A"/>
                </a:solidFill>
                <a:effectLst>
                  <a:outerShdw blurRad="38100" dist="38100" dir="2700000" algn="tl">
                    <a:srgbClr val="000000">
                      <a:alpha val="43137"/>
                    </a:srgbClr>
                  </a:outerShdw>
                </a:effectLst>
                <a:latin typeface="CapitalisTypOasisMedium"/>
                <a:cs typeface="CapitalisTypOasisMedium"/>
              </a:rPr>
              <a:t>iatros</a:t>
            </a:r>
            <a:r>
              <a:rPr lang="en-US" sz="5000" b="1" dirty="0">
                <a:ln>
                  <a:solidFill>
                    <a:schemeClr val="accent2">
                      <a:lumMod val="75000"/>
                    </a:schemeClr>
                  </a:solidFill>
                </a:ln>
                <a:solidFill>
                  <a:srgbClr val="CE9A0A"/>
                </a:solidFill>
                <a:effectLst>
                  <a:outerShdw blurRad="38100" dist="38100" dir="2700000" algn="tl">
                    <a:srgbClr val="000000">
                      <a:alpha val="43137"/>
                    </a:srgbClr>
                  </a:outerShdw>
                </a:effectLst>
                <a:latin typeface="CapitalisTypOasisMedium"/>
                <a:cs typeface="CapitalisTypOasisMedium"/>
              </a:rPr>
              <a:t>:</a:t>
            </a:r>
          </a:p>
          <a:p>
            <a:pPr algn="ctr"/>
            <a:r>
              <a:rPr lang="en-US" sz="4000" b="1" dirty="0">
                <a:solidFill>
                  <a:schemeClr val="accent5">
                    <a:lumMod val="60000"/>
                    <a:lumOff val="40000"/>
                  </a:schemeClr>
                </a:solidFill>
                <a:effectLst>
                  <a:outerShdw blurRad="38100" dist="38100" dir="2700000" algn="tl">
                    <a:srgbClr val="000000">
                      <a:alpha val="43137"/>
                    </a:srgbClr>
                  </a:outerShdw>
                </a:effectLst>
                <a:latin typeface="Didot"/>
                <a:cs typeface="Didot"/>
              </a:rPr>
              <a:t>Apollo as god of healing</a:t>
            </a:r>
          </a:p>
        </p:txBody>
      </p:sp>
      <p:pic>
        <p:nvPicPr>
          <p:cNvPr id="9" name="Picture 8" descr="Screen shot 2011-09-26 at 2.16.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722"/>
            <a:ext cx="9144000" cy="6848476"/>
          </a:xfrm>
          <a:prstGeom prst="rect">
            <a:avLst/>
          </a:prstGeom>
        </p:spPr>
      </p:pic>
    </p:spTree>
    <p:extLst>
      <p:ext uri="{BB962C8B-B14F-4D97-AF65-F5344CB8AC3E}">
        <p14:creationId xmlns:p14="http://schemas.microsoft.com/office/powerpoint/2010/main" val="4223296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ctr">
              <a:buNone/>
            </a:pPr>
            <a:r>
              <a:rPr lang="en-US" sz="2200" dirty="0"/>
              <a:t>Father of Aesculapius, rescued </a:t>
            </a:r>
          </a:p>
          <a:p>
            <a:pPr marL="0" indent="0" algn="ctr">
              <a:buNone/>
            </a:pPr>
            <a:r>
              <a:rPr lang="en-US" sz="2200" dirty="0"/>
              <a:t>from womb of mother </a:t>
            </a:r>
            <a:r>
              <a:rPr lang="en-US" sz="2200" dirty="0" err="1"/>
              <a:t>Coronis</a:t>
            </a:r>
            <a:r>
              <a:rPr lang="en-US" sz="2200" dirty="0"/>
              <a:t>, </a:t>
            </a:r>
          </a:p>
          <a:p>
            <a:pPr marL="0" indent="0" algn="ctr">
              <a:buNone/>
            </a:pPr>
            <a:r>
              <a:rPr lang="en-US" sz="2200" dirty="0"/>
              <a:t>killed by  Apollo for being unfaithful</a:t>
            </a:r>
          </a:p>
          <a:p>
            <a:pPr marL="0" indent="0">
              <a:buNone/>
            </a:pPr>
            <a:endParaRPr lang="en-US" sz="2000" dirty="0"/>
          </a:p>
          <a:p>
            <a:pPr marL="0" indent="0" algn="ctr">
              <a:buNone/>
            </a:pPr>
            <a:r>
              <a:rPr lang="en-US" sz="2000" dirty="0"/>
              <a:t>AESCULAPIUS = ASCLEPIUS</a:t>
            </a:r>
          </a:p>
          <a:p>
            <a:pPr marL="0" indent="0" algn="ctr">
              <a:buNone/>
            </a:pPr>
            <a:r>
              <a:rPr lang="en-US" sz="2000" dirty="0"/>
              <a:t>sanctuary of Asclepius at Epidaurus, Peloponnese, Greece</a:t>
            </a:r>
          </a:p>
          <a:p>
            <a:pPr marL="0" indent="0" algn="ctr">
              <a:buNone/>
            </a:pPr>
            <a:r>
              <a:rPr lang="en-US" sz="2000" dirty="0"/>
              <a:t>includes theatre, </a:t>
            </a:r>
            <a:r>
              <a:rPr lang="en-US" sz="2000" dirty="0" err="1"/>
              <a:t>tholos</a:t>
            </a:r>
            <a:r>
              <a:rPr lang="en-US" sz="2000" dirty="0"/>
              <a:t>, sanctuary, stadium</a:t>
            </a:r>
          </a:p>
          <a:p>
            <a:pPr marL="0" indent="0" algn="ctr">
              <a:buNone/>
            </a:pPr>
            <a:r>
              <a:rPr lang="en-US" sz="2000" dirty="0"/>
              <a:t>UNESCO World Heritage Site</a:t>
            </a:r>
          </a:p>
          <a:p>
            <a:pPr marL="0" indent="0">
              <a:buNone/>
            </a:pPr>
            <a:endParaRPr lang="en-US" sz="2000" dirty="0"/>
          </a:p>
          <a:p>
            <a:pPr marL="0" indent="0">
              <a:buNone/>
            </a:pPr>
            <a:endParaRPr lang="en-US" dirty="0"/>
          </a:p>
        </p:txBody>
      </p:sp>
    </p:spTree>
    <p:extLst>
      <p:ext uri="{BB962C8B-B14F-4D97-AF65-F5344CB8AC3E}">
        <p14:creationId xmlns:p14="http://schemas.microsoft.com/office/powerpoint/2010/main" val="11684505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sclepius, Roman sculpture in marble, 2nd century.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4738" y="303726"/>
            <a:ext cx="2494525" cy="6088330"/>
          </a:xfrm>
          <a:prstGeom prst="rect">
            <a:avLst/>
          </a:prstGeom>
        </p:spPr>
      </p:pic>
      <p:sp>
        <p:nvSpPr>
          <p:cNvPr id="5" name="TextBox 4"/>
          <p:cNvSpPr txBox="1"/>
          <p:nvPr/>
        </p:nvSpPr>
        <p:spPr>
          <a:xfrm>
            <a:off x="1645558" y="6392056"/>
            <a:ext cx="5852884" cy="369332"/>
          </a:xfrm>
          <a:prstGeom prst="rect">
            <a:avLst/>
          </a:prstGeom>
          <a:noFill/>
        </p:spPr>
        <p:txBody>
          <a:bodyPr wrap="none" rtlCol="0">
            <a:spAutoFit/>
          </a:bodyPr>
          <a:lstStyle/>
          <a:p>
            <a:pPr algn="ctr"/>
            <a:r>
              <a:rPr lang="en-US" b="1" dirty="0">
                <a:latin typeface="Cambria"/>
                <a:cs typeface="Cambria"/>
              </a:rPr>
              <a:t>Aesculapius, Roman sculpture in marble, 2nd century</a:t>
            </a:r>
          </a:p>
        </p:txBody>
      </p:sp>
    </p:spTree>
    <p:extLst>
      <p:ext uri="{BB962C8B-B14F-4D97-AF65-F5344CB8AC3E}">
        <p14:creationId xmlns:p14="http://schemas.microsoft.com/office/powerpoint/2010/main" val="72271500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epidaurus.map.jp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0765" y="1600200"/>
            <a:ext cx="5442470" cy="4525963"/>
          </a:xfrm>
        </p:spPr>
      </p:pic>
    </p:spTree>
    <p:extLst>
      <p:ext uri="{BB962C8B-B14F-4D97-AF65-F5344CB8AC3E}">
        <p14:creationId xmlns:p14="http://schemas.microsoft.com/office/powerpoint/2010/main" val="29064255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epidaurus.cover.jp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3092" y="1600200"/>
            <a:ext cx="6337815" cy="4525963"/>
          </a:xfrm>
        </p:spPr>
      </p:pic>
    </p:spTree>
    <p:extLst>
      <p:ext uri="{BB962C8B-B14F-4D97-AF65-F5344CB8AC3E}">
        <p14:creationId xmlns:p14="http://schemas.microsoft.com/office/powerpoint/2010/main" val="243173015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ctr">
              <a:buNone/>
            </a:pPr>
            <a:r>
              <a:rPr lang="en-US" sz="4400" dirty="0"/>
              <a:t>APOLLO AND DAPHNE</a:t>
            </a:r>
          </a:p>
          <a:p>
            <a:pPr marL="0" indent="0" algn="ctr">
              <a:buNone/>
            </a:pPr>
            <a:r>
              <a:rPr lang="en-US" sz="4400" dirty="0"/>
              <a:t>attempted rape</a:t>
            </a:r>
          </a:p>
          <a:p>
            <a:pPr marL="0" indent="0" algn="ctr">
              <a:buNone/>
            </a:pPr>
            <a:r>
              <a:rPr lang="en-US" sz="4400" dirty="0"/>
              <a:t>unsuccessful but…</a:t>
            </a:r>
          </a:p>
          <a:p>
            <a:pPr marL="0" indent="0" algn="ctr">
              <a:buNone/>
            </a:pPr>
            <a:r>
              <a:rPr lang="en-US" sz="4400" dirty="0"/>
              <a:t>she becomes his emblem</a:t>
            </a:r>
          </a:p>
          <a:p>
            <a:pPr marL="0" indent="0" algn="ctr">
              <a:buNone/>
            </a:pPr>
            <a:r>
              <a:rPr lang="en-US" sz="4400" dirty="0"/>
              <a:t>LAUREL TREE</a:t>
            </a:r>
          </a:p>
        </p:txBody>
      </p:sp>
    </p:spTree>
    <p:extLst>
      <p:ext uri="{BB962C8B-B14F-4D97-AF65-F5344CB8AC3E}">
        <p14:creationId xmlns:p14="http://schemas.microsoft.com/office/powerpoint/2010/main" val="2485253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09-24 at 6.44.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42126"/>
          </a:xfrm>
          <a:prstGeom prst="rect">
            <a:avLst/>
          </a:prstGeom>
        </p:spPr>
      </p:pic>
    </p:spTree>
    <p:extLst>
      <p:ext uri="{BB962C8B-B14F-4D97-AF65-F5344CB8AC3E}">
        <p14:creationId xmlns:p14="http://schemas.microsoft.com/office/powerpoint/2010/main" val="83017674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ernini-apollo-and-daphn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60250" cy="6858000"/>
          </a:xfrm>
          <a:prstGeom prst="rect">
            <a:avLst/>
          </a:prstGeom>
        </p:spPr>
      </p:pic>
      <p:sp>
        <p:nvSpPr>
          <p:cNvPr id="6" name="TextBox 5"/>
          <p:cNvSpPr txBox="1"/>
          <p:nvPr/>
        </p:nvSpPr>
        <p:spPr>
          <a:xfrm>
            <a:off x="3460250" y="6488668"/>
            <a:ext cx="5781200" cy="646331"/>
          </a:xfrm>
          <a:prstGeom prst="rect">
            <a:avLst/>
          </a:prstGeom>
          <a:noFill/>
        </p:spPr>
        <p:txBody>
          <a:bodyPr wrap="none" rtlCol="0">
            <a:spAutoFit/>
          </a:bodyPr>
          <a:lstStyle/>
          <a:p>
            <a:r>
              <a:rPr lang="en-US" b="1" i="1" dirty="0">
                <a:solidFill>
                  <a:srgbClr val="FDF2D7"/>
                </a:solidFill>
                <a:latin typeface="Cambria"/>
                <a:cs typeface="Cambria"/>
              </a:rPr>
              <a:t>Apollo and Daphne </a:t>
            </a:r>
            <a:r>
              <a:rPr lang="en-US" b="1" dirty="0">
                <a:solidFill>
                  <a:srgbClr val="FDF2D7"/>
                </a:solidFill>
                <a:latin typeface="Cambria"/>
                <a:cs typeface="Cambria"/>
              </a:rPr>
              <a:t>by </a:t>
            </a:r>
            <a:r>
              <a:rPr lang="en-US" b="1" dirty="0" err="1">
                <a:solidFill>
                  <a:srgbClr val="FDF2D7"/>
                </a:solidFill>
                <a:latin typeface="Cambria"/>
                <a:cs typeface="Cambria"/>
              </a:rPr>
              <a:t>Gian</a:t>
            </a:r>
            <a:r>
              <a:rPr lang="en-US" b="1" dirty="0">
                <a:solidFill>
                  <a:srgbClr val="FDF2D7"/>
                </a:solidFill>
                <a:latin typeface="Cambria"/>
                <a:cs typeface="Cambria"/>
              </a:rPr>
              <a:t> Lorenzo Bernini (1622-5)</a:t>
            </a:r>
          </a:p>
          <a:p>
            <a:endParaRPr lang="en-US" b="1" dirty="0">
              <a:solidFill>
                <a:srgbClr val="FDF2D7"/>
              </a:solidFill>
              <a:latin typeface="Cambria"/>
              <a:cs typeface="Cambria"/>
            </a:endParaRPr>
          </a:p>
        </p:txBody>
      </p:sp>
    </p:spTree>
    <p:extLst>
      <p:ext uri="{BB962C8B-B14F-4D97-AF65-F5344CB8AC3E}">
        <p14:creationId xmlns:p14="http://schemas.microsoft.com/office/powerpoint/2010/main" val="439545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5639" y="1747838"/>
            <a:ext cx="7313613" cy="4303338"/>
          </a:xfrm>
        </p:spPr>
        <p:txBody>
          <a:bodyPr>
            <a:normAutofit lnSpcReduction="10000"/>
          </a:bodyPr>
          <a:lstStyle/>
          <a:p>
            <a:pPr marL="0" indent="0" algn="ctr">
              <a:buNone/>
            </a:pPr>
            <a:r>
              <a:rPr lang="en-US" dirty="0"/>
              <a:t>Hesiod </a:t>
            </a:r>
            <a:r>
              <a:rPr lang="en-US" i="1" dirty="0" err="1"/>
              <a:t>Theogony</a:t>
            </a:r>
            <a:r>
              <a:rPr lang="en-US" dirty="0"/>
              <a:t> narrative is </a:t>
            </a:r>
            <a:r>
              <a:rPr lang="en-US" b="1" dirty="0"/>
              <a:t>teleological</a:t>
            </a:r>
            <a:r>
              <a:rPr lang="en-US" dirty="0"/>
              <a:t> –</a:t>
            </a:r>
          </a:p>
          <a:p>
            <a:pPr marL="0" indent="0" algn="ctr">
              <a:buNone/>
            </a:pPr>
            <a:r>
              <a:rPr lang="en-US" dirty="0"/>
              <a:t>explanation and justification of Zeus’ supreme position </a:t>
            </a:r>
          </a:p>
          <a:p>
            <a:pPr marL="0" indent="0" algn="ctr">
              <a:buNone/>
            </a:pPr>
            <a:r>
              <a:rPr lang="en-US" dirty="0"/>
              <a:t>and of the patriarchy he upholds and represents</a:t>
            </a:r>
          </a:p>
          <a:p>
            <a:pPr marL="0" indent="0" algn="ctr">
              <a:buNone/>
            </a:pPr>
            <a:endParaRPr lang="en-US" dirty="0"/>
          </a:p>
          <a:p>
            <a:pPr marL="0" indent="0" algn="ctr">
              <a:buNone/>
            </a:pPr>
            <a:r>
              <a:rPr lang="en-US" dirty="0"/>
              <a:t>‘teleological’ from Greek </a:t>
            </a:r>
            <a:r>
              <a:rPr lang="en-US" i="1" dirty="0" err="1"/>
              <a:t>telos</a:t>
            </a:r>
            <a:r>
              <a:rPr lang="en-US" dirty="0"/>
              <a:t> = ‘goal, aim, endpoint’</a:t>
            </a:r>
          </a:p>
        </p:txBody>
      </p:sp>
    </p:spTree>
    <p:extLst>
      <p:ext uri="{BB962C8B-B14F-4D97-AF65-F5344CB8AC3E}">
        <p14:creationId xmlns:p14="http://schemas.microsoft.com/office/powerpoint/2010/main" val="259680308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ernini_apollo_and_daphn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965700" cy="6858000"/>
          </a:xfrm>
          <a:prstGeom prst="rect">
            <a:avLst/>
          </a:prstGeom>
        </p:spPr>
      </p:pic>
      <p:sp>
        <p:nvSpPr>
          <p:cNvPr id="5" name="TextBox 4"/>
          <p:cNvSpPr txBox="1"/>
          <p:nvPr/>
        </p:nvSpPr>
        <p:spPr>
          <a:xfrm>
            <a:off x="4965700" y="6211669"/>
            <a:ext cx="4178300" cy="646331"/>
          </a:xfrm>
          <a:prstGeom prst="rect">
            <a:avLst/>
          </a:prstGeom>
          <a:noFill/>
        </p:spPr>
        <p:txBody>
          <a:bodyPr wrap="square" rtlCol="0">
            <a:spAutoFit/>
          </a:bodyPr>
          <a:lstStyle/>
          <a:p>
            <a:r>
              <a:rPr lang="en-US" b="1" dirty="0">
                <a:solidFill>
                  <a:srgbClr val="FDF2D7"/>
                </a:solidFill>
                <a:latin typeface="Cambria"/>
                <a:cs typeface="Cambria"/>
              </a:rPr>
              <a:t>detail, </a:t>
            </a:r>
            <a:r>
              <a:rPr lang="en-US" b="1" i="1" dirty="0">
                <a:solidFill>
                  <a:srgbClr val="FDF2D7"/>
                </a:solidFill>
                <a:latin typeface="Cambria"/>
                <a:cs typeface="Cambria"/>
              </a:rPr>
              <a:t>Apollo and Daphne </a:t>
            </a:r>
            <a:r>
              <a:rPr lang="en-US" b="1" dirty="0">
                <a:solidFill>
                  <a:srgbClr val="FDF2D7"/>
                </a:solidFill>
                <a:latin typeface="Cambria"/>
                <a:cs typeface="Cambria"/>
              </a:rPr>
              <a:t>by </a:t>
            </a:r>
            <a:r>
              <a:rPr lang="en-US" b="1" dirty="0" err="1">
                <a:solidFill>
                  <a:srgbClr val="FDF2D7"/>
                </a:solidFill>
                <a:latin typeface="Cambria"/>
                <a:cs typeface="Cambria"/>
              </a:rPr>
              <a:t>Gian</a:t>
            </a:r>
            <a:r>
              <a:rPr lang="en-US" b="1" dirty="0">
                <a:solidFill>
                  <a:srgbClr val="FDF2D7"/>
                </a:solidFill>
                <a:latin typeface="Cambria"/>
                <a:cs typeface="Cambria"/>
              </a:rPr>
              <a:t> Lorenzo Bernini (1622-5)</a:t>
            </a:r>
          </a:p>
        </p:txBody>
      </p:sp>
    </p:spTree>
    <p:extLst>
      <p:ext uri="{BB962C8B-B14F-4D97-AF65-F5344CB8AC3E}">
        <p14:creationId xmlns:p14="http://schemas.microsoft.com/office/powerpoint/2010/main" val="298690749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10325#06-Gard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9319" y="263036"/>
            <a:ext cx="5145363" cy="5997833"/>
          </a:xfrm>
          <a:prstGeom prst="rect">
            <a:avLst/>
          </a:prstGeom>
        </p:spPr>
      </p:pic>
      <p:sp>
        <p:nvSpPr>
          <p:cNvPr id="5" name="TextBox 4"/>
          <p:cNvSpPr txBox="1"/>
          <p:nvPr/>
        </p:nvSpPr>
        <p:spPr>
          <a:xfrm>
            <a:off x="3759725" y="6392056"/>
            <a:ext cx="1624551" cy="369332"/>
          </a:xfrm>
          <a:prstGeom prst="rect">
            <a:avLst/>
          </a:prstGeom>
          <a:noFill/>
        </p:spPr>
        <p:txBody>
          <a:bodyPr wrap="none" rtlCol="0">
            <a:spAutoFit/>
          </a:bodyPr>
          <a:lstStyle/>
          <a:p>
            <a:r>
              <a:rPr lang="en-US" b="1" dirty="0">
                <a:solidFill>
                  <a:schemeClr val="tx2">
                    <a:lumMod val="50000"/>
                  </a:schemeClr>
                </a:solidFill>
                <a:latin typeface="Cambria"/>
                <a:cs typeface="Cambria"/>
              </a:rPr>
              <a:t>A Laurel Tree</a:t>
            </a:r>
          </a:p>
        </p:txBody>
      </p:sp>
    </p:spTree>
    <p:extLst>
      <p:ext uri="{BB962C8B-B14F-4D97-AF65-F5344CB8AC3E}">
        <p14:creationId xmlns:p14="http://schemas.microsoft.com/office/powerpoint/2010/main" val="147625633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2" descr="Lady-like 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3124200" cy="6171259"/>
          </a:xfrm>
          <a:prstGeom prst="rect">
            <a:avLst/>
          </a:prstGeom>
          <a:noFill/>
          <a:ln w="9525">
            <a:noFill/>
            <a:miter lim="800000"/>
            <a:headEnd/>
            <a:tailEnd/>
          </a:ln>
        </p:spPr>
      </p:pic>
      <p:sp>
        <p:nvSpPr>
          <p:cNvPr id="3" name="TextBox 2"/>
          <p:cNvSpPr txBox="1"/>
          <p:nvPr/>
        </p:nvSpPr>
        <p:spPr>
          <a:xfrm>
            <a:off x="2590800" y="5553670"/>
            <a:ext cx="7467600" cy="923330"/>
          </a:xfrm>
          <a:prstGeom prst="rect">
            <a:avLst/>
          </a:prstGeom>
          <a:noFill/>
        </p:spPr>
        <p:txBody>
          <a:bodyPr wrap="square" rtlCol="0">
            <a:spAutoFit/>
          </a:bodyPr>
          <a:lstStyle/>
          <a:p>
            <a:pPr algn="ctr"/>
            <a:r>
              <a:rPr lang="en-US" i="1" dirty="0"/>
              <a:t>Dionysus</a:t>
            </a:r>
            <a:endParaRPr lang="en-US" i="1" dirty="0">
              <a:latin typeface="+mn-lt"/>
            </a:endParaRPr>
          </a:p>
          <a:p>
            <a:pPr algn="ctr"/>
            <a:r>
              <a:rPr lang="en-US" i="1" dirty="0"/>
              <a:t>Roman copy of Hellenistic Statue</a:t>
            </a:r>
            <a:endParaRPr lang="en-US" i="1" dirty="0">
              <a:latin typeface="+mn-lt"/>
            </a:endParaRPr>
          </a:p>
          <a:p>
            <a:pPr algn="ctr"/>
            <a:r>
              <a:rPr lang="en-US" i="1" dirty="0">
                <a:latin typeface="+mn-lt"/>
              </a:rPr>
              <a:t>2</a:t>
            </a:r>
            <a:r>
              <a:rPr lang="en-US" i="1" baseline="30000" dirty="0">
                <a:latin typeface="+mn-lt"/>
              </a:rPr>
              <a:t>nd</a:t>
            </a:r>
            <a:r>
              <a:rPr lang="en-US" i="1" dirty="0">
                <a:latin typeface="+mn-lt"/>
              </a:rPr>
              <a:t> century CE</a:t>
            </a:r>
          </a:p>
        </p:txBody>
      </p:sp>
      <p:sp>
        <p:nvSpPr>
          <p:cNvPr id="2" name="TextBox 1"/>
          <p:cNvSpPr txBox="1"/>
          <p:nvPr/>
        </p:nvSpPr>
        <p:spPr>
          <a:xfrm>
            <a:off x="5148064" y="1268760"/>
            <a:ext cx="3096344" cy="1200329"/>
          </a:xfrm>
          <a:prstGeom prst="rect">
            <a:avLst/>
          </a:prstGeom>
          <a:noFill/>
        </p:spPr>
        <p:txBody>
          <a:bodyPr wrap="square" rtlCol="0">
            <a:spAutoFit/>
          </a:bodyPr>
          <a:lstStyle/>
          <a:p>
            <a:r>
              <a:rPr lang="en-US" dirty="0"/>
              <a:t>Question:</a:t>
            </a:r>
          </a:p>
          <a:p>
            <a:endParaRPr lang="en-US" dirty="0"/>
          </a:p>
          <a:p>
            <a:r>
              <a:rPr lang="en-US" dirty="0"/>
              <a:t>In what ways is Dionysus the antithesis of Apollo?</a:t>
            </a:r>
          </a:p>
        </p:txBody>
      </p:sp>
    </p:spTree>
    <p:extLst>
      <p:ext uri="{BB962C8B-B14F-4D97-AF65-F5344CB8AC3E}">
        <p14:creationId xmlns:p14="http://schemas.microsoft.com/office/powerpoint/2010/main" val="133121168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1-09-24 at 9.22.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525"/>
            <a:ext cx="9144001" cy="6848475"/>
          </a:xfrm>
          <a:prstGeom prst="rect">
            <a:avLst/>
          </a:prstGeom>
        </p:spPr>
      </p:pic>
    </p:spTree>
    <p:extLst>
      <p:ext uri="{BB962C8B-B14F-4D97-AF65-F5344CB8AC3E}">
        <p14:creationId xmlns:p14="http://schemas.microsoft.com/office/powerpoint/2010/main" val="337244865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6704" y="1767007"/>
            <a:ext cx="8210592" cy="3323987"/>
          </a:xfrm>
          <a:prstGeom prst="rect">
            <a:avLst/>
          </a:prstGeom>
          <a:noFill/>
        </p:spPr>
        <p:txBody>
          <a:bodyPr wrap="square" rtlCol="0">
            <a:spAutoFit/>
            <a:scene3d>
              <a:camera prst="orthographicFront"/>
              <a:lightRig rig="threePt" dir="t"/>
            </a:scene3d>
            <a:sp3d extrusionH="57150">
              <a:bevelT w="38100" h="38100"/>
            </a:sp3d>
          </a:bodyPr>
          <a:lstStyle/>
          <a:p>
            <a:r>
              <a:rPr lang="en-US" sz="3000" dirty="0">
                <a:latin typeface="Century Schoolbook"/>
              </a:rPr>
              <a:t>Friedrich Nietzsche (1844 –1900)</a:t>
            </a:r>
          </a:p>
          <a:p>
            <a:r>
              <a:rPr lang="en-US" sz="3000" dirty="0">
                <a:latin typeface="Century Schoolbook"/>
              </a:rPr>
              <a:t>German philosopher &amp; classical philologist (professor at Basel aged 24) existentialism, nihilism and postmodernism</a:t>
            </a:r>
          </a:p>
          <a:p>
            <a:r>
              <a:rPr lang="en-US" sz="3000" dirty="0">
                <a:latin typeface="Century Schoolbook"/>
              </a:rPr>
              <a:t> </a:t>
            </a:r>
          </a:p>
          <a:p>
            <a:r>
              <a:rPr lang="en-US" sz="3000" i="1" dirty="0">
                <a:latin typeface="Century Schoolbook"/>
              </a:rPr>
              <a:t>The Birth of Tragedy </a:t>
            </a:r>
            <a:r>
              <a:rPr lang="en-US" sz="3000" dirty="0">
                <a:latin typeface="Century Schoolbook"/>
              </a:rPr>
              <a:t>(1872)</a:t>
            </a:r>
          </a:p>
          <a:p>
            <a:endParaRPr lang="en-US" sz="3000" dirty="0">
              <a:solidFill>
                <a:schemeClr val="accent4">
                  <a:lumMod val="50000"/>
                </a:schemeClr>
              </a:solidFill>
              <a:latin typeface="Century Schoolbook"/>
            </a:endParaRPr>
          </a:p>
        </p:txBody>
      </p:sp>
    </p:spTree>
    <p:extLst>
      <p:ext uri="{BB962C8B-B14F-4D97-AF65-F5344CB8AC3E}">
        <p14:creationId xmlns:p14="http://schemas.microsoft.com/office/powerpoint/2010/main" val="297499085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7145867"/>
        </p:xfrm>
        <a:graphic>
          <a:graphicData uri="http://schemas.openxmlformats.org/drawingml/2006/table">
            <a:tbl>
              <a:tblPr bandRow="1">
                <a:tableStyleId>{8EC20E35-A176-4012-BC5E-935CFFF8708E}</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2573867">
                <a:tc>
                  <a:txBody>
                    <a:bodyPr/>
                    <a:lstStyle/>
                    <a:p>
                      <a:pPr algn="ctr"/>
                      <a:r>
                        <a:rPr lang="en-US" sz="3000" dirty="0">
                          <a:solidFill>
                            <a:srgbClr val="41270E"/>
                          </a:solidFill>
                          <a:latin typeface="Cambria"/>
                          <a:cs typeface="Cambria"/>
                        </a:rPr>
                        <a:t>RATIONALITY</a:t>
                      </a:r>
                    </a:p>
                    <a:p>
                      <a:pPr algn="ctr"/>
                      <a:r>
                        <a:rPr lang="en-US" sz="3000" dirty="0">
                          <a:solidFill>
                            <a:srgbClr val="41270E"/>
                          </a:solidFill>
                          <a:latin typeface="Cambria"/>
                          <a:cs typeface="Cambria"/>
                        </a:rPr>
                        <a:t>INTELLECT</a:t>
                      </a:r>
                    </a:p>
                    <a:p>
                      <a:pPr algn="ctr"/>
                      <a:r>
                        <a:rPr lang="en-US" sz="3000" dirty="0">
                          <a:solidFill>
                            <a:srgbClr val="41270E"/>
                          </a:solidFill>
                          <a:latin typeface="Cambria"/>
                          <a:cs typeface="Cambria"/>
                        </a:rPr>
                        <a:t>SELF-CONTROL</a:t>
                      </a:r>
                    </a:p>
                    <a:p>
                      <a:pPr algn="ctr"/>
                      <a:r>
                        <a:rPr lang="en-US" sz="3000" dirty="0">
                          <a:solidFill>
                            <a:srgbClr val="41270E"/>
                          </a:solidFill>
                          <a:latin typeface="Cambria"/>
                          <a:cs typeface="Cambria"/>
                        </a:rPr>
                        <a:t>SHAPE,</a:t>
                      </a:r>
                      <a:r>
                        <a:rPr lang="en-US" sz="3000" baseline="0" dirty="0">
                          <a:solidFill>
                            <a:srgbClr val="41270E"/>
                          </a:solidFill>
                          <a:latin typeface="Cambria"/>
                          <a:cs typeface="Cambria"/>
                        </a:rPr>
                        <a:t> FORM</a:t>
                      </a:r>
                      <a:endParaRPr lang="en-US" sz="3000" dirty="0">
                        <a:solidFill>
                          <a:srgbClr val="41270E"/>
                        </a:solidFill>
                        <a:latin typeface="Cambria"/>
                        <a:cs typeface="Cambria"/>
                      </a:endParaRPr>
                    </a:p>
                  </a:txBody>
                  <a:tcPr>
                    <a:solidFill>
                      <a:schemeClr val="accent5">
                        <a:lumMod val="20000"/>
                        <a:lumOff val="80000"/>
                      </a:schemeClr>
                    </a:solidFill>
                  </a:tcPr>
                </a:tc>
                <a:tc>
                  <a:txBody>
                    <a:bodyPr/>
                    <a:lstStyle/>
                    <a:p>
                      <a:pPr algn="ctr"/>
                      <a:r>
                        <a:rPr lang="en-US" sz="3000" dirty="0">
                          <a:solidFill>
                            <a:srgbClr val="41270E"/>
                          </a:solidFill>
                          <a:latin typeface="Cambria"/>
                          <a:cs typeface="Cambria"/>
                        </a:rPr>
                        <a:t>SENSUALITY</a:t>
                      </a:r>
                    </a:p>
                    <a:p>
                      <a:pPr algn="ctr"/>
                      <a:r>
                        <a:rPr lang="en-US" sz="3000" dirty="0">
                          <a:solidFill>
                            <a:srgbClr val="41270E"/>
                          </a:solidFill>
                          <a:latin typeface="Cambria"/>
                          <a:cs typeface="Cambria"/>
                        </a:rPr>
                        <a:t>EMOTION</a:t>
                      </a:r>
                    </a:p>
                    <a:p>
                      <a:pPr algn="ctr"/>
                      <a:r>
                        <a:rPr lang="en-US" sz="3000" dirty="0">
                          <a:solidFill>
                            <a:srgbClr val="41270E"/>
                          </a:solidFill>
                          <a:latin typeface="Cambria"/>
                          <a:cs typeface="Cambria"/>
                        </a:rPr>
                        <a:t>LIBERATION, ABANDON</a:t>
                      </a:r>
                    </a:p>
                    <a:p>
                      <a:pPr algn="ctr"/>
                      <a:r>
                        <a:rPr lang="en-US" sz="3000" dirty="0">
                          <a:solidFill>
                            <a:srgbClr val="41270E"/>
                          </a:solidFill>
                          <a:latin typeface="Cambria"/>
                          <a:cs typeface="Cambria"/>
                        </a:rPr>
                        <a:t>FORMLESSNESS</a:t>
                      </a:r>
                    </a:p>
                  </a:txBody>
                  <a:tcPr>
                    <a:solidFill>
                      <a:schemeClr val="accent5">
                        <a:lumMod val="20000"/>
                        <a:lumOff val="80000"/>
                      </a:schemeClr>
                    </a:solidFill>
                  </a:tcPr>
                </a:tc>
                <a:extLst>
                  <a:ext uri="{0D108BD9-81ED-4DB2-BD59-A6C34878D82A}">
                    <a16:rowId xmlns:a16="http://schemas.microsoft.com/office/drawing/2014/main" val="10000"/>
                  </a:ext>
                </a:extLst>
              </a:tr>
              <a:tr h="2286000">
                <a:tc>
                  <a:txBody>
                    <a:bodyPr/>
                    <a:lstStyle/>
                    <a:p>
                      <a:pPr algn="ctr"/>
                      <a:endParaRPr lang="en-US" sz="3000" dirty="0">
                        <a:solidFill>
                          <a:srgbClr val="41270E"/>
                        </a:solidFill>
                        <a:latin typeface="Cambria"/>
                        <a:cs typeface="Cambria"/>
                      </a:endParaRPr>
                    </a:p>
                    <a:p>
                      <a:pPr algn="ctr"/>
                      <a:r>
                        <a:rPr lang="en-US" sz="3000" dirty="0">
                          <a:solidFill>
                            <a:srgbClr val="41270E"/>
                          </a:solidFill>
                          <a:latin typeface="Cambria"/>
                          <a:cs typeface="Cambria"/>
                        </a:rPr>
                        <a:t>LYRE</a:t>
                      </a:r>
                    </a:p>
                    <a:p>
                      <a:pPr algn="ctr"/>
                      <a:r>
                        <a:rPr lang="en-US" sz="3000" dirty="0">
                          <a:solidFill>
                            <a:srgbClr val="41270E"/>
                          </a:solidFill>
                          <a:latin typeface="Cambria"/>
                          <a:cs typeface="Cambria"/>
                        </a:rPr>
                        <a:t>PAEAN</a:t>
                      </a:r>
                    </a:p>
                  </a:txBody>
                  <a:tcPr>
                    <a:solidFill>
                      <a:schemeClr val="accent5">
                        <a:lumMod val="20000"/>
                        <a:lumOff val="80000"/>
                        <a:alpha val="57000"/>
                      </a:schemeClr>
                    </a:solidFill>
                  </a:tcPr>
                </a:tc>
                <a:tc>
                  <a:txBody>
                    <a:bodyPr/>
                    <a:lstStyle/>
                    <a:p>
                      <a:pPr algn="ctr"/>
                      <a:endParaRPr lang="en-US" sz="3000" dirty="0">
                        <a:solidFill>
                          <a:srgbClr val="41270E"/>
                        </a:solidFill>
                        <a:latin typeface="Cambria"/>
                        <a:cs typeface="Cambria"/>
                      </a:endParaRPr>
                    </a:p>
                    <a:p>
                      <a:pPr algn="ctr"/>
                      <a:r>
                        <a:rPr lang="en-US" sz="3000" dirty="0">
                          <a:solidFill>
                            <a:srgbClr val="41270E"/>
                          </a:solidFill>
                          <a:latin typeface="Cambria"/>
                          <a:cs typeface="Cambria"/>
                        </a:rPr>
                        <a:t>TIMBREL</a:t>
                      </a:r>
                    </a:p>
                    <a:p>
                      <a:pPr algn="ctr"/>
                      <a:r>
                        <a:rPr lang="en-US" sz="3000" dirty="0">
                          <a:solidFill>
                            <a:srgbClr val="41270E"/>
                          </a:solidFill>
                          <a:latin typeface="Cambria"/>
                          <a:cs typeface="Cambria"/>
                        </a:rPr>
                        <a:t>DITHYRAMB</a:t>
                      </a:r>
                    </a:p>
                  </a:txBody>
                  <a:tcPr>
                    <a:solidFill>
                      <a:schemeClr val="accent5">
                        <a:lumMod val="20000"/>
                        <a:lumOff val="80000"/>
                        <a:alpha val="57000"/>
                      </a:schemeClr>
                    </a:solidFill>
                  </a:tcPr>
                </a:tc>
                <a:extLst>
                  <a:ext uri="{0D108BD9-81ED-4DB2-BD59-A6C34878D82A}">
                    <a16:rowId xmlns:a16="http://schemas.microsoft.com/office/drawing/2014/main" val="10001"/>
                  </a:ext>
                </a:extLst>
              </a:tr>
              <a:tr h="2286000">
                <a:tc>
                  <a:txBody>
                    <a:bodyPr/>
                    <a:lstStyle/>
                    <a:p>
                      <a:pPr algn="ctr"/>
                      <a:endParaRPr lang="en-US" sz="3000" dirty="0">
                        <a:solidFill>
                          <a:srgbClr val="41270E"/>
                        </a:solidFill>
                        <a:latin typeface="Cambria"/>
                        <a:cs typeface="Cambria"/>
                      </a:endParaRPr>
                    </a:p>
                    <a:p>
                      <a:pPr algn="ctr"/>
                      <a:endParaRPr lang="en-US" sz="3000" dirty="0">
                        <a:solidFill>
                          <a:srgbClr val="41270E"/>
                        </a:solidFill>
                        <a:latin typeface="Cambria"/>
                        <a:cs typeface="Cambria"/>
                      </a:endParaRPr>
                    </a:p>
                    <a:p>
                      <a:pPr algn="ctr"/>
                      <a:r>
                        <a:rPr lang="en-US" sz="3000" dirty="0">
                          <a:solidFill>
                            <a:srgbClr val="41270E"/>
                          </a:solidFill>
                          <a:latin typeface="Cambria"/>
                          <a:cs typeface="Cambria"/>
                        </a:rPr>
                        <a:t>?CULTURE?</a:t>
                      </a:r>
                    </a:p>
                  </a:txBody>
                  <a:tcPr>
                    <a:solidFill>
                      <a:schemeClr val="accent5">
                        <a:lumMod val="20000"/>
                        <a:lumOff val="80000"/>
                      </a:schemeClr>
                    </a:solidFill>
                  </a:tcPr>
                </a:tc>
                <a:tc>
                  <a:txBody>
                    <a:bodyPr/>
                    <a:lstStyle/>
                    <a:p>
                      <a:pPr algn="ctr"/>
                      <a:endParaRPr lang="en-US" sz="3000" dirty="0">
                        <a:solidFill>
                          <a:srgbClr val="41270E"/>
                        </a:solidFill>
                        <a:latin typeface="Cambria"/>
                        <a:cs typeface="Cambria"/>
                      </a:endParaRPr>
                    </a:p>
                    <a:p>
                      <a:pPr algn="ctr"/>
                      <a:endParaRPr lang="en-US" sz="3000" dirty="0">
                        <a:solidFill>
                          <a:srgbClr val="41270E"/>
                        </a:solidFill>
                        <a:latin typeface="Cambria"/>
                        <a:cs typeface="Cambria"/>
                      </a:endParaRPr>
                    </a:p>
                    <a:p>
                      <a:pPr algn="ctr"/>
                      <a:r>
                        <a:rPr lang="en-US" sz="3000" dirty="0">
                          <a:solidFill>
                            <a:srgbClr val="41270E"/>
                          </a:solidFill>
                          <a:latin typeface="Cambria"/>
                          <a:cs typeface="Cambria"/>
                        </a:rPr>
                        <a:t>?NATURE?</a:t>
                      </a:r>
                    </a:p>
                  </a:txBody>
                  <a:tcPr>
                    <a:solidFill>
                      <a:schemeClr val="accent5">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49063456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 in grap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28600"/>
            <a:ext cx="3352800" cy="6366076"/>
          </a:xfrm>
          <a:prstGeom prst="rect">
            <a:avLst/>
          </a:prstGeom>
        </p:spPr>
      </p:pic>
      <p:sp>
        <p:nvSpPr>
          <p:cNvPr id="5" name="TextBox 4"/>
          <p:cNvSpPr txBox="1"/>
          <p:nvPr/>
        </p:nvSpPr>
        <p:spPr>
          <a:xfrm>
            <a:off x="2743200" y="5394347"/>
            <a:ext cx="7467600" cy="1200329"/>
          </a:xfrm>
          <a:prstGeom prst="rect">
            <a:avLst/>
          </a:prstGeom>
          <a:noFill/>
        </p:spPr>
        <p:txBody>
          <a:bodyPr wrap="square" rtlCol="0">
            <a:spAutoFit/>
          </a:bodyPr>
          <a:lstStyle/>
          <a:p>
            <a:pPr algn="ctr"/>
            <a:r>
              <a:rPr lang="en-US" i="1" dirty="0">
                <a:latin typeface="+mn-lt"/>
              </a:rPr>
              <a:t>Dionysus </a:t>
            </a:r>
            <a:r>
              <a:rPr lang="en-US" i="1" dirty="0"/>
              <a:t>on Vesuvius</a:t>
            </a:r>
            <a:endParaRPr lang="en-US" i="1" dirty="0">
              <a:latin typeface="+mn-lt"/>
            </a:endParaRPr>
          </a:p>
          <a:p>
            <a:pPr algn="ctr"/>
            <a:r>
              <a:rPr lang="en-US" i="1" dirty="0">
                <a:latin typeface="+mn-lt"/>
              </a:rPr>
              <a:t>Fresco</a:t>
            </a:r>
          </a:p>
          <a:p>
            <a:pPr algn="ctr"/>
            <a:r>
              <a:rPr lang="en-US" i="1" dirty="0">
                <a:latin typeface="+mn-lt"/>
              </a:rPr>
              <a:t>Imperial Roman</a:t>
            </a:r>
          </a:p>
          <a:p>
            <a:pPr algn="ctr"/>
            <a:r>
              <a:rPr lang="en-US" i="1" dirty="0">
                <a:latin typeface="+mn-lt"/>
              </a:rPr>
              <a:t>Pompeii</a:t>
            </a:r>
          </a:p>
        </p:txBody>
      </p:sp>
    </p:spTree>
    <p:extLst>
      <p:ext uri="{BB962C8B-B14F-4D97-AF65-F5344CB8AC3E}">
        <p14:creationId xmlns:p14="http://schemas.microsoft.com/office/powerpoint/2010/main" val="173165703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0337" y="1412776"/>
            <a:ext cx="7291137" cy="3785652"/>
          </a:xfrm>
          <a:prstGeom prst="rect">
            <a:avLst/>
          </a:prstGeom>
          <a:noFill/>
        </p:spPr>
        <p:txBody>
          <a:bodyPr wrap="square" rtlCol="0">
            <a:spAutoFit/>
          </a:bodyPr>
          <a:lstStyle/>
          <a:p>
            <a:r>
              <a:rPr lang="en-US" sz="2400" b="1" dirty="0"/>
              <a:t>Birth of Dionysus</a:t>
            </a:r>
          </a:p>
          <a:p>
            <a:endParaRPr lang="en-US" sz="2400" dirty="0"/>
          </a:p>
          <a:p>
            <a:r>
              <a:rPr lang="en-US" sz="2400" dirty="0"/>
              <a:t>Son of Zeus and </a:t>
            </a:r>
            <a:r>
              <a:rPr lang="en-US" sz="2400" dirty="0" err="1"/>
              <a:t>Semele</a:t>
            </a:r>
            <a:r>
              <a:rPr lang="en-US" sz="2400" dirty="0"/>
              <a:t>, daughter of Cadmus</a:t>
            </a:r>
          </a:p>
          <a:p>
            <a:endParaRPr lang="en-US" sz="2400" dirty="0"/>
          </a:p>
          <a:p>
            <a:r>
              <a:rPr lang="en-US" sz="2400" dirty="0" err="1"/>
              <a:t>Semele</a:t>
            </a:r>
            <a:r>
              <a:rPr lang="en-US" sz="2400" dirty="0"/>
              <a:t> consumed by lightning when Zeus reveals himself to her in his full form</a:t>
            </a:r>
          </a:p>
          <a:p>
            <a:endParaRPr lang="en-US" sz="2400" dirty="0"/>
          </a:p>
          <a:p>
            <a:r>
              <a:rPr lang="en-US" sz="2400" dirty="0"/>
              <a:t>Zeus rescues </a:t>
            </a:r>
            <a:r>
              <a:rPr lang="en-US" sz="2400" dirty="0" err="1"/>
              <a:t>foetus</a:t>
            </a:r>
            <a:r>
              <a:rPr lang="en-US" sz="2400" dirty="0"/>
              <a:t> from incinerated corpse of </a:t>
            </a:r>
            <a:r>
              <a:rPr lang="en-US" sz="2400" dirty="0" err="1"/>
              <a:t>Semele</a:t>
            </a:r>
            <a:endParaRPr lang="en-US" sz="2400" dirty="0"/>
          </a:p>
          <a:p>
            <a:endParaRPr lang="en-US" sz="2400" dirty="0"/>
          </a:p>
          <a:p>
            <a:r>
              <a:rPr lang="en-US" sz="2400" dirty="0"/>
              <a:t>Sews it into his thigh till it is ready to be born</a:t>
            </a:r>
          </a:p>
        </p:txBody>
      </p:sp>
    </p:spTree>
    <p:extLst>
      <p:ext uri="{BB962C8B-B14F-4D97-AF65-F5344CB8AC3E}">
        <p14:creationId xmlns:p14="http://schemas.microsoft.com/office/powerpoint/2010/main" val="243386064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5581471"/>
            <a:ext cx="7467600" cy="1200329"/>
          </a:xfrm>
          <a:prstGeom prst="rect">
            <a:avLst/>
          </a:prstGeom>
          <a:noFill/>
        </p:spPr>
        <p:txBody>
          <a:bodyPr wrap="square" rtlCol="0">
            <a:spAutoFit/>
          </a:bodyPr>
          <a:lstStyle/>
          <a:p>
            <a:pPr algn="ctr"/>
            <a:r>
              <a:rPr lang="en-US" i="1" dirty="0"/>
              <a:t>The Birth </a:t>
            </a:r>
            <a:r>
              <a:rPr lang="en-US" i="1" dirty="0">
                <a:latin typeface="+mn-lt"/>
              </a:rPr>
              <a:t>of Dionysus</a:t>
            </a:r>
          </a:p>
          <a:p>
            <a:pPr algn="ctr"/>
            <a:r>
              <a:rPr lang="en-US" i="1" dirty="0">
                <a:latin typeface="+mn-lt"/>
              </a:rPr>
              <a:t>Attic Red Figure</a:t>
            </a:r>
          </a:p>
          <a:p>
            <a:pPr algn="ctr"/>
            <a:r>
              <a:rPr lang="en-US" i="1" dirty="0">
                <a:latin typeface="+mn-lt"/>
              </a:rPr>
              <a:t>470-460 BCE</a:t>
            </a:r>
          </a:p>
          <a:p>
            <a:pPr algn="ctr"/>
            <a:r>
              <a:rPr lang="en-US" i="1" dirty="0">
                <a:latin typeface="+mn-lt"/>
              </a:rPr>
              <a:t>Museum of Fine Arts, Boston</a:t>
            </a:r>
          </a:p>
        </p:txBody>
      </p:sp>
      <p:pic>
        <p:nvPicPr>
          <p:cNvPr id="6" name="Picture 5" descr="Birth of 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228600"/>
            <a:ext cx="5595632" cy="5352871"/>
          </a:xfrm>
          <a:prstGeom prst="rect">
            <a:avLst/>
          </a:prstGeom>
        </p:spPr>
      </p:pic>
    </p:spTree>
    <p:extLst>
      <p:ext uri="{BB962C8B-B14F-4D97-AF65-F5344CB8AC3E}">
        <p14:creationId xmlns:p14="http://schemas.microsoft.com/office/powerpoint/2010/main" val="221450102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5" descr="Birth of D 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87337"/>
            <a:ext cx="5334000" cy="5234521"/>
          </a:xfrm>
          <a:prstGeom prst="rect">
            <a:avLst/>
          </a:prstGeom>
          <a:noFill/>
          <a:ln w="9525">
            <a:noFill/>
            <a:miter lim="800000"/>
            <a:headEnd/>
            <a:tailEnd/>
          </a:ln>
        </p:spPr>
      </p:pic>
      <p:sp>
        <p:nvSpPr>
          <p:cNvPr id="4" name="TextBox 3"/>
          <p:cNvSpPr txBox="1"/>
          <p:nvPr/>
        </p:nvSpPr>
        <p:spPr>
          <a:xfrm>
            <a:off x="838200" y="5581471"/>
            <a:ext cx="7467600" cy="1200329"/>
          </a:xfrm>
          <a:prstGeom prst="rect">
            <a:avLst/>
          </a:prstGeom>
          <a:noFill/>
        </p:spPr>
        <p:txBody>
          <a:bodyPr wrap="square" rtlCol="0">
            <a:spAutoFit/>
          </a:bodyPr>
          <a:lstStyle/>
          <a:p>
            <a:pPr algn="ctr"/>
            <a:r>
              <a:rPr lang="en-US" i="1" dirty="0">
                <a:latin typeface="+mn-lt"/>
              </a:rPr>
              <a:t>Birth of Dionysus</a:t>
            </a:r>
          </a:p>
          <a:p>
            <a:pPr algn="ctr"/>
            <a:r>
              <a:rPr lang="en-US" i="1" dirty="0">
                <a:latin typeface="+mn-lt"/>
              </a:rPr>
              <a:t>Proto-</a:t>
            </a:r>
            <a:r>
              <a:rPr lang="en-US" i="1" dirty="0" err="1">
                <a:latin typeface="+mn-lt"/>
              </a:rPr>
              <a:t>Apulian</a:t>
            </a:r>
            <a:r>
              <a:rPr lang="en-US" i="1" dirty="0">
                <a:latin typeface="+mn-lt"/>
              </a:rPr>
              <a:t> Red-Figure</a:t>
            </a:r>
          </a:p>
          <a:p>
            <a:pPr algn="ctr"/>
            <a:r>
              <a:rPr lang="en-US" i="1" dirty="0">
                <a:latin typeface="+mn-lt"/>
              </a:rPr>
              <a:t>Late 5</a:t>
            </a:r>
            <a:r>
              <a:rPr lang="en-US" i="1" baseline="30000" dirty="0">
                <a:latin typeface="+mn-lt"/>
              </a:rPr>
              <a:t>th</a:t>
            </a:r>
            <a:r>
              <a:rPr lang="en-US" i="1" dirty="0">
                <a:latin typeface="+mn-lt"/>
              </a:rPr>
              <a:t>/Early 4</a:t>
            </a:r>
            <a:r>
              <a:rPr lang="en-US" i="1" baseline="30000" dirty="0">
                <a:latin typeface="+mn-lt"/>
              </a:rPr>
              <a:t>th</a:t>
            </a:r>
            <a:r>
              <a:rPr lang="en-US" i="1" dirty="0">
                <a:latin typeface="+mn-lt"/>
              </a:rPr>
              <a:t> century BCE</a:t>
            </a:r>
          </a:p>
          <a:p>
            <a:pPr algn="ctr"/>
            <a:r>
              <a:rPr lang="en-US" i="1" dirty="0" err="1">
                <a:latin typeface="+mn-lt"/>
              </a:rPr>
              <a:t>Museo</a:t>
            </a:r>
            <a:r>
              <a:rPr lang="en-US" i="1" dirty="0">
                <a:latin typeface="+mn-lt"/>
              </a:rPr>
              <a:t> </a:t>
            </a:r>
            <a:r>
              <a:rPr lang="en-US" i="1" dirty="0" err="1">
                <a:latin typeface="+mn-lt"/>
              </a:rPr>
              <a:t>Nazionale</a:t>
            </a:r>
            <a:r>
              <a:rPr lang="en-US" i="1" dirty="0">
                <a:latin typeface="+mn-lt"/>
              </a:rPr>
              <a:t>, Taranto</a:t>
            </a:r>
          </a:p>
        </p:txBody>
      </p:sp>
      <p:sp>
        <p:nvSpPr>
          <p:cNvPr id="5" name="TextBox 4"/>
          <p:cNvSpPr txBox="1"/>
          <p:nvPr/>
        </p:nvSpPr>
        <p:spPr>
          <a:xfrm>
            <a:off x="6858000" y="71735"/>
            <a:ext cx="2286000" cy="461665"/>
          </a:xfrm>
          <a:prstGeom prst="rect">
            <a:avLst/>
          </a:prstGeom>
          <a:noFill/>
        </p:spPr>
        <p:txBody>
          <a:bodyPr wrap="square" rtlCol="0">
            <a:spAutoFit/>
          </a:bodyPr>
          <a:lstStyle/>
          <a:p>
            <a:pPr algn="ctr"/>
            <a:r>
              <a:rPr lang="en-US" sz="2400" dirty="0" err="1">
                <a:latin typeface="+mn-lt"/>
              </a:rPr>
              <a:t>Semele</a:t>
            </a:r>
            <a:endParaRPr lang="en-US" sz="2400" dirty="0">
              <a:latin typeface="+mn-lt"/>
            </a:endParaRPr>
          </a:p>
        </p:txBody>
      </p:sp>
    </p:spTree>
    <p:extLst>
      <p:ext uri="{BB962C8B-B14F-4D97-AF65-F5344CB8AC3E}">
        <p14:creationId xmlns:p14="http://schemas.microsoft.com/office/powerpoint/2010/main" val="4210751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lgn="ctr">
              <a:buNone/>
            </a:pPr>
            <a:r>
              <a:rPr lang="en-US" sz="3200" dirty="0"/>
              <a:t>ZEUS</a:t>
            </a:r>
          </a:p>
          <a:p>
            <a:pPr marL="0" indent="0" algn="ctr">
              <a:buNone/>
            </a:pPr>
            <a:r>
              <a:rPr lang="en-US" sz="3200" dirty="0"/>
              <a:t>king of the Olympian gods</a:t>
            </a:r>
          </a:p>
          <a:p>
            <a:pPr marL="0" indent="0" algn="ctr">
              <a:buNone/>
            </a:pPr>
            <a:r>
              <a:rPr lang="en-US" sz="3200" dirty="0"/>
              <a:t>but he has to share the universe with his </a:t>
            </a:r>
          </a:p>
          <a:p>
            <a:pPr marL="0" indent="0" algn="ctr">
              <a:buNone/>
            </a:pPr>
            <a:r>
              <a:rPr lang="en-US" sz="3200" dirty="0"/>
              <a:t>two brothers Poseidon and Hades</a:t>
            </a:r>
          </a:p>
        </p:txBody>
      </p:sp>
    </p:spTree>
    <p:extLst>
      <p:ext uri="{BB962C8B-B14F-4D97-AF65-F5344CB8AC3E}">
        <p14:creationId xmlns:p14="http://schemas.microsoft.com/office/powerpoint/2010/main" val="264317623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2" descr="Selinus and 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2833688" cy="6477000"/>
          </a:xfrm>
          <a:prstGeom prst="rect">
            <a:avLst/>
          </a:prstGeom>
          <a:noFill/>
          <a:ln w="9525">
            <a:noFill/>
            <a:miter lim="800000"/>
            <a:headEnd/>
            <a:tailEnd/>
          </a:ln>
        </p:spPr>
      </p:pic>
      <p:sp>
        <p:nvSpPr>
          <p:cNvPr id="4" name="TextBox 3"/>
          <p:cNvSpPr txBox="1"/>
          <p:nvPr/>
        </p:nvSpPr>
        <p:spPr>
          <a:xfrm>
            <a:off x="3733800" y="5562600"/>
            <a:ext cx="4724400" cy="1200329"/>
          </a:xfrm>
          <a:prstGeom prst="rect">
            <a:avLst/>
          </a:prstGeom>
          <a:noFill/>
        </p:spPr>
        <p:txBody>
          <a:bodyPr wrap="square" rtlCol="0">
            <a:spAutoFit/>
          </a:bodyPr>
          <a:lstStyle/>
          <a:p>
            <a:pPr algn="ctr"/>
            <a:r>
              <a:rPr lang="en-US" i="1" dirty="0" err="1">
                <a:latin typeface="+mn-lt"/>
              </a:rPr>
              <a:t>Silenus</a:t>
            </a:r>
            <a:r>
              <a:rPr lang="en-US" i="1" dirty="0">
                <a:latin typeface="+mn-lt"/>
              </a:rPr>
              <a:t> with Baby Dionysus</a:t>
            </a:r>
          </a:p>
          <a:p>
            <a:pPr algn="ctr"/>
            <a:r>
              <a:rPr lang="en-US" i="1" dirty="0">
                <a:latin typeface="+mn-lt"/>
              </a:rPr>
              <a:t>Roman Copy of Greek statue</a:t>
            </a:r>
          </a:p>
          <a:p>
            <a:pPr algn="ctr"/>
            <a:r>
              <a:rPr lang="en-US" i="1" dirty="0"/>
              <a:t>ca. 310 BCE</a:t>
            </a:r>
          </a:p>
          <a:p>
            <a:pPr algn="ctr"/>
            <a:r>
              <a:rPr lang="en-US" i="1" dirty="0">
                <a:latin typeface="+mn-lt"/>
              </a:rPr>
              <a:t>Munich, Germany</a:t>
            </a:r>
          </a:p>
        </p:txBody>
      </p:sp>
    </p:spTree>
    <p:extLst>
      <p:ext uri="{BB962C8B-B14F-4D97-AF65-F5344CB8AC3E}">
        <p14:creationId xmlns:p14="http://schemas.microsoft.com/office/powerpoint/2010/main" val="42360812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59857"/>
            <a:ext cx="6819795" cy="5226543"/>
          </a:xfrm>
          <a:prstGeom prst="rect">
            <a:avLst/>
          </a:prstGeom>
        </p:spPr>
      </p:pic>
      <p:sp>
        <p:nvSpPr>
          <p:cNvPr id="5" name="TextBox 4"/>
          <p:cNvSpPr txBox="1"/>
          <p:nvPr/>
        </p:nvSpPr>
        <p:spPr>
          <a:xfrm>
            <a:off x="838200" y="5581471"/>
            <a:ext cx="7467600" cy="1200329"/>
          </a:xfrm>
          <a:prstGeom prst="rect">
            <a:avLst/>
          </a:prstGeom>
          <a:noFill/>
        </p:spPr>
        <p:txBody>
          <a:bodyPr wrap="square" rtlCol="0">
            <a:spAutoFit/>
          </a:bodyPr>
          <a:lstStyle/>
          <a:p>
            <a:pPr algn="ctr"/>
            <a:r>
              <a:rPr lang="en-US" i="1" dirty="0">
                <a:latin typeface="+mn-lt"/>
              </a:rPr>
              <a:t>Dionysus</a:t>
            </a:r>
          </a:p>
          <a:p>
            <a:pPr algn="ctr"/>
            <a:r>
              <a:rPr lang="en-US" i="1" dirty="0" err="1">
                <a:latin typeface="+mn-lt"/>
              </a:rPr>
              <a:t>Kleophrades</a:t>
            </a:r>
            <a:r>
              <a:rPr lang="en-US" i="1" dirty="0">
                <a:latin typeface="+mn-lt"/>
              </a:rPr>
              <a:t> Painter; Red Figure</a:t>
            </a:r>
          </a:p>
          <a:p>
            <a:pPr algn="ctr"/>
            <a:r>
              <a:rPr lang="en-US" i="1" dirty="0">
                <a:latin typeface="+mn-lt"/>
              </a:rPr>
              <a:t>Late 5</a:t>
            </a:r>
            <a:r>
              <a:rPr lang="en-US" i="1" baseline="30000" dirty="0">
                <a:latin typeface="+mn-lt"/>
              </a:rPr>
              <a:t>th</a:t>
            </a:r>
            <a:r>
              <a:rPr lang="en-US" i="1" dirty="0">
                <a:latin typeface="+mn-lt"/>
              </a:rPr>
              <a:t> century BCE</a:t>
            </a:r>
          </a:p>
          <a:p>
            <a:pPr algn="ctr"/>
            <a:r>
              <a:rPr lang="en-US" i="1" dirty="0">
                <a:latin typeface="+mn-lt"/>
              </a:rPr>
              <a:t>Munich, Germany</a:t>
            </a:r>
          </a:p>
        </p:txBody>
      </p:sp>
    </p:spTree>
    <p:extLst>
      <p:ext uri="{BB962C8B-B14F-4D97-AF65-F5344CB8AC3E}">
        <p14:creationId xmlns:p14="http://schemas.microsoft.com/office/powerpoint/2010/main" val="359807388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 and saty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260389"/>
            <a:ext cx="5268321" cy="5149811"/>
          </a:xfrm>
          <a:prstGeom prst="rect">
            <a:avLst/>
          </a:prstGeom>
        </p:spPr>
      </p:pic>
      <p:sp>
        <p:nvSpPr>
          <p:cNvPr id="5" name="TextBox 4"/>
          <p:cNvSpPr txBox="1"/>
          <p:nvPr/>
        </p:nvSpPr>
        <p:spPr>
          <a:xfrm>
            <a:off x="838200" y="5581471"/>
            <a:ext cx="7467600" cy="1200329"/>
          </a:xfrm>
          <a:prstGeom prst="rect">
            <a:avLst/>
          </a:prstGeom>
          <a:noFill/>
        </p:spPr>
        <p:txBody>
          <a:bodyPr wrap="square" rtlCol="0">
            <a:spAutoFit/>
          </a:bodyPr>
          <a:lstStyle/>
          <a:p>
            <a:pPr algn="ctr"/>
            <a:r>
              <a:rPr lang="en-US" i="1" dirty="0">
                <a:latin typeface="+mn-lt"/>
              </a:rPr>
              <a:t>Dionysus and Satyr</a:t>
            </a:r>
          </a:p>
          <a:p>
            <a:pPr algn="ctr"/>
            <a:r>
              <a:rPr lang="en-US" i="1" dirty="0" err="1">
                <a:latin typeface="+mn-lt"/>
              </a:rPr>
              <a:t>Makron</a:t>
            </a:r>
            <a:r>
              <a:rPr lang="en-US" i="1" dirty="0">
                <a:latin typeface="+mn-lt"/>
              </a:rPr>
              <a:t> Painter</a:t>
            </a:r>
          </a:p>
          <a:p>
            <a:pPr algn="ctr"/>
            <a:r>
              <a:rPr lang="en-US" i="1" dirty="0">
                <a:latin typeface="+mn-lt"/>
              </a:rPr>
              <a:t>ca. 490-480 BCE</a:t>
            </a:r>
          </a:p>
          <a:p>
            <a:pPr algn="ctr"/>
            <a:r>
              <a:rPr lang="en-US" i="1" dirty="0">
                <a:latin typeface="+mn-lt"/>
              </a:rPr>
              <a:t>Berlin, Germany</a:t>
            </a:r>
          </a:p>
        </p:txBody>
      </p:sp>
    </p:spTree>
    <p:extLst>
      <p:ext uri="{BB962C8B-B14F-4D97-AF65-F5344CB8AC3E}">
        <p14:creationId xmlns:p14="http://schemas.microsoft.com/office/powerpoint/2010/main" val="233475718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 party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252" y="457200"/>
            <a:ext cx="7455548" cy="4838700"/>
          </a:xfrm>
          <a:prstGeom prst="rect">
            <a:avLst/>
          </a:prstGeom>
        </p:spPr>
      </p:pic>
      <p:sp>
        <p:nvSpPr>
          <p:cNvPr id="5" name="TextBox 4"/>
          <p:cNvSpPr txBox="1"/>
          <p:nvPr/>
        </p:nvSpPr>
        <p:spPr>
          <a:xfrm>
            <a:off x="838200" y="5581471"/>
            <a:ext cx="7467600" cy="1200329"/>
          </a:xfrm>
          <a:prstGeom prst="rect">
            <a:avLst/>
          </a:prstGeom>
          <a:noFill/>
        </p:spPr>
        <p:txBody>
          <a:bodyPr wrap="square" rtlCol="0">
            <a:spAutoFit/>
          </a:bodyPr>
          <a:lstStyle/>
          <a:p>
            <a:pPr algn="ctr"/>
            <a:r>
              <a:rPr lang="en-US" i="1" dirty="0">
                <a:latin typeface="+mn-lt"/>
              </a:rPr>
              <a:t>Dionysus and Satyrs</a:t>
            </a:r>
          </a:p>
          <a:p>
            <a:pPr algn="ctr"/>
            <a:r>
              <a:rPr lang="en-US" i="1" dirty="0" err="1">
                <a:latin typeface="+mn-lt"/>
              </a:rPr>
              <a:t>Myson</a:t>
            </a:r>
            <a:r>
              <a:rPr lang="en-US" i="1" dirty="0">
                <a:latin typeface="+mn-lt"/>
              </a:rPr>
              <a:t> Painter </a:t>
            </a:r>
          </a:p>
          <a:p>
            <a:pPr algn="ctr"/>
            <a:r>
              <a:rPr lang="en-US" i="1" dirty="0">
                <a:latin typeface="+mn-lt"/>
              </a:rPr>
              <a:t>ca. 490-480 BCE</a:t>
            </a:r>
          </a:p>
          <a:p>
            <a:pPr algn="ctr"/>
            <a:r>
              <a:rPr lang="en-US" i="1" dirty="0">
                <a:latin typeface="+mn-lt"/>
              </a:rPr>
              <a:t>Wurzburg, Germany</a:t>
            </a:r>
          </a:p>
        </p:txBody>
      </p:sp>
    </p:spTree>
    <p:extLst>
      <p:ext uri="{BB962C8B-B14F-4D97-AF65-F5344CB8AC3E}">
        <p14:creationId xmlns:p14="http://schemas.microsoft.com/office/powerpoint/2010/main" val="143614698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ty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616204"/>
            <a:ext cx="6705600" cy="5051552"/>
          </a:xfrm>
          <a:prstGeom prst="rect">
            <a:avLst/>
          </a:prstGeom>
        </p:spPr>
      </p:pic>
    </p:spTree>
    <p:extLst>
      <p:ext uri="{BB962C8B-B14F-4D97-AF65-F5344CB8AC3E}">
        <p14:creationId xmlns:p14="http://schemas.microsoft.com/office/powerpoint/2010/main" val="385389108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 and cre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381000"/>
            <a:ext cx="7770070" cy="5048071"/>
          </a:xfrm>
          <a:prstGeom prst="rect">
            <a:avLst/>
          </a:prstGeom>
        </p:spPr>
      </p:pic>
      <p:sp>
        <p:nvSpPr>
          <p:cNvPr id="6" name="TextBox 5"/>
          <p:cNvSpPr txBox="1"/>
          <p:nvPr/>
        </p:nvSpPr>
        <p:spPr>
          <a:xfrm>
            <a:off x="838200" y="5581471"/>
            <a:ext cx="7467600" cy="1200329"/>
          </a:xfrm>
          <a:prstGeom prst="rect">
            <a:avLst/>
          </a:prstGeom>
          <a:noFill/>
        </p:spPr>
        <p:txBody>
          <a:bodyPr wrap="square" rtlCol="0">
            <a:spAutoFit/>
          </a:bodyPr>
          <a:lstStyle/>
          <a:p>
            <a:pPr algn="ctr"/>
            <a:r>
              <a:rPr lang="en-US" i="1" dirty="0">
                <a:latin typeface="+mn-lt"/>
              </a:rPr>
              <a:t>Dionysus and Retinue</a:t>
            </a:r>
          </a:p>
          <a:p>
            <a:pPr algn="ctr"/>
            <a:r>
              <a:rPr lang="en-US" i="1" dirty="0" err="1">
                <a:latin typeface="+mn-lt"/>
              </a:rPr>
              <a:t>Curti</a:t>
            </a:r>
            <a:r>
              <a:rPr lang="en-US" i="1" dirty="0">
                <a:latin typeface="+mn-lt"/>
              </a:rPr>
              <a:t> Painter; Attic Red Figure </a:t>
            </a:r>
          </a:p>
          <a:p>
            <a:pPr algn="ctr"/>
            <a:r>
              <a:rPr lang="en-US" i="1" dirty="0"/>
              <a:t>c</a:t>
            </a:r>
            <a:r>
              <a:rPr lang="en-US" i="1" dirty="0">
                <a:latin typeface="+mn-lt"/>
              </a:rPr>
              <a:t>a. 440-430 BCE</a:t>
            </a:r>
          </a:p>
          <a:p>
            <a:pPr algn="ctr"/>
            <a:r>
              <a:rPr lang="en-US" i="1" dirty="0">
                <a:latin typeface="+mn-lt"/>
              </a:rPr>
              <a:t>Harvard University Art Museum</a:t>
            </a:r>
          </a:p>
        </p:txBody>
      </p:sp>
    </p:spTree>
    <p:extLst>
      <p:ext uri="{BB962C8B-B14F-4D97-AF65-F5344CB8AC3E}">
        <p14:creationId xmlns:p14="http://schemas.microsoft.com/office/powerpoint/2010/main" val="199598125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2" descr="D riding a panth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731127"/>
            <a:ext cx="6400800" cy="4602873"/>
          </a:xfrm>
          <a:prstGeom prst="rect">
            <a:avLst/>
          </a:prstGeom>
          <a:noFill/>
          <a:ln w="9525">
            <a:noFill/>
            <a:miter lim="800000"/>
            <a:headEnd/>
            <a:tailEnd/>
          </a:ln>
        </p:spPr>
      </p:pic>
      <p:sp>
        <p:nvSpPr>
          <p:cNvPr id="4" name="TextBox 3"/>
          <p:cNvSpPr txBox="1"/>
          <p:nvPr/>
        </p:nvSpPr>
        <p:spPr>
          <a:xfrm>
            <a:off x="838200" y="5581471"/>
            <a:ext cx="7467600" cy="1200329"/>
          </a:xfrm>
          <a:prstGeom prst="rect">
            <a:avLst/>
          </a:prstGeom>
          <a:noFill/>
        </p:spPr>
        <p:txBody>
          <a:bodyPr wrap="square" rtlCol="0">
            <a:spAutoFit/>
          </a:bodyPr>
          <a:lstStyle/>
          <a:p>
            <a:pPr algn="ctr"/>
            <a:r>
              <a:rPr lang="en-US" i="1" dirty="0">
                <a:latin typeface="+mn-lt"/>
              </a:rPr>
              <a:t>Dionysus Riding a Panther with </a:t>
            </a:r>
            <a:r>
              <a:rPr lang="en-US" i="1" dirty="0" err="1">
                <a:latin typeface="+mn-lt"/>
              </a:rPr>
              <a:t>Silenus</a:t>
            </a:r>
            <a:r>
              <a:rPr lang="en-US" i="1" dirty="0">
                <a:latin typeface="+mn-lt"/>
              </a:rPr>
              <a:t> A Satyr, and Maenad</a:t>
            </a:r>
          </a:p>
          <a:p>
            <a:pPr algn="ctr"/>
            <a:r>
              <a:rPr lang="en-US" i="1" dirty="0">
                <a:latin typeface="+mn-lt"/>
              </a:rPr>
              <a:t>Red Figure Vase</a:t>
            </a:r>
          </a:p>
          <a:p>
            <a:pPr algn="ctr"/>
            <a:r>
              <a:rPr lang="en-US" i="1" dirty="0">
                <a:latin typeface="+mn-lt"/>
              </a:rPr>
              <a:t>ca. 370-360 BCE</a:t>
            </a:r>
          </a:p>
          <a:p>
            <a:pPr algn="ctr"/>
            <a:r>
              <a:rPr lang="en-US" i="1" dirty="0" err="1">
                <a:latin typeface="+mn-lt"/>
              </a:rPr>
              <a:t>Musee</a:t>
            </a:r>
            <a:r>
              <a:rPr lang="en-US" i="1" dirty="0">
                <a:latin typeface="+mn-lt"/>
              </a:rPr>
              <a:t> de Louvre</a:t>
            </a:r>
          </a:p>
        </p:txBody>
      </p:sp>
      <p:sp>
        <p:nvSpPr>
          <p:cNvPr id="5" name="TextBox 4"/>
          <p:cNvSpPr txBox="1"/>
          <p:nvPr/>
        </p:nvSpPr>
        <p:spPr>
          <a:xfrm>
            <a:off x="6858000" y="0"/>
            <a:ext cx="2286000" cy="830997"/>
          </a:xfrm>
          <a:prstGeom prst="rect">
            <a:avLst/>
          </a:prstGeom>
          <a:noFill/>
        </p:spPr>
        <p:txBody>
          <a:bodyPr wrap="square" rtlCol="0">
            <a:spAutoFit/>
          </a:bodyPr>
          <a:lstStyle/>
          <a:p>
            <a:pPr algn="ctr"/>
            <a:endParaRPr lang="en-US" sz="2400" dirty="0"/>
          </a:p>
          <a:p>
            <a:pPr algn="ctr"/>
            <a:endParaRPr lang="en-US" sz="2400" dirty="0">
              <a:latin typeface="+mn-lt"/>
            </a:endParaRPr>
          </a:p>
        </p:txBody>
      </p:sp>
    </p:spTree>
    <p:extLst>
      <p:ext uri="{BB962C8B-B14F-4D97-AF65-F5344CB8AC3E}">
        <p14:creationId xmlns:p14="http://schemas.microsoft.com/office/powerpoint/2010/main" val="40457271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2" descr="D and retinu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3213" y="228600"/>
            <a:ext cx="5970587" cy="5353732"/>
          </a:xfrm>
          <a:prstGeom prst="rect">
            <a:avLst/>
          </a:prstGeom>
          <a:noFill/>
          <a:ln w="9525">
            <a:noFill/>
            <a:miter lim="800000"/>
            <a:headEnd/>
            <a:tailEnd/>
          </a:ln>
        </p:spPr>
      </p:pic>
      <p:sp>
        <p:nvSpPr>
          <p:cNvPr id="4" name="TextBox 3"/>
          <p:cNvSpPr txBox="1"/>
          <p:nvPr/>
        </p:nvSpPr>
        <p:spPr>
          <a:xfrm>
            <a:off x="838200" y="5581471"/>
            <a:ext cx="7467600" cy="1200329"/>
          </a:xfrm>
          <a:prstGeom prst="rect">
            <a:avLst/>
          </a:prstGeom>
          <a:noFill/>
        </p:spPr>
        <p:txBody>
          <a:bodyPr wrap="square" rtlCol="0">
            <a:spAutoFit/>
          </a:bodyPr>
          <a:lstStyle/>
          <a:p>
            <a:pPr algn="ctr"/>
            <a:r>
              <a:rPr lang="en-US" i="1" dirty="0">
                <a:latin typeface="+mn-lt"/>
              </a:rPr>
              <a:t>Procession of Dionysus</a:t>
            </a:r>
          </a:p>
          <a:p>
            <a:pPr algn="ctr"/>
            <a:r>
              <a:rPr lang="en-US" i="1" dirty="0">
                <a:latin typeface="+mn-lt"/>
              </a:rPr>
              <a:t>Mosaic</a:t>
            </a:r>
          </a:p>
          <a:p>
            <a:pPr algn="ctr"/>
            <a:r>
              <a:rPr lang="en-US" i="1" dirty="0">
                <a:latin typeface="+mn-lt"/>
              </a:rPr>
              <a:t>3</a:t>
            </a:r>
            <a:r>
              <a:rPr lang="en-US" i="1" baseline="30000" dirty="0">
                <a:latin typeface="+mn-lt"/>
              </a:rPr>
              <a:t>rd</a:t>
            </a:r>
            <a:r>
              <a:rPr lang="en-US" i="1" dirty="0">
                <a:latin typeface="+mn-lt"/>
              </a:rPr>
              <a:t> century CE</a:t>
            </a:r>
          </a:p>
          <a:p>
            <a:pPr algn="ctr"/>
            <a:r>
              <a:rPr lang="en-US" i="1" dirty="0">
                <a:latin typeface="+mn-lt"/>
              </a:rPr>
              <a:t>House of Virgil, Tunisia</a:t>
            </a:r>
          </a:p>
        </p:txBody>
      </p:sp>
    </p:spTree>
    <p:extLst>
      <p:ext uri="{BB962C8B-B14F-4D97-AF65-F5344CB8AC3E}">
        <p14:creationId xmlns:p14="http://schemas.microsoft.com/office/powerpoint/2010/main" val="205638745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ena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0"/>
            <a:ext cx="5568315" cy="5559050"/>
          </a:xfrm>
          <a:prstGeom prst="rect">
            <a:avLst/>
          </a:prstGeom>
        </p:spPr>
      </p:pic>
      <p:sp>
        <p:nvSpPr>
          <p:cNvPr id="3" name="TextBox 2"/>
          <p:cNvSpPr txBox="1"/>
          <p:nvPr/>
        </p:nvSpPr>
        <p:spPr>
          <a:xfrm>
            <a:off x="838200" y="5581471"/>
            <a:ext cx="7467600" cy="1200329"/>
          </a:xfrm>
          <a:prstGeom prst="rect">
            <a:avLst/>
          </a:prstGeom>
          <a:noFill/>
        </p:spPr>
        <p:txBody>
          <a:bodyPr wrap="square" rtlCol="0">
            <a:spAutoFit/>
          </a:bodyPr>
          <a:lstStyle/>
          <a:p>
            <a:pPr algn="ctr"/>
            <a:r>
              <a:rPr lang="en-US" i="1" dirty="0"/>
              <a:t>Furious Maenad</a:t>
            </a:r>
            <a:endParaRPr lang="en-US" i="1" dirty="0">
              <a:latin typeface="+mn-lt"/>
            </a:endParaRPr>
          </a:p>
          <a:p>
            <a:pPr algn="ctr"/>
            <a:r>
              <a:rPr lang="en-US" i="1" dirty="0" err="1">
                <a:latin typeface="+mn-lt"/>
              </a:rPr>
              <a:t>Brygos</a:t>
            </a:r>
            <a:r>
              <a:rPr lang="en-US" i="1" dirty="0">
                <a:latin typeface="+mn-lt"/>
              </a:rPr>
              <a:t> Painter; Attic White-Ground</a:t>
            </a:r>
          </a:p>
          <a:p>
            <a:pPr algn="ctr"/>
            <a:r>
              <a:rPr lang="en-US" i="1" dirty="0">
                <a:latin typeface="+mn-lt"/>
              </a:rPr>
              <a:t>490-480 BCE</a:t>
            </a:r>
          </a:p>
          <a:p>
            <a:pPr algn="ctr"/>
            <a:r>
              <a:rPr lang="en-US" i="1" dirty="0" err="1">
                <a:latin typeface="+mn-lt"/>
              </a:rPr>
              <a:t>Vulci</a:t>
            </a:r>
            <a:r>
              <a:rPr lang="en-US" i="1" dirty="0">
                <a:latin typeface="+mn-lt"/>
              </a:rPr>
              <a:t>, Italy</a:t>
            </a:r>
          </a:p>
        </p:txBody>
      </p:sp>
      <p:sp>
        <p:nvSpPr>
          <p:cNvPr id="4" name="TextBox 3"/>
          <p:cNvSpPr txBox="1"/>
          <p:nvPr/>
        </p:nvSpPr>
        <p:spPr>
          <a:xfrm>
            <a:off x="7452320" y="764704"/>
            <a:ext cx="1296144" cy="369332"/>
          </a:xfrm>
          <a:prstGeom prst="rect">
            <a:avLst/>
          </a:prstGeom>
          <a:noFill/>
        </p:spPr>
        <p:txBody>
          <a:bodyPr wrap="square" rtlCol="0">
            <a:spAutoFit/>
          </a:bodyPr>
          <a:lstStyle/>
          <a:p>
            <a:r>
              <a:rPr lang="en-US" dirty="0"/>
              <a:t>thyrsus</a:t>
            </a:r>
          </a:p>
        </p:txBody>
      </p:sp>
    </p:spTree>
    <p:extLst>
      <p:ext uri="{BB962C8B-B14F-4D97-AF65-F5344CB8AC3E}">
        <p14:creationId xmlns:p14="http://schemas.microsoft.com/office/powerpoint/2010/main" val="347759063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2" descr="Pentheu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457200"/>
            <a:ext cx="5173792" cy="4927421"/>
          </a:xfrm>
          <a:prstGeom prst="rect">
            <a:avLst/>
          </a:prstGeom>
          <a:noFill/>
          <a:ln w="9525">
            <a:noFill/>
            <a:miter lim="800000"/>
            <a:headEnd/>
            <a:tailEnd/>
          </a:ln>
        </p:spPr>
      </p:pic>
      <p:sp>
        <p:nvSpPr>
          <p:cNvPr id="4" name="TextBox 3"/>
          <p:cNvSpPr txBox="1"/>
          <p:nvPr/>
        </p:nvSpPr>
        <p:spPr>
          <a:xfrm>
            <a:off x="838200" y="5581471"/>
            <a:ext cx="7467600" cy="923330"/>
          </a:xfrm>
          <a:prstGeom prst="rect">
            <a:avLst/>
          </a:prstGeom>
          <a:noFill/>
        </p:spPr>
        <p:txBody>
          <a:bodyPr wrap="square" rtlCol="0">
            <a:spAutoFit/>
          </a:bodyPr>
          <a:lstStyle/>
          <a:p>
            <a:pPr algn="ctr"/>
            <a:r>
              <a:rPr lang="en-US" i="1" dirty="0">
                <a:latin typeface="+mn-lt"/>
              </a:rPr>
              <a:t>Death of </a:t>
            </a:r>
            <a:r>
              <a:rPr lang="en-US" i="1" dirty="0" err="1">
                <a:latin typeface="+mn-lt"/>
              </a:rPr>
              <a:t>Pentheus</a:t>
            </a:r>
            <a:endParaRPr lang="en-US" i="1" dirty="0">
              <a:latin typeface="+mn-lt"/>
            </a:endParaRPr>
          </a:p>
          <a:p>
            <a:pPr algn="ctr"/>
            <a:r>
              <a:rPr lang="en-US" i="1" dirty="0">
                <a:latin typeface="+mn-lt"/>
              </a:rPr>
              <a:t>Red Figure Vase</a:t>
            </a:r>
          </a:p>
          <a:p>
            <a:pPr algn="ctr"/>
            <a:r>
              <a:rPr lang="en-US" i="1" dirty="0">
                <a:latin typeface="+mn-lt"/>
              </a:rPr>
              <a:t>ca. 480 BCE</a:t>
            </a:r>
          </a:p>
        </p:txBody>
      </p:sp>
      <p:sp>
        <p:nvSpPr>
          <p:cNvPr id="6" name="TextBox 5"/>
          <p:cNvSpPr txBox="1"/>
          <p:nvPr/>
        </p:nvSpPr>
        <p:spPr>
          <a:xfrm>
            <a:off x="6858000" y="71735"/>
            <a:ext cx="2286000" cy="830997"/>
          </a:xfrm>
          <a:prstGeom prst="rect">
            <a:avLst/>
          </a:prstGeom>
          <a:noFill/>
        </p:spPr>
        <p:txBody>
          <a:bodyPr wrap="square" rtlCol="0">
            <a:spAutoFit/>
          </a:bodyPr>
          <a:lstStyle/>
          <a:p>
            <a:pPr algn="ctr"/>
            <a:endParaRPr lang="en-US" sz="2400" dirty="0">
              <a:latin typeface="+mn-lt"/>
            </a:endParaRPr>
          </a:p>
          <a:p>
            <a:pPr algn="ctr"/>
            <a:endParaRPr lang="en-US" sz="2400" dirty="0">
              <a:latin typeface="+mn-lt"/>
            </a:endParaRPr>
          </a:p>
        </p:txBody>
      </p:sp>
    </p:spTree>
    <p:extLst>
      <p:ext uri="{BB962C8B-B14F-4D97-AF65-F5344CB8AC3E}">
        <p14:creationId xmlns:p14="http://schemas.microsoft.com/office/powerpoint/2010/main" val="4072648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743" y="882149"/>
            <a:ext cx="8228514" cy="4901342"/>
          </a:xfrm>
          <a:prstGeom prst="rect">
            <a:avLst/>
          </a:prstGeom>
          <a:noFill/>
        </p:spPr>
        <p:txBody>
          <a:bodyPr wrap="square" rtlCol="0">
            <a:spAutoFit/>
            <a:scene3d>
              <a:camera prst="orthographicFront"/>
              <a:lightRig rig="threePt" dir="t"/>
            </a:scene3d>
            <a:sp3d extrusionH="57150">
              <a:bevelT w="38100" h="38100"/>
            </a:sp3d>
          </a:bodyPr>
          <a:lstStyle/>
          <a:p>
            <a:pPr>
              <a:spcBef>
                <a:spcPct val="50000"/>
              </a:spcBef>
            </a:pPr>
            <a:r>
              <a:rPr lang="en-US" sz="2500" b="1" dirty="0">
                <a:ea typeface="ヒラギノ角ゴ ProN W3" pitchFamily="-72" charset="-128"/>
                <a:cs typeface="Cambria"/>
              </a:rPr>
              <a:t>POSEIDON:</a:t>
            </a:r>
            <a:br>
              <a:rPr lang="en-US" sz="2500" b="1" dirty="0">
                <a:ea typeface="ヒラギノ角ゴ ProN W3" pitchFamily="-72" charset="-128"/>
                <a:cs typeface="Cambria"/>
              </a:rPr>
            </a:br>
            <a:r>
              <a:rPr lang="en-US" sz="2500" b="1" dirty="0">
                <a:ea typeface="ヒラギノ角ゴ ProN W3" pitchFamily="-72" charset="-128"/>
                <a:cs typeface="Cambria"/>
              </a:rPr>
              <a:t>G</a:t>
            </a:r>
            <a:r>
              <a:rPr lang="en-US" sz="2500" b="1" dirty="0">
                <a:cs typeface="Cambria"/>
              </a:rPr>
              <a:t>r</a:t>
            </a:r>
            <a:r>
              <a:rPr lang="en-GB" sz="2500" b="1" dirty="0">
                <a:cs typeface="Cambria"/>
              </a:rPr>
              <a:t>eat though Zeus is, this that he has said is too much, if he will force me against my will, me, I who am his equal in rank, since we are three brothers born by Rhea to Kronos, Zeus, and I, and the third is Hades, lord of dead men.  All was divided among us three ways, each given his domain.  I when the lots were shaken drew the grey sea to live in forever; Hades drew the lot of the mists and the darkness, and Zeus was allotted the wide sky, in the cloud and the bright air.  But earth and high Olympus are common to all three.”  </a:t>
            </a:r>
          </a:p>
          <a:p>
            <a:pPr>
              <a:spcBef>
                <a:spcPct val="50000"/>
              </a:spcBef>
            </a:pPr>
            <a:r>
              <a:rPr lang="en-GB" sz="2500" b="1" i="1" dirty="0">
                <a:ln>
                  <a:solidFill>
                    <a:schemeClr val="accent1">
                      <a:lumMod val="50000"/>
                    </a:schemeClr>
                  </a:solidFill>
                </a:ln>
                <a:solidFill>
                  <a:schemeClr val="accent2">
                    <a:lumMod val="75000"/>
                  </a:schemeClr>
                </a:solidFill>
                <a:latin typeface="Cambria"/>
                <a:cs typeface="Cambria"/>
              </a:rPr>
              <a:t>Iliad</a:t>
            </a:r>
            <a:r>
              <a:rPr lang="en-GB" sz="2500" b="1" dirty="0">
                <a:ln>
                  <a:solidFill>
                    <a:schemeClr val="accent1">
                      <a:lumMod val="50000"/>
                    </a:schemeClr>
                  </a:solidFill>
                </a:ln>
                <a:solidFill>
                  <a:schemeClr val="accent2">
                    <a:lumMod val="75000"/>
                  </a:schemeClr>
                </a:solidFill>
                <a:latin typeface="Cambria"/>
                <a:cs typeface="Cambria"/>
              </a:rPr>
              <a:t> 15. 185 ff. </a:t>
            </a:r>
            <a:endParaRPr lang="en-US" sz="2500" b="1" dirty="0">
              <a:ln>
                <a:solidFill>
                  <a:schemeClr val="accent1">
                    <a:lumMod val="50000"/>
                  </a:schemeClr>
                </a:solidFill>
              </a:ln>
              <a:solidFill>
                <a:schemeClr val="accent2">
                  <a:lumMod val="75000"/>
                </a:schemeClr>
              </a:solidFill>
              <a:latin typeface="Cambria"/>
              <a:cs typeface="Cambria"/>
            </a:endParaRPr>
          </a:p>
          <a:p>
            <a:endParaRPr lang="en-US" sz="2500" dirty="0">
              <a:solidFill>
                <a:srgbClr val="000090"/>
              </a:solidFill>
              <a:latin typeface="Cambria"/>
              <a:cs typeface="Cambria"/>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2" descr="D and Ariad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04800"/>
            <a:ext cx="5105400" cy="5220683"/>
          </a:xfrm>
          <a:prstGeom prst="rect">
            <a:avLst/>
          </a:prstGeom>
          <a:noFill/>
          <a:ln w="9525">
            <a:noFill/>
            <a:miter lim="800000"/>
            <a:headEnd/>
            <a:tailEnd/>
          </a:ln>
        </p:spPr>
      </p:pic>
      <p:sp>
        <p:nvSpPr>
          <p:cNvPr id="4" name="TextBox 3"/>
          <p:cNvSpPr txBox="1"/>
          <p:nvPr/>
        </p:nvSpPr>
        <p:spPr>
          <a:xfrm>
            <a:off x="838200" y="5581471"/>
            <a:ext cx="7467600" cy="1200329"/>
          </a:xfrm>
          <a:prstGeom prst="rect">
            <a:avLst/>
          </a:prstGeom>
          <a:noFill/>
        </p:spPr>
        <p:txBody>
          <a:bodyPr wrap="square" rtlCol="0">
            <a:spAutoFit/>
          </a:bodyPr>
          <a:lstStyle/>
          <a:p>
            <a:pPr algn="ctr"/>
            <a:r>
              <a:rPr lang="en-US" i="1" dirty="0">
                <a:latin typeface="+mn-lt"/>
              </a:rPr>
              <a:t>Dionysus and </a:t>
            </a:r>
            <a:r>
              <a:rPr lang="en-US" i="1" dirty="0" err="1">
                <a:latin typeface="+mn-lt"/>
              </a:rPr>
              <a:t>Ariadne</a:t>
            </a:r>
            <a:endParaRPr lang="en-US" i="1" dirty="0">
              <a:latin typeface="+mn-lt"/>
            </a:endParaRPr>
          </a:p>
          <a:p>
            <a:pPr algn="ctr"/>
            <a:r>
              <a:rPr lang="en-US" i="1" dirty="0">
                <a:latin typeface="+mn-lt"/>
              </a:rPr>
              <a:t>Red Figure Vase</a:t>
            </a:r>
          </a:p>
          <a:p>
            <a:pPr algn="ctr"/>
            <a:r>
              <a:rPr lang="en-US" i="1" dirty="0">
                <a:latin typeface="+mn-lt"/>
              </a:rPr>
              <a:t>ca. 5</a:t>
            </a:r>
            <a:r>
              <a:rPr lang="en-US" i="1" baseline="30000" dirty="0">
                <a:latin typeface="+mn-lt"/>
              </a:rPr>
              <a:t>th</a:t>
            </a:r>
            <a:r>
              <a:rPr lang="en-US" i="1" dirty="0">
                <a:latin typeface="+mn-lt"/>
              </a:rPr>
              <a:t> century BCE</a:t>
            </a:r>
          </a:p>
          <a:p>
            <a:pPr algn="ctr"/>
            <a:r>
              <a:rPr lang="en-US" i="1" dirty="0">
                <a:latin typeface="+mn-lt"/>
              </a:rPr>
              <a:t>Archaeological Museum, Naples</a:t>
            </a:r>
          </a:p>
        </p:txBody>
      </p:sp>
      <p:sp>
        <p:nvSpPr>
          <p:cNvPr id="2" name="TextBox 1"/>
          <p:cNvSpPr txBox="1"/>
          <p:nvPr/>
        </p:nvSpPr>
        <p:spPr>
          <a:xfrm>
            <a:off x="7524328" y="620688"/>
            <a:ext cx="1296144" cy="2862323"/>
          </a:xfrm>
          <a:prstGeom prst="rect">
            <a:avLst/>
          </a:prstGeom>
          <a:noFill/>
        </p:spPr>
        <p:txBody>
          <a:bodyPr wrap="square" rtlCol="0">
            <a:spAutoFit/>
          </a:bodyPr>
          <a:lstStyle/>
          <a:p>
            <a:r>
              <a:rPr lang="en-US" dirty="0"/>
              <a:t>Ariadne</a:t>
            </a:r>
          </a:p>
          <a:p>
            <a:r>
              <a:rPr lang="en-US" dirty="0"/>
              <a:t>Minos</a:t>
            </a:r>
          </a:p>
          <a:p>
            <a:r>
              <a:rPr lang="en-US" dirty="0"/>
              <a:t>Crete</a:t>
            </a:r>
          </a:p>
          <a:p>
            <a:endParaRPr lang="en-US" dirty="0"/>
          </a:p>
          <a:p>
            <a:r>
              <a:rPr lang="en-US" dirty="0"/>
              <a:t>Theseus</a:t>
            </a:r>
          </a:p>
          <a:p>
            <a:r>
              <a:rPr lang="en-US" dirty="0"/>
              <a:t>labyrinth</a:t>
            </a:r>
          </a:p>
          <a:p>
            <a:r>
              <a:rPr lang="en-US" dirty="0"/>
              <a:t>Minotaur</a:t>
            </a:r>
          </a:p>
          <a:p>
            <a:endParaRPr lang="en-US" dirty="0"/>
          </a:p>
          <a:p>
            <a:r>
              <a:rPr lang="en-US" dirty="0"/>
              <a:t>Naxos</a:t>
            </a:r>
          </a:p>
          <a:p>
            <a:endParaRPr lang="en-US" dirty="0"/>
          </a:p>
        </p:txBody>
      </p:sp>
    </p:spTree>
    <p:extLst>
      <p:ext uri="{BB962C8B-B14F-4D97-AF65-F5344CB8AC3E}">
        <p14:creationId xmlns:p14="http://schemas.microsoft.com/office/powerpoint/2010/main" val="196375502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 and 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3694" y="304800"/>
            <a:ext cx="5152906" cy="5200471"/>
          </a:xfrm>
          <a:prstGeom prst="rect">
            <a:avLst/>
          </a:prstGeom>
        </p:spPr>
      </p:pic>
      <p:sp>
        <p:nvSpPr>
          <p:cNvPr id="3" name="TextBox 2"/>
          <p:cNvSpPr txBox="1"/>
          <p:nvPr/>
        </p:nvSpPr>
        <p:spPr>
          <a:xfrm>
            <a:off x="838200" y="5581471"/>
            <a:ext cx="7467600" cy="1200329"/>
          </a:xfrm>
          <a:prstGeom prst="rect">
            <a:avLst/>
          </a:prstGeom>
          <a:noFill/>
        </p:spPr>
        <p:txBody>
          <a:bodyPr wrap="square" rtlCol="0">
            <a:spAutoFit/>
          </a:bodyPr>
          <a:lstStyle/>
          <a:p>
            <a:pPr algn="ctr"/>
            <a:r>
              <a:rPr lang="en-US" i="1" dirty="0">
                <a:latin typeface="+mn-lt"/>
              </a:rPr>
              <a:t>Dionysus and </a:t>
            </a:r>
            <a:r>
              <a:rPr lang="en-US" i="1" dirty="0" err="1">
                <a:latin typeface="+mn-lt"/>
              </a:rPr>
              <a:t>Ariadne</a:t>
            </a:r>
            <a:endParaRPr lang="en-US" i="1" dirty="0">
              <a:latin typeface="+mn-lt"/>
            </a:endParaRPr>
          </a:p>
          <a:p>
            <a:pPr algn="ctr"/>
            <a:r>
              <a:rPr lang="en-US" i="1" dirty="0" err="1">
                <a:latin typeface="+mn-lt"/>
              </a:rPr>
              <a:t>Lucanian</a:t>
            </a:r>
            <a:r>
              <a:rPr lang="en-US" i="1" dirty="0">
                <a:latin typeface="+mn-lt"/>
              </a:rPr>
              <a:t> Red Figure</a:t>
            </a:r>
          </a:p>
          <a:p>
            <a:pPr algn="ctr"/>
            <a:r>
              <a:rPr lang="en-US" i="1" dirty="0"/>
              <a:t>38</a:t>
            </a:r>
            <a:r>
              <a:rPr lang="en-US" i="1" dirty="0">
                <a:latin typeface="+mn-lt"/>
              </a:rPr>
              <a:t>0-360 BCE</a:t>
            </a:r>
          </a:p>
          <a:p>
            <a:pPr algn="ctr"/>
            <a:r>
              <a:rPr lang="en-US" i="1" dirty="0">
                <a:latin typeface="+mn-lt"/>
              </a:rPr>
              <a:t>Toledo Museum of Art, Ohio</a:t>
            </a:r>
          </a:p>
        </p:txBody>
      </p:sp>
    </p:spTree>
    <p:extLst>
      <p:ext uri="{BB962C8B-B14F-4D97-AF65-F5344CB8AC3E}">
        <p14:creationId xmlns:p14="http://schemas.microsoft.com/office/powerpoint/2010/main" val="44387214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2" descr="D- Villa of Mysteries.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79400"/>
            <a:ext cx="4572000" cy="5283200"/>
          </a:xfrm>
          <a:prstGeom prst="rect">
            <a:avLst/>
          </a:prstGeom>
          <a:noFill/>
          <a:ln w="9525">
            <a:noFill/>
            <a:miter lim="800000"/>
            <a:headEnd/>
            <a:tailEnd/>
          </a:ln>
        </p:spPr>
      </p:pic>
      <p:sp>
        <p:nvSpPr>
          <p:cNvPr id="4" name="TextBox 3"/>
          <p:cNvSpPr txBox="1"/>
          <p:nvPr/>
        </p:nvSpPr>
        <p:spPr>
          <a:xfrm>
            <a:off x="838200" y="5581471"/>
            <a:ext cx="7467600" cy="1200329"/>
          </a:xfrm>
          <a:prstGeom prst="rect">
            <a:avLst/>
          </a:prstGeom>
          <a:noFill/>
        </p:spPr>
        <p:txBody>
          <a:bodyPr wrap="square" rtlCol="0">
            <a:spAutoFit/>
          </a:bodyPr>
          <a:lstStyle/>
          <a:p>
            <a:pPr algn="ctr"/>
            <a:r>
              <a:rPr lang="en-US" i="1" dirty="0">
                <a:latin typeface="+mn-lt"/>
              </a:rPr>
              <a:t>Dionysus and </a:t>
            </a:r>
            <a:r>
              <a:rPr lang="en-US" i="1" dirty="0" err="1">
                <a:latin typeface="+mn-lt"/>
              </a:rPr>
              <a:t>Ariadne</a:t>
            </a:r>
            <a:endParaRPr lang="en-US" i="1" dirty="0">
              <a:latin typeface="+mn-lt"/>
            </a:endParaRPr>
          </a:p>
          <a:p>
            <a:pPr algn="ctr"/>
            <a:r>
              <a:rPr lang="en-US" i="1" dirty="0">
                <a:latin typeface="+mn-lt"/>
              </a:rPr>
              <a:t>Wall Painting</a:t>
            </a:r>
          </a:p>
          <a:p>
            <a:pPr algn="ctr"/>
            <a:r>
              <a:rPr lang="en-US" i="1" dirty="0">
                <a:latin typeface="+mn-lt"/>
              </a:rPr>
              <a:t>ca. 370-360 BCE</a:t>
            </a:r>
          </a:p>
          <a:p>
            <a:pPr algn="ctr"/>
            <a:r>
              <a:rPr lang="en-US" i="1" dirty="0">
                <a:latin typeface="+mn-lt"/>
              </a:rPr>
              <a:t>Pompeii</a:t>
            </a:r>
          </a:p>
        </p:txBody>
      </p:sp>
    </p:spTree>
    <p:extLst>
      <p:ext uri="{BB962C8B-B14F-4D97-AF65-F5344CB8AC3E}">
        <p14:creationId xmlns:p14="http://schemas.microsoft.com/office/powerpoint/2010/main" val="683507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2" descr="Selinu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04800"/>
            <a:ext cx="6933961" cy="5200471"/>
          </a:xfrm>
          <a:prstGeom prst="rect">
            <a:avLst/>
          </a:prstGeom>
          <a:noFill/>
          <a:ln w="9525">
            <a:noFill/>
            <a:miter lim="800000"/>
            <a:headEnd/>
            <a:tailEnd/>
          </a:ln>
        </p:spPr>
      </p:pic>
      <p:sp>
        <p:nvSpPr>
          <p:cNvPr id="4" name="TextBox 3"/>
          <p:cNvSpPr txBox="1"/>
          <p:nvPr/>
        </p:nvSpPr>
        <p:spPr>
          <a:xfrm>
            <a:off x="838200" y="5983069"/>
            <a:ext cx="7467600" cy="646331"/>
          </a:xfrm>
          <a:prstGeom prst="rect">
            <a:avLst/>
          </a:prstGeom>
          <a:noFill/>
        </p:spPr>
        <p:txBody>
          <a:bodyPr wrap="square" rtlCol="0">
            <a:spAutoFit/>
          </a:bodyPr>
          <a:lstStyle/>
          <a:p>
            <a:pPr algn="ctr"/>
            <a:r>
              <a:rPr lang="en-US" i="1" dirty="0" err="1">
                <a:latin typeface="+mn-lt"/>
              </a:rPr>
              <a:t>Silenus</a:t>
            </a:r>
            <a:endParaRPr lang="en-US" i="1" dirty="0">
              <a:latin typeface="+mn-lt"/>
            </a:endParaRPr>
          </a:p>
          <a:p>
            <a:pPr algn="ctr"/>
            <a:r>
              <a:rPr lang="en-US" i="1" dirty="0">
                <a:latin typeface="+mn-lt"/>
              </a:rPr>
              <a:t>The Vatican Museum</a:t>
            </a:r>
          </a:p>
        </p:txBody>
      </p:sp>
    </p:spTree>
    <p:extLst>
      <p:ext uri="{BB962C8B-B14F-4D97-AF65-F5344CB8AC3E}">
        <p14:creationId xmlns:p14="http://schemas.microsoft.com/office/powerpoint/2010/main" val="188895820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King Midas</a:t>
            </a:r>
          </a:p>
        </p:txBody>
      </p:sp>
      <p:sp>
        <p:nvSpPr>
          <p:cNvPr id="3" name="Content Placeholder 2"/>
          <p:cNvSpPr>
            <a:spLocks noGrp="1"/>
          </p:cNvSpPr>
          <p:nvPr>
            <p:ph idx="1"/>
          </p:nvPr>
        </p:nvSpPr>
        <p:spPr/>
        <p:txBody>
          <a:bodyPr>
            <a:normAutofit fontScale="62500" lnSpcReduction="20000"/>
          </a:bodyPr>
          <a:lstStyle/>
          <a:p>
            <a:pPr marL="0" indent="0">
              <a:buNone/>
            </a:pPr>
            <a:r>
              <a:rPr lang="en-US" dirty="0"/>
              <a:t>Ovid </a:t>
            </a:r>
            <a:r>
              <a:rPr lang="en-US" i="1" dirty="0"/>
              <a:t>Metamorphoses</a:t>
            </a:r>
            <a:r>
              <a:rPr lang="en-US" dirty="0"/>
              <a:t> 11:</a:t>
            </a:r>
          </a:p>
          <a:p>
            <a:pPr marL="0" indent="0">
              <a:buNone/>
            </a:pPr>
            <a:r>
              <a:rPr lang="en-US" dirty="0" err="1"/>
              <a:t>Silenus</a:t>
            </a:r>
            <a:r>
              <a:rPr lang="en-US" dirty="0"/>
              <a:t>, the elderly foster-father of Bacchus, was one day so drunk that he lost his way and was captured by Phrygian peasants and taken to their king. Midas recognized the old man and entertained him generously with ten days of revelry before returning him to Bacchus. The god was delighted to have </a:t>
            </a:r>
            <a:r>
              <a:rPr lang="en-US" dirty="0" err="1"/>
              <a:t>Silenus</a:t>
            </a:r>
            <a:r>
              <a:rPr lang="en-US" dirty="0"/>
              <a:t> back safe and sound, and granted the king one wish. Midas asks for the power to turn everything he touches to gold. Bacchus sadly grants his wish. Midas finds that everything he touches does really turn to gold: a twig, a stone, a clod of earth, ears of wheat, an apple and so on. Filled with dreams of untold wealth, he sits down to a meal.  But now he discovers that bread and meat and water and wine also turn to gold and that he cannot relieve his hunger or his thirst.  Wretchedly he prays to Bacchus, admitting his terrible mistake and begging to be freed from this torment. Bacchus tells him that he must wash away his golden touch by bathing in the river </a:t>
            </a:r>
            <a:r>
              <a:rPr lang="en-US" dirty="0" err="1"/>
              <a:t>Pactolus</a:t>
            </a:r>
            <a:r>
              <a:rPr lang="en-US" dirty="0"/>
              <a:t>.  When he does so, the river takes on Midas’ golden power and from that day, its sands and the surrounding land were rich in gold. </a:t>
            </a:r>
          </a:p>
        </p:txBody>
      </p:sp>
    </p:spTree>
    <p:extLst>
      <p:ext uri="{BB962C8B-B14F-4D97-AF65-F5344CB8AC3E}">
        <p14:creationId xmlns:p14="http://schemas.microsoft.com/office/powerpoint/2010/main" val="117779423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Carol Ann Duffy</a:t>
            </a:r>
          </a:p>
        </p:txBody>
      </p:sp>
      <p:sp>
        <p:nvSpPr>
          <p:cNvPr id="3" name="Content Placeholder 2"/>
          <p:cNvSpPr>
            <a:spLocks noGrp="1"/>
          </p:cNvSpPr>
          <p:nvPr>
            <p:ph idx="1"/>
          </p:nvPr>
        </p:nvSpPr>
        <p:spPr>
          <a:xfrm>
            <a:off x="457200" y="1600200"/>
            <a:ext cx="8229600" cy="4997152"/>
          </a:xfrm>
        </p:spPr>
        <p:txBody>
          <a:bodyPr>
            <a:normAutofit fontScale="77500" lnSpcReduction="20000"/>
          </a:bodyPr>
          <a:lstStyle/>
          <a:p>
            <a:pPr marL="0" indent="0">
              <a:buNone/>
            </a:pPr>
            <a:r>
              <a:rPr lang="en-US" dirty="0"/>
              <a:t>Scottish </a:t>
            </a:r>
            <a:r>
              <a:rPr lang="en-US" dirty="0" err="1"/>
              <a:t>poet,appointed</a:t>
            </a:r>
            <a:r>
              <a:rPr lang="en-US" dirty="0"/>
              <a:t> British Poet Laureate in 2009 </a:t>
            </a:r>
          </a:p>
          <a:p>
            <a:pPr marL="0" indent="0">
              <a:buNone/>
            </a:pPr>
            <a:r>
              <a:rPr lang="en-US" dirty="0"/>
              <a:t>First woman (and first openly bisexual) to be Poet Laureate</a:t>
            </a:r>
          </a:p>
          <a:p>
            <a:pPr marL="0" indent="0">
              <a:buNone/>
            </a:pPr>
            <a:r>
              <a:rPr lang="en-US" dirty="0"/>
              <a:t>Feminist, pacifist, social justice</a:t>
            </a:r>
          </a:p>
          <a:p>
            <a:pPr marL="0" indent="0">
              <a:buNone/>
            </a:pPr>
            <a:r>
              <a:rPr lang="en-US" dirty="0"/>
              <a:t>Poems assigned as school set texts</a:t>
            </a:r>
          </a:p>
          <a:p>
            <a:pPr marL="0" indent="0">
              <a:buNone/>
            </a:pPr>
            <a:endParaRPr lang="en-US" dirty="0"/>
          </a:p>
          <a:p>
            <a:pPr marL="0" indent="0">
              <a:buNone/>
            </a:pPr>
            <a:r>
              <a:rPr lang="en-US" i="1" dirty="0"/>
              <a:t>The World’s Wife</a:t>
            </a:r>
            <a:r>
              <a:rPr lang="en-US" dirty="0"/>
              <a:t>, 1999:</a:t>
            </a:r>
          </a:p>
          <a:p>
            <a:pPr marL="0" indent="0">
              <a:buNone/>
            </a:pPr>
            <a:r>
              <a:rPr lang="en-US" dirty="0"/>
              <a:t>she imagines the unspoken stories of the invisible wives of famous men of myth, fiction and history in poems called ‘Queen Herod’, ‘</a:t>
            </a:r>
            <a:r>
              <a:rPr lang="en-US" i="1" dirty="0"/>
              <a:t>from</a:t>
            </a:r>
            <a:r>
              <a:rPr lang="en-US" dirty="0"/>
              <a:t> </a:t>
            </a:r>
            <a:r>
              <a:rPr lang="en-US" dirty="0" err="1"/>
              <a:t>Mrs</a:t>
            </a:r>
            <a:r>
              <a:rPr lang="en-US" dirty="0"/>
              <a:t> Tiresias’, ‘</a:t>
            </a:r>
            <a:r>
              <a:rPr lang="en-US" dirty="0" err="1"/>
              <a:t>Mrs</a:t>
            </a:r>
            <a:r>
              <a:rPr lang="en-US" dirty="0"/>
              <a:t> Darwin’, ‘</a:t>
            </a:r>
            <a:r>
              <a:rPr lang="en-US" dirty="0" err="1"/>
              <a:t>Mrs</a:t>
            </a:r>
            <a:r>
              <a:rPr lang="en-US" dirty="0"/>
              <a:t> Faust’, ‘Queen Kong’, ‘The Devil’s Wife’, ‘Frau Freud’, and more</a:t>
            </a:r>
          </a:p>
          <a:p>
            <a:pPr marL="0" indent="0">
              <a:buNone/>
            </a:pPr>
            <a:endParaRPr lang="en-US" dirty="0"/>
          </a:p>
          <a:p>
            <a:pPr marL="0" indent="0">
              <a:buNone/>
            </a:pPr>
            <a:r>
              <a:rPr lang="en-US" dirty="0"/>
              <a:t> ‘</a:t>
            </a:r>
            <a:r>
              <a:rPr lang="en-US" dirty="0" err="1"/>
              <a:t>Mrs</a:t>
            </a:r>
            <a:r>
              <a:rPr lang="en-US" dirty="0"/>
              <a:t> Midas’</a:t>
            </a:r>
          </a:p>
        </p:txBody>
      </p:sp>
    </p:spTree>
    <p:extLst>
      <p:ext uri="{BB962C8B-B14F-4D97-AF65-F5344CB8AC3E}">
        <p14:creationId xmlns:p14="http://schemas.microsoft.com/office/powerpoint/2010/main" val="415098858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5581471"/>
            <a:ext cx="7467600" cy="1200329"/>
          </a:xfrm>
          <a:prstGeom prst="rect">
            <a:avLst/>
          </a:prstGeom>
          <a:noFill/>
        </p:spPr>
        <p:txBody>
          <a:bodyPr wrap="square" rtlCol="0">
            <a:spAutoFit/>
          </a:bodyPr>
          <a:lstStyle/>
          <a:p>
            <a:pPr algn="ctr"/>
            <a:r>
              <a:rPr lang="en-US" i="1" dirty="0"/>
              <a:t>Dionysus and the Tyrrhenian Pirates</a:t>
            </a:r>
            <a:endParaRPr lang="en-US" i="1" dirty="0">
              <a:latin typeface="+mn-lt"/>
            </a:endParaRPr>
          </a:p>
          <a:p>
            <a:pPr algn="ctr"/>
            <a:r>
              <a:rPr lang="en-US" i="1" dirty="0">
                <a:latin typeface="+mn-lt"/>
              </a:rPr>
              <a:t>Red Figure Vase</a:t>
            </a:r>
          </a:p>
          <a:p>
            <a:pPr algn="ctr"/>
            <a:r>
              <a:rPr lang="en-US" i="1" dirty="0">
                <a:latin typeface="+mn-lt"/>
              </a:rPr>
              <a:t>6</a:t>
            </a:r>
            <a:r>
              <a:rPr lang="en-US" i="1" baseline="30000" dirty="0">
                <a:latin typeface="+mn-lt"/>
              </a:rPr>
              <a:t>th</a:t>
            </a:r>
            <a:r>
              <a:rPr lang="en-US" i="1" dirty="0">
                <a:latin typeface="+mn-lt"/>
              </a:rPr>
              <a:t> century BCE</a:t>
            </a:r>
          </a:p>
          <a:p>
            <a:pPr algn="ctr"/>
            <a:r>
              <a:rPr lang="en-US" i="1" dirty="0">
                <a:latin typeface="+mn-lt"/>
              </a:rPr>
              <a:t>Museum of Fine Arts, Boston</a:t>
            </a:r>
          </a:p>
        </p:txBody>
      </p:sp>
      <p:pic>
        <p:nvPicPr>
          <p:cNvPr id="5" name="Picture 4" descr="D and 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596" y="245638"/>
            <a:ext cx="5388404" cy="5335834"/>
          </a:xfrm>
          <a:prstGeom prst="rect">
            <a:avLst/>
          </a:prstGeom>
        </p:spPr>
      </p:pic>
    </p:spTree>
    <p:extLst>
      <p:ext uri="{BB962C8B-B14F-4D97-AF65-F5344CB8AC3E}">
        <p14:creationId xmlns:p14="http://schemas.microsoft.com/office/powerpoint/2010/main" val="1267711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6" descr="SCALA_ARCHIVES_10310474626.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789" y="627592"/>
            <a:ext cx="7470422" cy="5602817"/>
          </a:xfrm>
          <a:prstGeom prst="rect">
            <a:avLst/>
          </a:prstGeom>
          <a:noFill/>
          <a:ln w="9525">
            <a:noFill/>
            <a:miter lim="800000"/>
            <a:headEnd/>
            <a:tailEnd/>
          </a:ln>
        </p:spPr>
      </p:pic>
      <p:sp>
        <p:nvSpPr>
          <p:cNvPr id="3" name="Text Box 3"/>
          <p:cNvSpPr txBox="1">
            <a:spLocks noChangeArrowheads="1"/>
          </p:cNvSpPr>
          <p:nvPr/>
        </p:nvSpPr>
        <p:spPr bwMode="auto">
          <a:xfrm>
            <a:off x="1028700" y="6246799"/>
            <a:ext cx="7086600" cy="1061829"/>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1" dirty="0">
                <a:latin typeface="Cambria"/>
                <a:cs typeface="Cambria"/>
              </a:rPr>
              <a:t>Zeus (or Poseidon) bronze statue from </a:t>
            </a:r>
            <a:r>
              <a:rPr lang="en-US" b="1" dirty="0" err="1">
                <a:latin typeface="Cambria"/>
                <a:cs typeface="Cambria"/>
              </a:rPr>
              <a:t>Artemisium</a:t>
            </a:r>
            <a:r>
              <a:rPr lang="en-US" b="1" dirty="0">
                <a:latin typeface="Cambria"/>
                <a:cs typeface="Cambria"/>
              </a:rPr>
              <a:t> (ca. 460 BCE), National Archaeological Museum, Athens</a:t>
            </a:r>
          </a:p>
          <a:p>
            <a:pPr algn="ctr">
              <a:spcBef>
                <a:spcPct val="50000"/>
              </a:spcBef>
            </a:pPr>
            <a:endParaRPr lang="en-US" b="1" dirty="0">
              <a:latin typeface="Cambria"/>
              <a:cs typeface="Cambri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028700" y="6304002"/>
            <a:ext cx="7086600" cy="36933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1" dirty="0">
                <a:latin typeface="Cambria"/>
                <a:cs typeface="Cambria"/>
              </a:rPr>
              <a:t>Head of Zeus on gold </a:t>
            </a:r>
            <a:r>
              <a:rPr lang="en-US" b="1" dirty="0" err="1">
                <a:latin typeface="Cambria"/>
                <a:cs typeface="Cambria"/>
              </a:rPr>
              <a:t>stater</a:t>
            </a:r>
            <a:r>
              <a:rPr lang="en-US" b="1" dirty="0">
                <a:latin typeface="Cambria"/>
                <a:cs typeface="Cambria"/>
              </a:rPr>
              <a:t>, from </a:t>
            </a:r>
            <a:r>
              <a:rPr lang="en-US" b="1" dirty="0" err="1">
                <a:latin typeface="Cambria"/>
                <a:cs typeface="Cambria"/>
              </a:rPr>
              <a:t>Lampsacus</a:t>
            </a:r>
            <a:r>
              <a:rPr lang="en-US" b="1" dirty="0">
                <a:latin typeface="Cambria"/>
                <a:cs typeface="Cambria"/>
              </a:rPr>
              <a:t> (</a:t>
            </a:r>
            <a:r>
              <a:rPr lang="en-US" b="1" dirty="0" err="1">
                <a:latin typeface="Cambria"/>
                <a:cs typeface="Cambria"/>
              </a:rPr>
              <a:t>c</a:t>
            </a:r>
            <a:r>
              <a:rPr lang="en-US" b="1" dirty="0">
                <a:latin typeface="Cambria"/>
                <a:cs typeface="Cambria"/>
              </a:rPr>
              <a:t>. 360-340 BCE)</a:t>
            </a:r>
          </a:p>
        </p:txBody>
      </p:sp>
      <p:pic>
        <p:nvPicPr>
          <p:cNvPr id="4" name="Picture 3" descr="Head of Zeus on gold stater, Lampsacus c. 360-340 BC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3965" y="250031"/>
            <a:ext cx="5816071" cy="581607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lash_of_the_titans_movie_im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4311" y="1210733"/>
            <a:ext cx="5915378" cy="4436534"/>
          </a:xfrm>
          <a:prstGeom prst="rect">
            <a:avLst/>
          </a:prstGeom>
          <a:noFill/>
          <a:ln w="9525">
            <a:noFill/>
            <a:miter lim="800000"/>
            <a:headEnd/>
            <a:tailEnd/>
          </a:ln>
        </p:spPr>
      </p:pic>
      <p:sp>
        <p:nvSpPr>
          <p:cNvPr id="3" name="Rectangle 2"/>
          <p:cNvSpPr/>
          <p:nvPr/>
        </p:nvSpPr>
        <p:spPr>
          <a:xfrm>
            <a:off x="1614311" y="5960533"/>
            <a:ext cx="6129867" cy="369332"/>
          </a:xfrm>
          <a:prstGeom prst="rect">
            <a:avLst/>
          </a:prstGeom>
        </p:spPr>
        <p:txBody>
          <a:bodyPr wrap="square">
            <a:spAutoFit/>
          </a:bodyPr>
          <a:lstStyle/>
          <a:p>
            <a:r>
              <a:rPr lang="en-US" b="1" dirty="0">
                <a:latin typeface="Cambria"/>
                <a:cs typeface="Cambria"/>
              </a:rPr>
              <a:t>Laurence Olivier as Zeus in </a:t>
            </a:r>
            <a:r>
              <a:rPr lang="en-US" b="1" i="1" dirty="0">
                <a:latin typeface="Cambria"/>
                <a:cs typeface="Cambria"/>
              </a:rPr>
              <a:t>Clash of the Titans </a:t>
            </a:r>
            <a:r>
              <a:rPr lang="en-US" b="1" dirty="0">
                <a:latin typeface="Cambria"/>
                <a:cs typeface="Cambria"/>
              </a:rPr>
              <a:t>(1981)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028700" y="5877467"/>
            <a:ext cx="7086600" cy="36933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1" dirty="0">
                <a:latin typeface="Cambria"/>
                <a:cs typeface="Cambria"/>
              </a:rPr>
              <a:t>Liam </a:t>
            </a:r>
            <a:r>
              <a:rPr lang="en-US" b="1" dirty="0" err="1">
                <a:latin typeface="Cambria"/>
                <a:cs typeface="Cambria"/>
              </a:rPr>
              <a:t>Neeson</a:t>
            </a:r>
            <a:r>
              <a:rPr lang="en-US" b="1" dirty="0">
                <a:latin typeface="Cambria"/>
                <a:cs typeface="Cambria"/>
              </a:rPr>
              <a:t> as Zeus, </a:t>
            </a:r>
            <a:r>
              <a:rPr lang="en-US" b="1" i="1" dirty="0">
                <a:latin typeface="Cambria"/>
                <a:cs typeface="Cambria"/>
              </a:rPr>
              <a:t>Clash of the Titans </a:t>
            </a:r>
            <a:r>
              <a:rPr lang="en-US" b="1" dirty="0">
                <a:latin typeface="Cambria"/>
                <a:cs typeface="Cambria"/>
              </a:rPr>
              <a:t>(2010)</a:t>
            </a:r>
          </a:p>
        </p:txBody>
      </p:sp>
      <p:pic>
        <p:nvPicPr>
          <p:cNvPr id="4" name="Picture 3" descr="2010_clash_of_the_titans_01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534" y="1073479"/>
            <a:ext cx="8652933" cy="471104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034" y="612775"/>
            <a:ext cx="7509933" cy="5632450"/>
          </a:xfrm>
          <a:prstGeom prst="rect">
            <a:avLst/>
          </a:prstGeom>
          <a:noFill/>
          <a:ln w="9525">
            <a:noFill/>
            <a:miter lim="800000"/>
            <a:headEnd/>
            <a:tailEnd/>
          </a:ln>
          <a:effectLst/>
        </p:spPr>
      </p:pic>
      <p:sp>
        <p:nvSpPr>
          <p:cNvPr id="3" name="Text Box 3"/>
          <p:cNvSpPr txBox="1">
            <a:spLocks noChangeArrowheads="1"/>
          </p:cNvSpPr>
          <p:nvPr/>
        </p:nvSpPr>
        <p:spPr bwMode="auto">
          <a:xfrm>
            <a:off x="1028700" y="6304002"/>
            <a:ext cx="7086600" cy="36933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1" dirty="0">
                <a:latin typeface="Cambria"/>
                <a:cs typeface="Cambria"/>
              </a:rPr>
              <a:t>Temple of Zeus at Dodona, Northern Greece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089" y="618067"/>
            <a:ext cx="7495823" cy="5621867"/>
          </a:xfrm>
          <a:prstGeom prst="rect">
            <a:avLst/>
          </a:prstGeom>
          <a:noFill/>
          <a:ln w="9525">
            <a:noFill/>
            <a:miter lim="800000"/>
            <a:headEnd/>
            <a:tailEnd/>
          </a:ln>
          <a:effectLst/>
        </p:spPr>
      </p:pic>
      <p:sp>
        <p:nvSpPr>
          <p:cNvPr id="3" name="Text Box 3"/>
          <p:cNvSpPr txBox="1">
            <a:spLocks noChangeArrowheads="1"/>
          </p:cNvSpPr>
          <p:nvPr/>
        </p:nvSpPr>
        <p:spPr bwMode="auto">
          <a:xfrm>
            <a:off x="1028700" y="6304002"/>
            <a:ext cx="7086600" cy="36933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1" dirty="0">
                <a:latin typeface="Cambria"/>
                <a:cs typeface="Cambria"/>
              </a:rPr>
              <a:t>Reconstruction of Temple at Olympia in the Peloponnese, Greece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11B61-6A2E-2C46-9B09-C57F251D74B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FA370F2-CDB3-1C48-843D-5E6414C61464}"/>
              </a:ext>
            </a:extLst>
          </p:cNvPr>
          <p:cNvSpPr>
            <a:spLocks noGrp="1"/>
          </p:cNvSpPr>
          <p:nvPr>
            <p:ph idx="1"/>
          </p:nvPr>
        </p:nvSpPr>
        <p:spPr/>
        <p:txBody>
          <a:bodyPr/>
          <a:lstStyle/>
          <a:p>
            <a:pPr marL="0" indent="0" algn="ctr">
              <a:buNone/>
            </a:pPr>
            <a:r>
              <a:rPr lang="en-US" dirty="0"/>
              <a:t>Place names that use names </a:t>
            </a:r>
          </a:p>
          <a:p>
            <a:pPr marL="0" indent="0" algn="ctr">
              <a:buNone/>
            </a:pPr>
            <a:r>
              <a:rPr lang="en-US" dirty="0"/>
              <a:t>from Greek and Roman mythology</a:t>
            </a:r>
          </a:p>
        </p:txBody>
      </p:sp>
    </p:spTree>
    <p:extLst>
      <p:ext uri="{BB962C8B-B14F-4D97-AF65-F5344CB8AC3E}">
        <p14:creationId xmlns:p14="http://schemas.microsoft.com/office/powerpoint/2010/main" val="1335446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06IMG_3728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44" y="520436"/>
            <a:ext cx="8759913" cy="5817129"/>
          </a:xfrm>
          <a:prstGeom prst="rect">
            <a:avLst/>
          </a:prstGeom>
        </p:spPr>
      </p:pic>
      <p:sp>
        <p:nvSpPr>
          <p:cNvPr id="3" name="Text Box 3"/>
          <p:cNvSpPr txBox="1">
            <a:spLocks noChangeArrowheads="1"/>
          </p:cNvSpPr>
          <p:nvPr/>
        </p:nvSpPr>
        <p:spPr bwMode="auto">
          <a:xfrm>
            <a:off x="1028700" y="6488668"/>
            <a:ext cx="7086600" cy="36933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1" dirty="0">
                <a:latin typeface="Cambria"/>
                <a:cs typeface="Cambria"/>
              </a:rPr>
              <a:t>Temple of Olympian Zeus at Athens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rigent_Ruine_Zeustempel.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890" y="490836"/>
            <a:ext cx="7824220" cy="5876328"/>
          </a:xfrm>
          <a:prstGeom prst="rect">
            <a:avLst/>
          </a:prstGeom>
        </p:spPr>
      </p:pic>
      <p:sp>
        <p:nvSpPr>
          <p:cNvPr id="3" name="Text Box 3"/>
          <p:cNvSpPr txBox="1">
            <a:spLocks noChangeArrowheads="1"/>
          </p:cNvSpPr>
          <p:nvPr/>
        </p:nvSpPr>
        <p:spPr bwMode="auto">
          <a:xfrm>
            <a:off x="1028700" y="6488668"/>
            <a:ext cx="7086600" cy="36933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1" dirty="0">
                <a:latin typeface="Cambria"/>
                <a:cs typeface="Cambria"/>
              </a:rPr>
              <a:t>Ruins of the Temple of Olympian Zeus at Agrigento, Sicily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28A24-F2CF-7843-AFC4-37D36F322FDB}"/>
              </a:ext>
            </a:extLst>
          </p:cNvPr>
          <p:cNvSpPr>
            <a:spLocks noGrp="1"/>
          </p:cNvSpPr>
          <p:nvPr>
            <p:ph type="title"/>
          </p:nvPr>
        </p:nvSpPr>
        <p:spPr/>
        <p:txBody>
          <a:bodyPr/>
          <a:lstStyle/>
          <a:p>
            <a:r>
              <a:rPr lang="en-US" dirty="0"/>
              <a:t>Titles and roles of Zeus</a:t>
            </a:r>
          </a:p>
        </p:txBody>
      </p:sp>
      <p:sp>
        <p:nvSpPr>
          <p:cNvPr id="3" name="Content Placeholder 2">
            <a:extLst>
              <a:ext uri="{FF2B5EF4-FFF2-40B4-BE49-F238E27FC236}">
                <a16:creationId xmlns:a16="http://schemas.microsoft.com/office/drawing/2014/main" id="{905511C1-5F5D-B84F-9FD5-E9DE146DD6DD}"/>
              </a:ext>
            </a:extLst>
          </p:cNvPr>
          <p:cNvSpPr>
            <a:spLocks noGrp="1"/>
          </p:cNvSpPr>
          <p:nvPr>
            <p:ph idx="1"/>
          </p:nvPr>
        </p:nvSpPr>
        <p:spPr/>
        <p:txBody>
          <a:bodyPr/>
          <a:lstStyle/>
          <a:p>
            <a:pPr marL="0" indent="0">
              <a:buNone/>
            </a:pPr>
            <a:r>
              <a:rPr lang="en-US" dirty="0"/>
              <a:t>Zeus </a:t>
            </a:r>
            <a:r>
              <a:rPr lang="en-US" dirty="0" err="1"/>
              <a:t>Ouranios</a:t>
            </a:r>
            <a:r>
              <a:rPr lang="en-US" dirty="0"/>
              <a:t> / </a:t>
            </a:r>
            <a:r>
              <a:rPr lang="en-US" dirty="0" err="1"/>
              <a:t>Aitherios</a:t>
            </a:r>
            <a:r>
              <a:rPr lang="en-US" dirty="0"/>
              <a:t> – day / sky</a:t>
            </a:r>
          </a:p>
          <a:p>
            <a:pPr marL="0" indent="0">
              <a:buNone/>
            </a:pPr>
            <a:r>
              <a:rPr lang="en-US" dirty="0"/>
              <a:t>Zeus </a:t>
            </a:r>
            <a:r>
              <a:rPr lang="en-US" dirty="0" err="1"/>
              <a:t>Ombrios</a:t>
            </a:r>
            <a:r>
              <a:rPr lang="en-US" dirty="0"/>
              <a:t> – rain</a:t>
            </a:r>
          </a:p>
          <a:p>
            <a:pPr marL="0" indent="0">
              <a:buNone/>
            </a:pPr>
            <a:r>
              <a:rPr lang="en-US" dirty="0"/>
              <a:t>Zeus </a:t>
            </a:r>
            <a:r>
              <a:rPr lang="en-US" dirty="0" err="1"/>
              <a:t>Semios</a:t>
            </a:r>
            <a:r>
              <a:rPr lang="en-US" dirty="0"/>
              <a:t> – lit. signs = weather</a:t>
            </a:r>
          </a:p>
          <a:p>
            <a:pPr marL="0" indent="0">
              <a:buNone/>
            </a:pPr>
            <a:r>
              <a:rPr lang="en-US" dirty="0"/>
              <a:t>Zeus </a:t>
            </a:r>
            <a:r>
              <a:rPr lang="en-US" dirty="0" err="1"/>
              <a:t>Xenios</a:t>
            </a:r>
            <a:r>
              <a:rPr lang="en-US" dirty="0"/>
              <a:t> – hospitality</a:t>
            </a:r>
          </a:p>
          <a:p>
            <a:pPr marL="0" indent="0">
              <a:buNone/>
            </a:pPr>
            <a:r>
              <a:rPr lang="en-US" dirty="0"/>
              <a:t>Justice and law</a:t>
            </a:r>
          </a:p>
          <a:p>
            <a:pPr marL="0" indent="0">
              <a:buNone/>
            </a:pPr>
            <a:r>
              <a:rPr lang="en-US" dirty="0"/>
              <a:t>Oaths</a:t>
            </a:r>
          </a:p>
          <a:p>
            <a:pPr marL="0" indent="0">
              <a:buNone/>
            </a:pPr>
            <a:r>
              <a:rPr lang="en-US" dirty="0"/>
              <a:t>Kings</a:t>
            </a:r>
          </a:p>
        </p:txBody>
      </p:sp>
    </p:spTree>
    <p:extLst>
      <p:ext uri="{BB962C8B-B14F-4D97-AF65-F5344CB8AC3E}">
        <p14:creationId xmlns:p14="http://schemas.microsoft.com/office/powerpoint/2010/main" val="423746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369" y="483814"/>
            <a:ext cx="7313613" cy="1264024"/>
          </a:xfrm>
        </p:spPr>
        <p:txBody>
          <a:bodyPr/>
          <a:lstStyle/>
          <a:p>
            <a:r>
              <a:rPr lang="en-US" sz="3600" dirty="0"/>
              <a:t>Zeus, ‘father of gods and of men’</a:t>
            </a:r>
          </a:p>
        </p:txBody>
      </p:sp>
      <p:sp>
        <p:nvSpPr>
          <p:cNvPr id="3" name="Content Placeholder 2"/>
          <p:cNvSpPr>
            <a:spLocks noGrp="1"/>
          </p:cNvSpPr>
          <p:nvPr>
            <p:ph idx="1"/>
          </p:nvPr>
        </p:nvSpPr>
        <p:spPr/>
        <p:txBody>
          <a:bodyPr>
            <a:normAutofit lnSpcReduction="10000"/>
          </a:bodyPr>
          <a:lstStyle/>
          <a:p>
            <a:pPr marL="0" indent="0">
              <a:buNone/>
            </a:pPr>
            <a:r>
              <a:rPr lang="en-US" u="sng" dirty="0"/>
              <a:t>HERA</a:t>
            </a:r>
            <a:r>
              <a:rPr lang="en-US" dirty="0"/>
              <a:t> &gt; </a:t>
            </a:r>
            <a:r>
              <a:rPr lang="en-US" u="sng" dirty="0"/>
              <a:t>HEPHAESTUS</a:t>
            </a:r>
            <a:r>
              <a:rPr lang="en-US" dirty="0"/>
              <a:t>, </a:t>
            </a:r>
            <a:r>
              <a:rPr lang="en-US" u="sng" dirty="0"/>
              <a:t>ARES</a:t>
            </a:r>
            <a:r>
              <a:rPr lang="en-US" dirty="0"/>
              <a:t>, HEBE, EILEITHYIA</a:t>
            </a:r>
          </a:p>
          <a:p>
            <a:pPr marL="0" indent="0">
              <a:buNone/>
            </a:pPr>
            <a:r>
              <a:rPr lang="en-US" dirty="0"/>
              <a:t>METIS &gt; </a:t>
            </a:r>
            <a:r>
              <a:rPr lang="en-US" u="sng" dirty="0"/>
              <a:t>ATHENA</a:t>
            </a:r>
          </a:p>
          <a:p>
            <a:pPr marL="0" indent="0">
              <a:buNone/>
            </a:pPr>
            <a:r>
              <a:rPr lang="en-US" dirty="0"/>
              <a:t>LETO &gt; </a:t>
            </a:r>
            <a:r>
              <a:rPr lang="en-US" u="sng" dirty="0"/>
              <a:t>APOLLO</a:t>
            </a:r>
            <a:r>
              <a:rPr lang="en-US" dirty="0"/>
              <a:t> and </a:t>
            </a:r>
            <a:r>
              <a:rPr lang="en-US" u="sng" dirty="0"/>
              <a:t>ARTEMIS</a:t>
            </a:r>
          </a:p>
          <a:p>
            <a:pPr marL="0" indent="0">
              <a:buNone/>
            </a:pPr>
            <a:r>
              <a:rPr lang="en-US" dirty="0"/>
              <a:t>MAIA &gt; </a:t>
            </a:r>
            <a:r>
              <a:rPr lang="en-US" u="sng" dirty="0"/>
              <a:t>HERMES</a:t>
            </a:r>
          </a:p>
          <a:p>
            <a:pPr marL="0" indent="0">
              <a:buNone/>
            </a:pPr>
            <a:r>
              <a:rPr lang="en-US" dirty="0"/>
              <a:t>DIONE &gt; </a:t>
            </a:r>
            <a:r>
              <a:rPr lang="en-US" u="sng" dirty="0"/>
              <a:t>APHRODITE</a:t>
            </a:r>
          </a:p>
          <a:p>
            <a:pPr marL="0" indent="0">
              <a:buNone/>
            </a:pPr>
            <a:r>
              <a:rPr lang="en-US" u="sng" dirty="0"/>
              <a:t>DEMETER</a:t>
            </a:r>
            <a:r>
              <a:rPr lang="en-US" dirty="0"/>
              <a:t> &gt; </a:t>
            </a:r>
            <a:r>
              <a:rPr lang="en-US" u="sng" dirty="0"/>
              <a:t>PERSEPHONE</a:t>
            </a:r>
          </a:p>
          <a:p>
            <a:pPr marL="0" indent="0">
              <a:buNone/>
            </a:pPr>
            <a:r>
              <a:rPr lang="en-US" dirty="0"/>
              <a:t>and</a:t>
            </a:r>
          </a:p>
          <a:p>
            <a:pPr marL="0" indent="0">
              <a:buNone/>
            </a:pPr>
            <a:r>
              <a:rPr lang="en-US" dirty="0"/>
              <a:t>SEMELE [mortal] &gt; </a:t>
            </a:r>
            <a:r>
              <a:rPr lang="en-US" u="sng" dirty="0"/>
              <a:t>DIONYSUS</a:t>
            </a:r>
          </a:p>
        </p:txBody>
      </p:sp>
    </p:spTree>
    <p:extLst>
      <p:ext uri="{BB962C8B-B14F-4D97-AF65-F5344CB8AC3E}">
        <p14:creationId xmlns:p14="http://schemas.microsoft.com/office/powerpoint/2010/main" val="3988123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575" y="419100"/>
            <a:ext cx="4514850" cy="6019800"/>
          </a:xfrm>
          <a:prstGeom prst="rect">
            <a:avLst/>
          </a:prstGeom>
          <a:noFill/>
          <a:ln w="9525">
            <a:noFill/>
            <a:miter lim="800000"/>
            <a:headEnd/>
            <a:tailEnd/>
          </a:ln>
          <a:effectLst/>
        </p:spPr>
      </p:pic>
      <p:sp>
        <p:nvSpPr>
          <p:cNvPr id="3" name="Text Box 3"/>
          <p:cNvSpPr txBox="1">
            <a:spLocks noChangeArrowheads="1"/>
          </p:cNvSpPr>
          <p:nvPr/>
        </p:nvSpPr>
        <p:spPr bwMode="auto">
          <a:xfrm>
            <a:off x="1028700" y="6438900"/>
            <a:ext cx="7086600" cy="36933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1" dirty="0">
                <a:latin typeface="Cambria"/>
                <a:cs typeface="Cambria"/>
              </a:rPr>
              <a:t>Zeus and Hera from temple at </a:t>
            </a:r>
            <a:r>
              <a:rPr lang="en-US" b="1" dirty="0" err="1">
                <a:latin typeface="Cambria"/>
                <a:cs typeface="Cambria"/>
              </a:rPr>
              <a:t>Selinus</a:t>
            </a:r>
            <a:r>
              <a:rPr lang="en-US" b="1" dirty="0">
                <a:latin typeface="Cambria"/>
                <a:cs typeface="Cambria"/>
              </a:rPr>
              <a:t>, Sicily (475-460 BCE)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779" y="705080"/>
            <a:ext cx="7526443" cy="5447840"/>
          </a:xfrm>
          <a:prstGeom prst="rect">
            <a:avLst/>
          </a:prstGeom>
          <a:noFill/>
          <a:ln w="9525">
            <a:noFill/>
            <a:miter lim="800000"/>
            <a:headEnd/>
            <a:tailEnd/>
          </a:ln>
          <a:effectLst/>
        </p:spPr>
      </p:pic>
      <p:sp>
        <p:nvSpPr>
          <p:cNvPr id="3" name="Text Box 3"/>
          <p:cNvSpPr txBox="1">
            <a:spLocks noChangeArrowheads="1"/>
          </p:cNvSpPr>
          <p:nvPr/>
        </p:nvSpPr>
        <p:spPr bwMode="auto">
          <a:xfrm>
            <a:off x="0" y="6189579"/>
            <a:ext cx="9144000" cy="646331"/>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b="1" dirty="0">
                <a:latin typeface="Cambria"/>
                <a:cs typeface="Cambria"/>
              </a:rPr>
              <a:t>Zeus with Hermes, Athena, Hera and Ares on Attic black-figure neck-amphora (late 6</a:t>
            </a:r>
            <a:r>
              <a:rPr lang="en-US" b="1" baseline="30000" dirty="0">
                <a:latin typeface="Cambria"/>
                <a:cs typeface="Cambria"/>
              </a:rPr>
              <a:t>th</a:t>
            </a:r>
            <a:r>
              <a:rPr lang="en-US" b="1" dirty="0">
                <a:latin typeface="Cambria"/>
                <a:cs typeface="Cambria"/>
              </a:rPr>
              <a:t> </a:t>
            </a:r>
            <a:r>
              <a:rPr lang="en-US" b="1" dirty="0" err="1">
                <a:latin typeface="Cambria"/>
                <a:cs typeface="Cambria"/>
              </a:rPr>
              <a:t>c</a:t>
            </a:r>
            <a:r>
              <a:rPr lang="en-US" b="1" dirty="0">
                <a:latin typeface="Cambria"/>
                <a:cs typeface="Cambria"/>
              </a:rPr>
              <a:t>. BCE)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Zeus the lover/rapist</a:t>
            </a:r>
          </a:p>
        </p:txBody>
      </p:sp>
      <p:sp>
        <p:nvSpPr>
          <p:cNvPr id="3" name="Content Placeholder 2"/>
          <p:cNvSpPr>
            <a:spLocks noGrp="1"/>
          </p:cNvSpPr>
          <p:nvPr>
            <p:ph idx="1"/>
          </p:nvPr>
        </p:nvSpPr>
        <p:spPr/>
        <p:txBody>
          <a:bodyPr/>
          <a:lstStyle/>
          <a:p>
            <a:pPr marL="0" indent="0" algn="ctr">
              <a:buNone/>
            </a:pPr>
            <a:r>
              <a:rPr lang="en-US" sz="3600" dirty="0"/>
              <a:t>IO</a:t>
            </a:r>
          </a:p>
          <a:p>
            <a:pPr marL="0" indent="0" algn="ctr">
              <a:buNone/>
            </a:pPr>
            <a:r>
              <a:rPr lang="en-US" sz="3600" dirty="0"/>
              <a:t>EUROPA</a:t>
            </a:r>
          </a:p>
          <a:p>
            <a:pPr marL="0" indent="0" algn="ctr">
              <a:buNone/>
            </a:pPr>
            <a:r>
              <a:rPr lang="en-US" sz="3600" dirty="0"/>
              <a:t>CALLISTO</a:t>
            </a:r>
          </a:p>
          <a:p>
            <a:pPr marL="0" indent="0" algn="ctr">
              <a:buNone/>
            </a:pPr>
            <a:r>
              <a:rPr lang="en-US" sz="3600" dirty="0"/>
              <a:t>GANYMEDE</a:t>
            </a:r>
          </a:p>
          <a:p>
            <a:pPr marL="0" indent="0">
              <a:buNone/>
            </a:pPr>
            <a:endParaRPr lang="en-US" dirty="0"/>
          </a:p>
        </p:txBody>
      </p:sp>
    </p:spTree>
    <p:extLst>
      <p:ext uri="{BB962C8B-B14F-4D97-AF65-F5344CB8AC3E}">
        <p14:creationId xmlns:p14="http://schemas.microsoft.com/office/powerpoint/2010/main" val="3557348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upGalmoo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8881" y="363880"/>
            <a:ext cx="6726238" cy="6130241"/>
          </a:xfrm>
          <a:prstGeom prst="rect">
            <a:avLst/>
          </a:prstGeom>
        </p:spPr>
      </p:pic>
      <p:sp>
        <p:nvSpPr>
          <p:cNvPr id="3" name="Text Box 3"/>
          <p:cNvSpPr txBox="1">
            <a:spLocks noChangeArrowheads="1"/>
          </p:cNvSpPr>
          <p:nvPr/>
        </p:nvSpPr>
        <p:spPr bwMode="auto">
          <a:xfrm>
            <a:off x="1028700" y="6494121"/>
            <a:ext cx="7086600" cy="36933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1" dirty="0">
                <a:latin typeface="Cambria"/>
                <a:cs typeface="Cambria"/>
              </a:rPr>
              <a:t>Galilean moons of Jupiter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Zeus’ transformations</a:t>
            </a:r>
          </a:p>
        </p:txBody>
      </p:sp>
      <p:sp>
        <p:nvSpPr>
          <p:cNvPr id="3" name="Content Placeholder 2"/>
          <p:cNvSpPr>
            <a:spLocks noGrp="1"/>
          </p:cNvSpPr>
          <p:nvPr>
            <p:ph idx="1"/>
          </p:nvPr>
        </p:nvSpPr>
        <p:spPr/>
        <p:txBody>
          <a:bodyPr>
            <a:normAutofit/>
          </a:bodyPr>
          <a:lstStyle/>
          <a:p>
            <a:pPr marL="0" indent="0">
              <a:buNone/>
            </a:pPr>
            <a:r>
              <a:rPr lang="en-US" dirty="0"/>
              <a:t>Io – cloud      [and she is turned into a heifer]</a:t>
            </a:r>
          </a:p>
          <a:p>
            <a:pPr marL="0" indent="0">
              <a:buNone/>
            </a:pPr>
            <a:r>
              <a:rPr lang="en-US" dirty="0"/>
              <a:t>Europa – bull</a:t>
            </a:r>
          </a:p>
          <a:p>
            <a:pPr marL="0" indent="0">
              <a:buNone/>
            </a:pPr>
            <a:r>
              <a:rPr lang="en-US" dirty="0" err="1"/>
              <a:t>Callisto</a:t>
            </a:r>
            <a:r>
              <a:rPr lang="en-US" dirty="0"/>
              <a:t> - Diana    [and she is turned into a bear]</a:t>
            </a:r>
          </a:p>
          <a:p>
            <a:pPr marL="0" indent="0">
              <a:buNone/>
            </a:pPr>
            <a:r>
              <a:rPr lang="en-US" dirty="0"/>
              <a:t>Ganymede – eagle</a:t>
            </a:r>
          </a:p>
          <a:p>
            <a:pPr marL="0" indent="0">
              <a:buNone/>
            </a:pPr>
            <a:r>
              <a:rPr lang="en-US" dirty="0"/>
              <a:t>Leda – swan</a:t>
            </a:r>
          </a:p>
          <a:p>
            <a:pPr marL="0" indent="0">
              <a:buNone/>
            </a:pPr>
            <a:r>
              <a:rPr lang="en-US" dirty="0" err="1"/>
              <a:t>Danae</a:t>
            </a:r>
            <a:r>
              <a:rPr lang="en-US" dirty="0"/>
              <a:t> – golden shower</a:t>
            </a:r>
          </a:p>
          <a:p>
            <a:pPr marL="0" indent="0">
              <a:buNone/>
            </a:pPr>
            <a:r>
              <a:rPr lang="en-US" dirty="0" err="1"/>
              <a:t>Alcmena</a:t>
            </a:r>
            <a:r>
              <a:rPr lang="en-US" dirty="0"/>
              <a:t> – disguised as her husband </a:t>
            </a:r>
            <a:r>
              <a:rPr lang="en-US" dirty="0" err="1"/>
              <a:t>Amphitryon</a:t>
            </a:r>
            <a:endParaRPr lang="en-US" dirty="0"/>
          </a:p>
        </p:txBody>
      </p:sp>
    </p:spTree>
    <p:extLst>
      <p:ext uri="{BB962C8B-B14F-4D97-AF65-F5344CB8AC3E}">
        <p14:creationId xmlns:p14="http://schemas.microsoft.com/office/powerpoint/2010/main" val="721574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160" y="0"/>
            <a:ext cx="2970565" cy="6879924"/>
          </a:xfrm>
          <a:prstGeom prst="rect">
            <a:avLst/>
          </a:prstGeom>
          <a:noFill/>
          <a:ln w="9525">
            <a:noFill/>
            <a:miter lim="800000"/>
            <a:headEnd/>
            <a:tailEnd/>
          </a:ln>
          <a:effectLst/>
        </p:spPr>
      </p:pic>
      <p:sp>
        <p:nvSpPr>
          <p:cNvPr id="3" name="Text Box 3"/>
          <p:cNvSpPr txBox="1">
            <a:spLocks noChangeArrowheads="1"/>
          </p:cNvSpPr>
          <p:nvPr/>
        </p:nvSpPr>
        <p:spPr bwMode="auto">
          <a:xfrm>
            <a:off x="2277533" y="6488668"/>
            <a:ext cx="7086600" cy="36933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1" i="1" dirty="0">
                <a:latin typeface="Cambria"/>
                <a:cs typeface="Cambria"/>
              </a:rPr>
              <a:t>Io and Jupiter </a:t>
            </a:r>
            <a:r>
              <a:rPr lang="en-US" b="1" dirty="0">
                <a:latin typeface="Cambria"/>
                <a:cs typeface="Cambria"/>
              </a:rPr>
              <a:t>by Correggio (1531)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The Great Goddess: review</a:t>
            </a:r>
          </a:p>
        </p:txBody>
      </p:sp>
      <p:sp>
        <p:nvSpPr>
          <p:cNvPr id="3" name="Content Placeholder 2"/>
          <p:cNvSpPr>
            <a:spLocks noGrp="1"/>
          </p:cNvSpPr>
          <p:nvPr>
            <p:ph idx="1"/>
          </p:nvPr>
        </p:nvSpPr>
        <p:spPr/>
        <p:txBody>
          <a:bodyPr>
            <a:normAutofit fontScale="92500" lnSpcReduction="20000"/>
          </a:bodyPr>
          <a:lstStyle/>
          <a:p>
            <a:r>
              <a:rPr lang="en-US" dirty="0"/>
              <a:t>What are the physical features of representations of the Great Goddess of the Stone Age?</a:t>
            </a:r>
          </a:p>
          <a:p>
            <a:r>
              <a:rPr lang="en-US" dirty="0"/>
              <a:t>Which flourished earlier, the Mycenaean culture or Minoan culture?</a:t>
            </a:r>
          </a:p>
          <a:p>
            <a:r>
              <a:rPr lang="en-US" dirty="0"/>
              <a:t>Which goddesses in the Greek pantheon may reflect aspects of the Great Goddess?</a:t>
            </a:r>
          </a:p>
          <a:p>
            <a:r>
              <a:rPr lang="en-US" dirty="0"/>
              <a:t>What effect does the rise of the male sky-god have on the functions of the Great Goddess?</a:t>
            </a:r>
          </a:p>
          <a:p>
            <a:r>
              <a:rPr lang="en-US" dirty="0"/>
              <a:t>How does Persephone end up dividing her time between earth and the Underworld? What does this part of the myth explain?</a:t>
            </a:r>
          </a:p>
          <a:p>
            <a:pPr marL="0" indent="0">
              <a:buNone/>
            </a:pPr>
            <a:endParaRPr lang="en-US" dirty="0"/>
          </a:p>
          <a:p>
            <a:endParaRPr lang="en-US" dirty="0"/>
          </a:p>
        </p:txBody>
      </p:sp>
    </p:spTree>
    <p:extLst>
      <p:ext uri="{BB962C8B-B14F-4D97-AF65-F5344CB8AC3E}">
        <p14:creationId xmlns:p14="http://schemas.microsoft.com/office/powerpoint/2010/main" val="23644868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upiter_and_Io-1296279693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001712"/>
            <a:ext cx="8229601" cy="4854576"/>
          </a:xfrm>
          <a:prstGeom prst="rect">
            <a:avLst/>
          </a:prstGeom>
        </p:spPr>
      </p:pic>
      <p:sp>
        <p:nvSpPr>
          <p:cNvPr id="3" name="Text Box 3"/>
          <p:cNvSpPr txBox="1">
            <a:spLocks noChangeArrowheads="1"/>
          </p:cNvSpPr>
          <p:nvPr/>
        </p:nvSpPr>
        <p:spPr bwMode="auto">
          <a:xfrm>
            <a:off x="1028700" y="6119336"/>
            <a:ext cx="7086600" cy="36933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1" i="1" dirty="0">
                <a:latin typeface="Cambria"/>
                <a:cs typeface="Cambria"/>
              </a:rPr>
              <a:t>Jupiter and Io </a:t>
            </a:r>
            <a:r>
              <a:rPr lang="en-US" b="1" dirty="0">
                <a:latin typeface="Cambria"/>
                <a:cs typeface="Cambria"/>
              </a:rPr>
              <a:t>by Erik </a:t>
            </a:r>
            <a:r>
              <a:rPr lang="en-US" b="1" dirty="0" err="1">
                <a:latin typeface="Cambria"/>
                <a:cs typeface="Cambria"/>
              </a:rPr>
              <a:t>Armusik</a:t>
            </a:r>
            <a:r>
              <a:rPr lang="en-US" b="1" dirty="0">
                <a:latin typeface="Cambria"/>
                <a:cs typeface="Cambria"/>
              </a:rPr>
              <a:t> (2008)</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uropa and the Bull, terracotta from Athens (480-460 BC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8909" y="471462"/>
            <a:ext cx="6186183" cy="5915076"/>
          </a:xfrm>
          <a:prstGeom prst="rect">
            <a:avLst/>
          </a:prstGeom>
        </p:spPr>
      </p:pic>
      <p:sp>
        <p:nvSpPr>
          <p:cNvPr id="3" name="Text Box 3"/>
          <p:cNvSpPr txBox="1">
            <a:spLocks noChangeArrowheads="1"/>
          </p:cNvSpPr>
          <p:nvPr/>
        </p:nvSpPr>
        <p:spPr bwMode="auto">
          <a:xfrm>
            <a:off x="0" y="6435997"/>
            <a:ext cx="9144000" cy="369332"/>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b="1" dirty="0" err="1">
                <a:latin typeface="Cambria"/>
                <a:cs typeface="Cambria"/>
              </a:rPr>
              <a:t>Europa</a:t>
            </a:r>
            <a:r>
              <a:rPr lang="en-US" b="1" dirty="0">
                <a:latin typeface="Cambria"/>
                <a:cs typeface="Cambria"/>
              </a:rPr>
              <a:t> and the Bull, terracotta from Athens (480-460 BCE)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0988" y="492919"/>
            <a:ext cx="4422024" cy="5872162"/>
          </a:xfrm>
          <a:prstGeom prst="rect">
            <a:avLst/>
          </a:prstGeom>
        </p:spPr>
      </p:pic>
      <p:sp>
        <p:nvSpPr>
          <p:cNvPr id="5" name="Text Box 3"/>
          <p:cNvSpPr txBox="1">
            <a:spLocks noChangeArrowheads="1"/>
          </p:cNvSpPr>
          <p:nvPr/>
        </p:nvSpPr>
        <p:spPr bwMode="auto">
          <a:xfrm>
            <a:off x="0" y="6435997"/>
            <a:ext cx="9144000" cy="369332"/>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b="1" dirty="0">
                <a:latin typeface="Cambria"/>
                <a:cs typeface="Cambria"/>
              </a:rPr>
              <a:t>Europa and Zeus from temple at </a:t>
            </a:r>
            <a:r>
              <a:rPr lang="en-US" b="1" dirty="0" err="1">
                <a:latin typeface="Cambria"/>
                <a:cs typeface="Cambria"/>
              </a:rPr>
              <a:t>Selinus</a:t>
            </a:r>
            <a:r>
              <a:rPr lang="en-US" b="1" dirty="0">
                <a:latin typeface="Cambria"/>
                <a:cs typeface="Cambria"/>
              </a:rPr>
              <a:t>, Sicily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764381"/>
            <a:ext cx="8153400" cy="5329238"/>
          </a:xfrm>
          <a:prstGeom prst="rect">
            <a:avLst/>
          </a:prstGeom>
          <a:noFill/>
          <a:ln w="9525">
            <a:noFill/>
            <a:miter lim="800000"/>
            <a:headEnd/>
            <a:tailEnd/>
          </a:ln>
          <a:effectLst/>
        </p:spPr>
      </p:pic>
      <p:sp>
        <p:nvSpPr>
          <p:cNvPr id="3" name="Rectangle 2"/>
          <p:cNvSpPr/>
          <p:nvPr/>
        </p:nvSpPr>
        <p:spPr>
          <a:xfrm>
            <a:off x="958850" y="6093619"/>
            <a:ext cx="7226300" cy="400110"/>
          </a:xfrm>
          <a:prstGeom prst="rect">
            <a:avLst/>
          </a:prstGeom>
        </p:spPr>
        <p:txBody>
          <a:bodyPr wrap="square">
            <a:spAutoFit/>
          </a:bodyPr>
          <a:lstStyle/>
          <a:p>
            <a:pPr algn="ctr">
              <a:spcBef>
                <a:spcPct val="50000"/>
              </a:spcBef>
            </a:pPr>
            <a:r>
              <a:rPr lang="en-US" sz="2000" b="1" i="1" dirty="0">
                <a:latin typeface="Cambria"/>
                <a:cs typeface="Cambria"/>
              </a:rPr>
              <a:t>The Rape of </a:t>
            </a:r>
            <a:r>
              <a:rPr lang="en-US" sz="2000" b="1" i="1" dirty="0" err="1">
                <a:latin typeface="Cambria"/>
                <a:cs typeface="Cambria"/>
              </a:rPr>
              <a:t>Europa</a:t>
            </a:r>
            <a:r>
              <a:rPr lang="en-US" sz="2000" b="1" i="1" dirty="0">
                <a:latin typeface="Cambria"/>
                <a:cs typeface="Cambria"/>
              </a:rPr>
              <a:t> </a:t>
            </a:r>
            <a:r>
              <a:rPr lang="en-US" sz="2000" b="1" dirty="0">
                <a:latin typeface="Cambria"/>
                <a:cs typeface="Cambria"/>
              </a:rPr>
              <a:t>by Noel-Nicolas </a:t>
            </a:r>
            <a:r>
              <a:rPr lang="en-US" sz="2000" b="1" dirty="0" err="1">
                <a:latin typeface="Cambria"/>
                <a:cs typeface="Cambria"/>
              </a:rPr>
              <a:t>Coypel</a:t>
            </a:r>
            <a:r>
              <a:rPr lang="en-US" sz="2000" b="1" dirty="0">
                <a:latin typeface="Cambria"/>
                <a:cs typeface="Cambria"/>
              </a:rPr>
              <a:t> (18th century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4" descr="ARTSTOR_103_41822003887450.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956" y="643467"/>
            <a:ext cx="7428089" cy="5571067"/>
          </a:xfrm>
          <a:prstGeom prst="rect">
            <a:avLst/>
          </a:prstGeom>
          <a:noFill/>
          <a:ln w="9525">
            <a:noFill/>
            <a:miter lim="800000"/>
            <a:headEnd/>
            <a:tailEnd/>
          </a:ln>
        </p:spPr>
      </p:pic>
      <p:sp>
        <p:nvSpPr>
          <p:cNvPr id="4" name="Rectangle 3"/>
          <p:cNvSpPr/>
          <p:nvPr/>
        </p:nvSpPr>
        <p:spPr>
          <a:xfrm>
            <a:off x="958850" y="6293674"/>
            <a:ext cx="7226300" cy="400110"/>
          </a:xfrm>
          <a:prstGeom prst="rect">
            <a:avLst/>
          </a:prstGeom>
        </p:spPr>
        <p:txBody>
          <a:bodyPr wrap="square">
            <a:spAutoFit/>
          </a:bodyPr>
          <a:lstStyle/>
          <a:p>
            <a:pPr algn="ctr">
              <a:spcBef>
                <a:spcPct val="50000"/>
              </a:spcBef>
            </a:pPr>
            <a:r>
              <a:rPr lang="en-US" sz="2000" b="1" i="1" dirty="0">
                <a:latin typeface="Cambria"/>
                <a:cs typeface="Cambria"/>
              </a:rPr>
              <a:t>Abduction of </a:t>
            </a:r>
            <a:r>
              <a:rPr lang="en-US" sz="2000" b="1" i="1" dirty="0" err="1">
                <a:latin typeface="Cambria"/>
                <a:cs typeface="Cambria"/>
              </a:rPr>
              <a:t>Europa</a:t>
            </a:r>
            <a:r>
              <a:rPr lang="en-US" sz="2000" b="1" i="1" dirty="0">
                <a:latin typeface="Cambria"/>
                <a:cs typeface="Cambria"/>
              </a:rPr>
              <a:t> </a:t>
            </a:r>
            <a:r>
              <a:rPr lang="en-US" sz="2000" b="1" dirty="0">
                <a:latin typeface="Cambria"/>
                <a:cs typeface="Cambria"/>
              </a:rPr>
              <a:t>by Pierre Bonnard (</a:t>
            </a:r>
            <a:r>
              <a:rPr lang="en-US" sz="2000" b="1" dirty="0" err="1">
                <a:latin typeface="Cambria"/>
                <a:cs typeface="Cambria"/>
              </a:rPr>
              <a:t>c</a:t>
            </a:r>
            <a:r>
              <a:rPr lang="en-US" sz="2000" b="1" dirty="0">
                <a:latin typeface="Cambria"/>
                <a:cs typeface="Cambria"/>
              </a:rPr>
              <a:t>. 1919)</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58850" y="6293674"/>
            <a:ext cx="7226300" cy="400110"/>
          </a:xfrm>
          <a:prstGeom prst="rect">
            <a:avLst/>
          </a:prstGeom>
        </p:spPr>
        <p:txBody>
          <a:bodyPr wrap="square">
            <a:spAutoFit/>
          </a:bodyPr>
          <a:lstStyle/>
          <a:p>
            <a:pPr algn="ctr">
              <a:spcBef>
                <a:spcPct val="50000"/>
              </a:spcBef>
            </a:pPr>
            <a:r>
              <a:rPr lang="en-US" sz="2000" b="1" i="1" dirty="0">
                <a:latin typeface="Cambria"/>
                <a:cs typeface="Cambria"/>
              </a:rPr>
              <a:t>Zeus Abducting </a:t>
            </a:r>
            <a:r>
              <a:rPr lang="en-US" sz="2000" b="1" i="1" dirty="0" err="1">
                <a:latin typeface="Cambria"/>
                <a:cs typeface="Cambria"/>
              </a:rPr>
              <a:t>Europa</a:t>
            </a:r>
            <a:r>
              <a:rPr lang="en-US" sz="2000" b="1" dirty="0">
                <a:latin typeface="Cambria"/>
                <a:cs typeface="Cambria"/>
              </a:rPr>
              <a:t>, Ringling estate</a:t>
            </a:r>
          </a:p>
        </p:txBody>
      </p:sp>
      <p:pic>
        <p:nvPicPr>
          <p:cNvPr id="4" name="Picture 3" descr="192880381_442503d702_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059" y="858044"/>
            <a:ext cx="6855883" cy="5141912"/>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uro+co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4793" y="1321793"/>
            <a:ext cx="4214414" cy="4214415"/>
          </a:xfrm>
          <a:prstGeom prst="rect">
            <a:avLst/>
          </a:prstGeom>
        </p:spPr>
      </p:pic>
      <p:sp>
        <p:nvSpPr>
          <p:cNvPr id="3" name="Rectangle 2"/>
          <p:cNvSpPr/>
          <p:nvPr/>
        </p:nvSpPr>
        <p:spPr>
          <a:xfrm>
            <a:off x="958850" y="5893564"/>
            <a:ext cx="7226300" cy="400110"/>
          </a:xfrm>
          <a:prstGeom prst="rect">
            <a:avLst/>
          </a:prstGeom>
        </p:spPr>
        <p:txBody>
          <a:bodyPr wrap="square">
            <a:spAutoFit/>
          </a:bodyPr>
          <a:lstStyle/>
          <a:p>
            <a:pPr algn="ctr">
              <a:spcBef>
                <a:spcPct val="50000"/>
              </a:spcBef>
            </a:pPr>
            <a:r>
              <a:rPr lang="en-US" sz="2000" b="1" dirty="0">
                <a:latin typeface="Cambria"/>
                <a:cs typeface="Cambria"/>
              </a:rPr>
              <a:t>Greek 2 Euro Coin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uno discovering Jupiter with I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1813" y="421914"/>
            <a:ext cx="6760375" cy="6014172"/>
          </a:xfrm>
          <a:prstGeom prst="rect">
            <a:avLst/>
          </a:prstGeom>
        </p:spPr>
      </p:pic>
      <p:sp>
        <p:nvSpPr>
          <p:cNvPr id="3" name="Text Box 3"/>
          <p:cNvSpPr txBox="1">
            <a:spLocks noChangeArrowheads="1"/>
          </p:cNvSpPr>
          <p:nvPr/>
        </p:nvSpPr>
        <p:spPr bwMode="auto">
          <a:xfrm>
            <a:off x="0" y="6435997"/>
            <a:ext cx="9144000" cy="369332"/>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b="1" i="1" dirty="0">
                <a:latin typeface="Cambria"/>
                <a:cs typeface="Cambria"/>
              </a:rPr>
              <a:t>Juno Discovering Jupiter with Io</a:t>
            </a:r>
            <a:r>
              <a:rPr lang="en-US" b="1" dirty="0">
                <a:latin typeface="Cambria"/>
                <a:cs typeface="Cambria"/>
              </a:rPr>
              <a:t> by Pieter </a:t>
            </a:r>
            <a:r>
              <a:rPr lang="en-US" b="1" dirty="0" err="1">
                <a:latin typeface="Cambria"/>
                <a:cs typeface="Cambria"/>
              </a:rPr>
              <a:t>Lastman</a:t>
            </a:r>
            <a:r>
              <a:rPr lang="en-US" b="1" dirty="0">
                <a:latin typeface="Cambria"/>
                <a:cs typeface="Cambria"/>
              </a:rPr>
              <a:t> (1618)</a:t>
            </a:r>
            <a:endParaRPr lang="en-US" b="1" i="1" dirty="0">
              <a:latin typeface="Cambria"/>
              <a:cs typeface="Cambria"/>
            </a:endParaRPr>
          </a:p>
        </p:txBody>
      </p:sp>
    </p:spTree>
    <p:extLst>
      <p:ext uri="{BB962C8B-B14F-4D97-AF65-F5344CB8AC3E}">
        <p14:creationId xmlns:p14="http://schemas.microsoft.com/office/powerpoint/2010/main" val="19868112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28398"/>
            <a:ext cx="9144000" cy="4401205"/>
          </a:xfrm>
          <a:prstGeom prst="rect">
            <a:avLst/>
          </a:prstGeom>
        </p:spPr>
        <p:txBody>
          <a:bodyPr wrap="square">
            <a:spAutoFit/>
          </a:bodyPr>
          <a:lstStyle/>
          <a:p>
            <a:pPr algn="ctr"/>
            <a:r>
              <a:rPr lang="en-US" sz="4000" dirty="0">
                <a:ln>
                  <a:solidFill>
                    <a:srgbClr val="800000"/>
                  </a:solidFill>
                </a:ln>
                <a:solidFill>
                  <a:schemeClr val="accent2">
                    <a:lumMod val="75000"/>
                  </a:schemeClr>
                </a:solidFill>
                <a:effectLst>
                  <a:outerShdw blurRad="50800" dist="38100" dir="2700000" algn="tl" rotWithShape="0">
                    <a:srgbClr val="000000">
                      <a:alpha val="43000"/>
                    </a:srgbClr>
                  </a:outerShdw>
                </a:effectLst>
                <a:latin typeface="Augustus"/>
                <a:cs typeface="Augustus"/>
              </a:rPr>
              <a:t>CALLISTO, </a:t>
            </a:r>
            <a:r>
              <a:rPr lang="en-US" sz="4000" dirty="0">
                <a:ln>
                  <a:solidFill>
                    <a:srgbClr val="800000"/>
                  </a:solidFill>
                </a:ln>
                <a:solidFill>
                  <a:schemeClr val="accent2">
                    <a:lumMod val="75000"/>
                  </a:schemeClr>
                </a:solidFill>
                <a:effectLst>
                  <a:outerShdw blurRad="50800" dist="38100" dir="2700000" algn="tl" rotWithShape="0">
                    <a:srgbClr val="000000">
                      <a:alpha val="43000"/>
                    </a:srgbClr>
                  </a:outerShdw>
                </a:effectLst>
                <a:latin typeface="Didot"/>
                <a:cs typeface="Didot"/>
              </a:rPr>
              <a:t>follower of </a:t>
            </a:r>
            <a:r>
              <a:rPr lang="en-US" sz="4000" dirty="0">
                <a:ln>
                  <a:solidFill>
                    <a:srgbClr val="800000"/>
                  </a:solidFill>
                </a:ln>
                <a:solidFill>
                  <a:schemeClr val="accent2">
                    <a:lumMod val="75000"/>
                  </a:schemeClr>
                </a:solidFill>
                <a:effectLst>
                  <a:outerShdw blurRad="50800" dist="38100" dir="2700000" algn="tl" rotWithShape="0">
                    <a:srgbClr val="000000">
                      <a:alpha val="43000"/>
                    </a:srgbClr>
                  </a:outerShdw>
                </a:effectLst>
                <a:latin typeface="Augustus"/>
                <a:cs typeface="Augustus"/>
              </a:rPr>
              <a:t>ARTEMIS</a:t>
            </a:r>
          </a:p>
          <a:p>
            <a:pPr algn="ctr"/>
            <a:r>
              <a:rPr lang="en-US" sz="4000" dirty="0">
                <a:ln>
                  <a:solidFill>
                    <a:srgbClr val="800000"/>
                  </a:solidFill>
                </a:ln>
                <a:solidFill>
                  <a:schemeClr val="accent2">
                    <a:lumMod val="75000"/>
                  </a:schemeClr>
                </a:solidFill>
                <a:effectLst>
                  <a:outerShdw blurRad="50800" dist="38100" dir="2700000" algn="tl" rotWithShape="0">
                    <a:srgbClr val="000000">
                      <a:alpha val="43000"/>
                    </a:srgbClr>
                  </a:outerShdw>
                </a:effectLst>
                <a:latin typeface="Augustus"/>
                <a:cs typeface="Augustus"/>
              </a:rPr>
              <a:t>			</a:t>
            </a:r>
          </a:p>
          <a:p>
            <a:pPr algn="ctr"/>
            <a:r>
              <a:rPr lang="en-US" sz="4000" dirty="0">
                <a:ln>
                  <a:solidFill>
                    <a:srgbClr val="800000"/>
                  </a:solidFill>
                </a:ln>
                <a:solidFill>
                  <a:schemeClr val="accent2">
                    <a:lumMod val="75000"/>
                  </a:schemeClr>
                </a:solidFill>
                <a:effectLst>
                  <a:outerShdw blurRad="50800" dist="38100" dir="2700000" algn="tl" rotWithShape="0">
                    <a:srgbClr val="000000">
                      <a:alpha val="43000"/>
                    </a:srgbClr>
                  </a:outerShdw>
                </a:effectLst>
                <a:latin typeface="Augustus"/>
                <a:cs typeface="Augustus"/>
              </a:rPr>
              <a:t>ARCAS </a:t>
            </a:r>
            <a:r>
              <a:rPr lang="en-US" sz="4000" dirty="0">
                <a:solidFill>
                  <a:srgbClr val="000090"/>
                </a:solidFill>
                <a:effectLst>
                  <a:outerShdw blurRad="50800" dist="38100" dir="2700000" algn="tl" rotWithShape="0">
                    <a:srgbClr val="000000">
                      <a:alpha val="43000"/>
                    </a:srgbClr>
                  </a:outerShdw>
                </a:effectLst>
                <a:latin typeface="Augustus"/>
                <a:cs typeface="Augustus"/>
              </a:rPr>
              <a:t>(</a:t>
            </a:r>
            <a:r>
              <a:rPr lang="en-US" sz="4000" dirty="0">
                <a:ln>
                  <a:solidFill>
                    <a:srgbClr val="800000"/>
                  </a:solidFill>
                </a:ln>
                <a:solidFill>
                  <a:schemeClr val="accent2">
                    <a:lumMod val="75000"/>
                  </a:schemeClr>
                </a:solidFill>
                <a:effectLst>
                  <a:outerShdw blurRad="50800" dist="38100" dir="2700000" algn="tl" rotWithShape="0">
                    <a:srgbClr val="000000">
                      <a:alpha val="43000"/>
                    </a:srgbClr>
                  </a:outerShdw>
                </a:effectLst>
                <a:latin typeface="Augustus"/>
                <a:cs typeface="Augustus"/>
              </a:rPr>
              <a:t>&gt;ARCADIANS</a:t>
            </a:r>
            <a:r>
              <a:rPr lang="en-US" sz="4000" dirty="0">
                <a:solidFill>
                  <a:srgbClr val="000090"/>
                </a:solidFill>
                <a:effectLst>
                  <a:outerShdw blurRad="50800" dist="38100" dir="2700000" algn="tl" rotWithShape="0">
                    <a:srgbClr val="000000">
                      <a:alpha val="43000"/>
                    </a:srgbClr>
                  </a:outerShdw>
                </a:effectLst>
                <a:latin typeface="Augustus"/>
                <a:cs typeface="Augustus"/>
              </a:rPr>
              <a:t>)</a:t>
            </a:r>
          </a:p>
          <a:p>
            <a:pPr algn="ctr"/>
            <a:endParaRPr lang="en-US" sz="4000" dirty="0">
              <a:ln>
                <a:solidFill>
                  <a:srgbClr val="800000"/>
                </a:solidFill>
              </a:ln>
              <a:solidFill>
                <a:schemeClr val="accent2">
                  <a:lumMod val="75000"/>
                </a:schemeClr>
              </a:solidFill>
              <a:effectLst>
                <a:outerShdw blurRad="50800" dist="38100" dir="2700000" algn="tl" rotWithShape="0">
                  <a:srgbClr val="000000">
                    <a:alpha val="43000"/>
                  </a:srgbClr>
                </a:outerShdw>
              </a:effectLst>
              <a:latin typeface="Augustus"/>
              <a:cs typeface="Augustus"/>
            </a:endParaRPr>
          </a:p>
          <a:p>
            <a:pPr algn="ctr"/>
            <a:r>
              <a:rPr lang="en-US" sz="4000" dirty="0">
                <a:ln>
                  <a:solidFill>
                    <a:srgbClr val="800000"/>
                  </a:solidFill>
                </a:ln>
                <a:solidFill>
                  <a:schemeClr val="accent2">
                    <a:lumMod val="75000"/>
                  </a:schemeClr>
                </a:solidFill>
                <a:effectLst>
                  <a:outerShdw blurRad="50800" dist="38100" dir="2700000" algn="tl" rotWithShape="0">
                    <a:srgbClr val="000000">
                      <a:alpha val="43000"/>
                    </a:srgbClr>
                  </a:outerShdw>
                </a:effectLst>
                <a:latin typeface="Augustus"/>
                <a:cs typeface="Augustus"/>
              </a:rPr>
              <a:t>URSA MAJOR </a:t>
            </a:r>
            <a:r>
              <a:rPr lang="en-US" sz="4000" dirty="0">
                <a:solidFill>
                  <a:srgbClr val="000090"/>
                </a:solidFill>
                <a:effectLst>
                  <a:outerShdw blurRad="50800" dist="38100" dir="2700000" algn="tl" rotWithShape="0">
                    <a:srgbClr val="000000">
                      <a:alpha val="43000"/>
                    </a:srgbClr>
                  </a:outerShdw>
                </a:effectLst>
                <a:latin typeface="Augustus"/>
                <a:cs typeface="Augustus"/>
              </a:rPr>
              <a:t>(</a:t>
            </a:r>
            <a:r>
              <a:rPr lang="en-US" sz="4000" dirty="0">
                <a:ln>
                  <a:solidFill>
                    <a:srgbClr val="800000"/>
                  </a:solidFill>
                </a:ln>
                <a:solidFill>
                  <a:schemeClr val="accent2">
                    <a:lumMod val="75000"/>
                  </a:schemeClr>
                </a:solidFill>
                <a:effectLst>
                  <a:outerShdw blurRad="50800" dist="38100" dir="2700000" algn="tl" rotWithShape="0">
                    <a:srgbClr val="000000">
                      <a:alpha val="43000"/>
                    </a:srgbClr>
                  </a:outerShdw>
                </a:effectLst>
                <a:latin typeface="Augustus"/>
                <a:cs typeface="Augustus"/>
              </a:rPr>
              <a:t>ARKTOS</a:t>
            </a:r>
            <a:r>
              <a:rPr lang="en-US" sz="4000" dirty="0">
                <a:solidFill>
                  <a:srgbClr val="000090"/>
                </a:solidFill>
                <a:effectLst>
                  <a:outerShdw blurRad="50800" dist="38100" dir="2700000" algn="tl" rotWithShape="0">
                    <a:srgbClr val="000000">
                      <a:alpha val="43000"/>
                    </a:srgbClr>
                  </a:outerShdw>
                </a:effectLst>
                <a:latin typeface="Augustus"/>
                <a:cs typeface="Augustus"/>
              </a:rPr>
              <a:t>/</a:t>
            </a:r>
            <a:r>
              <a:rPr lang="en-US" sz="4000" dirty="0">
                <a:ln>
                  <a:solidFill>
                    <a:srgbClr val="800000"/>
                  </a:solidFill>
                </a:ln>
                <a:solidFill>
                  <a:schemeClr val="accent2">
                    <a:lumMod val="75000"/>
                  </a:schemeClr>
                </a:solidFill>
                <a:effectLst>
                  <a:outerShdw blurRad="50800" dist="38100" dir="2700000" algn="tl" rotWithShape="0">
                    <a:srgbClr val="000000">
                      <a:alpha val="43000"/>
                    </a:srgbClr>
                  </a:outerShdw>
                </a:effectLst>
                <a:latin typeface="Augustus"/>
                <a:cs typeface="Augustus"/>
              </a:rPr>
              <a:t>ARCTUS</a:t>
            </a:r>
            <a:r>
              <a:rPr lang="en-US" sz="4000" dirty="0">
                <a:solidFill>
                  <a:srgbClr val="000090"/>
                </a:solidFill>
                <a:effectLst>
                  <a:outerShdw blurRad="50800" dist="38100" dir="2700000" algn="tl" rotWithShape="0">
                    <a:srgbClr val="000000">
                      <a:alpha val="43000"/>
                    </a:srgbClr>
                  </a:outerShdw>
                </a:effectLst>
                <a:latin typeface="Augustus"/>
                <a:cs typeface="Augustus"/>
              </a:rPr>
              <a:t>)</a:t>
            </a:r>
          </a:p>
          <a:p>
            <a:pPr algn="ctr"/>
            <a:r>
              <a:rPr lang="en-US" sz="4000" dirty="0">
                <a:ln>
                  <a:solidFill>
                    <a:srgbClr val="800000"/>
                  </a:solidFill>
                </a:ln>
                <a:solidFill>
                  <a:schemeClr val="accent2">
                    <a:lumMod val="75000"/>
                  </a:schemeClr>
                </a:solidFill>
                <a:effectLst>
                  <a:outerShdw blurRad="50800" dist="38100" dir="2700000" algn="tl" rotWithShape="0">
                    <a:srgbClr val="000000">
                      <a:alpha val="43000"/>
                    </a:srgbClr>
                  </a:outerShdw>
                </a:effectLst>
                <a:latin typeface="Augustus"/>
                <a:cs typeface="Augustus"/>
              </a:rPr>
              <a:t>			</a:t>
            </a:r>
          </a:p>
          <a:p>
            <a:pPr algn="ctr"/>
            <a:r>
              <a:rPr lang="en-US" sz="4000" dirty="0">
                <a:ln>
                  <a:solidFill>
                    <a:srgbClr val="800000"/>
                  </a:solidFill>
                </a:ln>
                <a:solidFill>
                  <a:schemeClr val="accent2">
                    <a:lumMod val="75000"/>
                  </a:schemeClr>
                </a:solidFill>
                <a:effectLst>
                  <a:outerShdw blurRad="50800" dist="38100" dir="2700000" algn="tl" rotWithShape="0">
                    <a:srgbClr val="000000">
                      <a:alpha val="43000"/>
                    </a:srgbClr>
                  </a:outerShdw>
                </a:effectLst>
                <a:latin typeface="Augustus"/>
                <a:cs typeface="Augustus"/>
              </a:rPr>
              <a:t>URSA MINOR</a:t>
            </a:r>
          </a:p>
        </p:txBody>
      </p:sp>
      <p:pic>
        <p:nvPicPr>
          <p:cNvPr id="3" name="Picture 2" descr="Screen shot 2011-09-19 at 10.29.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24950" cy="6858001"/>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ic0401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0392" y="512498"/>
            <a:ext cx="5903216" cy="5833005"/>
          </a:xfrm>
          <a:prstGeom prst="rect">
            <a:avLst/>
          </a:prstGeom>
        </p:spPr>
      </p:pic>
      <p:sp>
        <p:nvSpPr>
          <p:cNvPr id="4" name="Rectangle 3"/>
          <p:cNvSpPr/>
          <p:nvPr/>
        </p:nvSpPr>
        <p:spPr>
          <a:xfrm>
            <a:off x="2889488" y="6325491"/>
            <a:ext cx="3384911" cy="400110"/>
          </a:xfrm>
          <a:prstGeom prst="rect">
            <a:avLst/>
          </a:prstGeom>
        </p:spPr>
        <p:txBody>
          <a:bodyPr wrap="none">
            <a:spAutoFit/>
          </a:bodyPr>
          <a:lstStyle/>
          <a:p>
            <a:r>
              <a:rPr lang="en-US" sz="2000" b="1" dirty="0" err="1">
                <a:latin typeface="Cambria"/>
                <a:cs typeface="Cambria"/>
              </a:rPr>
              <a:t>Ursa</a:t>
            </a:r>
            <a:r>
              <a:rPr lang="en-US" sz="2000" b="1" dirty="0">
                <a:latin typeface="Cambria"/>
                <a:cs typeface="Cambria"/>
              </a:rPr>
              <a:t> minor and </a:t>
            </a:r>
            <a:r>
              <a:rPr lang="en-US" sz="2000" b="1" dirty="0" err="1">
                <a:latin typeface="Cambria"/>
                <a:cs typeface="Cambria"/>
              </a:rPr>
              <a:t>Ursa</a:t>
            </a:r>
            <a:r>
              <a:rPr lang="en-US" sz="2000" b="1" dirty="0">
                <a:latin typeface="Cambria"/>
                <a:cs typeface="Cambria"/>
              </a:rPr>
              <a:t> major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479968938"/>
              </p:ext>
            </p:extLst>
          </p:nvPr>
        </p:nvGraphicFramePr>
        <p:xfrm>
          <a:off x="83127" y="0"/>
          <a:ext cx="9060874" cy="6768669"/>
        </p:xfrm>
        <a:graphic>
          <a:graphicData uri="http://schemas.openxmlformats.org/drawingml/2006/table">
            <a:tbl>
              <a:tblPr firstRow="1">
                <a:tableStyleId>{5DA37D80-6434-44D0-A028-1B22A696006F}</a:tableStyleId>
              </a:tblPr>
              <a:tblGrid>
                <a:gridCol w="2170060">
                  <a:extLst>
                    <a:ext uri="{9D8B030D-6E8A-4147-A177-3AD203B41FA5}">
                      <a16:colId xmlns:a16="http://schemas.microsoft.com/office/drawing/2014/main" val="20000"/>
                    </a:ext>
                  </a:extLst>
                </a:gridCol>
                <a:gridCol w="2296938">
                  <a:extLst>
                    <a:ext uri="{9D8B030D-6E8A-4147-A177-3AD203B41FA5}">
                      <a16:colId xmlns:a16="http://schemas.microsoft.com/office/drawing/2014/main" val="20001"/>
                    </a:ext>
                  </a:extLst>
                </a:gridCol>
                <a:gridCol w="2296938">
                  <a:extLst>
                    <a:ext uri="{9D8B030D-6E8A-4147-A177-3AD203B41FA5}">
                      <a16:colId xmlns:a16="http://schemas.microsoft.com/office/drawing/2014/main" val="20002"/>
                    </a:ext>
                  </a:extLst>
                </a:gridCol>
                <a:gridCol w="2296938">
                  <a:extLst>
                    <a:ext uri="{9D8B030D-6E8A-4147-A177-3AD203B41FA5}">
                      <a16:colId xmlns:a16="http://schemas.microsoft.com/office/drawing/2014/main" val="20003"/>
                    </a:ext>
                  </a:extLst>
                </a:gridCol>
              </a:tblGrid>
              <a:tr h="4153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ln>
                            <a:noFill/>
                          </a:ln>
                          <a:solidFill>
                            <a:srgbClr val="800000"/>
                          </a:solidFill>
                          <a:latin typeface="Cambria"/>
                          <a:cs typeface="Cambria"/>
                        </a:rPr>
                        <a:t>14 Olympian gods</a:t>
                      </a:r>
                    </a:p>
                  </a:txBody>
                  <a:tcPr marL="82127" marR="82127" marT="41063" marB="41063">
                    <a:gradFill flip="none" rotWithShape="1">
                      <a:gsLst>
                        <a:gs pos="100000">
                          <a:schemeClr val="accent2">
                            <a:lumMod val="40000"/>
                            <a:lumOff val="60000"/>
                          </a:schemeClr>
                        </a:gs>
                        <a:gs pos="0">
                          <a:schemeClr val="bg2">
                            <a:tint val="10000"/>
                            <a:satMod val="300000"/>
                            <a:alpha val="91000"/>
                          </a:schemeClr>
                        </a:gs>
                      </a:gsLst>
                      <a:path path="circle">
                        <a:fillToRect l="100000" t="100000"/>
                      </a:path>
                      <a:tileRect r="-100000" b="-100000"/>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0" dirty="0">
                          <a:ln>
                            <a:solidFill>
                              <a:schemeClr val="accent1">
                                <a:lumMod val="50000"/>
                              </a:schemeClr>
                            </a:solidFill>
                          </a:ln>
                          <a:solidFill>
                            <a:srgbClr val="800000"/>
                          </a:solidFill>
                          <a:latin typeface="Cambria"/>
                          <a:cs typeface="Cambria"/>
                        </a:rPr>
                        <a:t>Roman name</a:t>
                      </a:r>
                    </a:p>
                  </a:txBody>
                  <a:tcPr marL="82127" marR="82127" marT="41063" marB="41063">
                    <a:gradFill flip="none" rotWithShape="1">
                      <a:gsLst>
                        <a:gs pos="100000">
                          <a:schemeClr val="accent2">
                            <a:lumMod val="40000"/>
                            <a:lumOff val="60000"/>
                          </a:schemeClr>
                        </a:gs>
                        <a:gs pos="0">
                          <a:schemeClr val="bg2">
                            <a:tint val="10000"/>
                            <a:satMod val="300000"/>
                            <a:alpha val="91000"/>
                          </a:schemeClr>
                        </a:gs>
                      </a:gsLst>
                      <a:path path="circle">
                        <a:fillToRect l="100000" t="100000"/>
                      </a:path>
                      <a:tileRect r="-100000" b="-100000"/>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0" dirty="0">
                          <a:ln>
                            <a:solidFill>
                              <a:schemeClr val="accent1">
                                <a:lumMod val="50000"/>
                              </a:schemeClr>
                            </a:solidFill>
                          </a:ln>
                          <a:solidFill>
                            <a:srgbClr val="800000"/>
                          </a:solidFill>
                          <a:latin typeface="Cambria"/>
                          <a:cs typeface="Cambria"/>
                        </a:rPr>
                        <a:t>Functions, spheres</a:t>
                      </a:r>
                    </a:p>
                  </a:txBody>
                  <a:tcPr marL="82127" marR="82127" marT="41063" marB="41063">
                    <a:gradFill flip="none" rotWithShape="1">
                      <a:gsLst>
                        <a:gs pos="100000">
                          <a:schemeClr val="accent2">
                            <a:lumMod val="40000"/>
                            <a:lumOff val="60000"/>
                          </a:schemeClr>
                        </a:gs>
                        <a:gs pos="0">
                          <a:schemeClr val="bg2">
                            <a:tint val="10000"/>
                            <a:satMod val="300000"/>
                            <a:alpha val="91000"/>
                          </a:schemeClr>
                        </a:gs>
                      </a:gsLst>
                      <a:path path="circle">
                        <a:fillToRect l="100000" t="100000"/>
                      </a:path>
                      <a:tileRect r="-100000" b="-100000"/>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0" dirty="0">
                          <a:ln>
                            <a:solidFill>
                              <a:schemeClr val="accent1">
                                <a:lumMod val="50000"/>
                              </a:schemeClr>
                            </a:solidFill>
                          </a:ln>
                          <a:solidFill>
                            <a:srgbClr val="800000"/>
                          </a:solidFill>
                          <a:latin typeface="Cambria"/>
                          <a:cs typeface="Cambria"/>
                        </a:rPr>
                        <a:t>Symbols</a:t>
                      </a:r>
                    </a:p>
                  </a:txBody>
                  <a:tcPr marL="82127" marR="82127" marT="41063" marB="41063">
                    <a:gradFill flip="none" rotWithShape="1">
                      <a:gsLst>
                        <a:gs pos="100000">
                          <a:schemeClr val="accent2">
                            <a:lumMod val="40000"/>
                            <a:lumOff val="60000"/>
                          </a:schemeClr>
                        </a:gs>
                        <a:gs pos="0">
                          <a:schemeClr val="bg2">
                            <a:tint val="10000"/>
                            <a:satMod val="300000"/>
                            <a:alpha val="91000"/>
                          </a:schemeClr>
                        </a:gs>
                      </a:gsLst>
                      <a:path path="circle">
                        <a:fillToRect l="100000" t="100000"/>
                      </a:path>
                      <a:tileRect r="-100000" b="-100000"/>
                    </a:gradFill>
                  </a:tcPr>
                </a:tc>
                <a:extLst>
                  <a:ext uri="{0D108BD9-81ED-4DB2-BD59-A6C34878D82A}">
                    <a16:rowId xmlns:a16="http://schemas.microsoft.com/office/drawing/2014/main" val="10000"/>
                  </a:ext>
                </a:extLst>
              </a:tr>
              <a:tr h="634593">
                <a:tc>
                  <a:txBody>
                    <a:bodyPr/>
                    <a:lstStyle/>
                    <a:p>
                      <a:r>
                        <a:rPr lang="en-US" sz="1600" dirty="0">
                          <a:solidFill>
                            <a:schemeClr val="tx1"/>
                          </a:solidFill>
                          <a:latin typeface="Cambria"/>
                          <a:cs typeface="Cambria"/>
                        </a:rPr>
                        <a:t>ZEUS</a:t>
                      </a:r>
                    </a:p>
                  </a:txBody>
                  <a:tcPr marL="82127" marR="82127" marT="41063" marB="41063">
                    <a:solidFill>
                      <a:schemeClr val="bg1"/>
                    </a:solidFill>
                  </a:tcPr>
                </a:tc>
                <a:tc>
                  <a:txBody>
                    <a:bodyPr/>
                    <a:lstStyle/>
                    <a:p>
                      <a:r>
                        <a:rPr lang="en-US" sz="1600" dirty="0">
                          <a:solidFill>
                            <a:schemeClr val="tx1"/>
                          </a:solidFill>
                          <a:latin typeface="Cambria"/>
                          <a:cs typeface="Cambria"/>
                        </a:rPr>
                        <a:t>JUPITER</a:t>
                      </a:r>
                    </a:p>
                  </a:txBody>
                  <a:tcPr marL="82127" marR="82127" marT="41063" marB="41063">
                    <a:solidFill>
                      <a:schemeClr val="bg1"/>
                    </a:solidFill>
                  </a:tcPr>
                </a:tc>
                <a:tc>
                  <a:txBody>
                    <a:bodyPr/>
                    <a:lstStyle/>
                    <a:p>
                      <a:r>
                        <a:rPr lang="en-US" sz="1600" dirty="0">
                          <a:solidFill>
                            <a:schemeClr val="tx1"/>
                          </a:solidFill>
                          <a:latin typeface="Cambria"/>
                          <a:cs typeface="Cambria"/>
                        </a:rPr>
                        <a:t>order, justice,</a:t>
                      </a:r>
                      <a:r>
                        <a:rPr lang="en-US" sz="1600" baseline="0" dirty="0">
                          <a:solidFill>
                            <a:schemeClr val="tx1"/>
                          </a:solidFill>
                          <a:latin typeface="Cambria"/>
                          <a:cs typeface="Cambria"/>
                        </a:rPr>
                        <a:t> weather</a:t>
                      </a:r>
                      <a:endParaRPr lang="en-US" sz="1600" dirty="0">
                        <a:solidFill>
                          <a:schemeClr val="tx1"/>
                        </a:solidFill>
                        <a:latin typeface="Cambria"/>
                        <a:cs typeface="Cambria"/>
                      </a:endParaRPr>
                    </a:p>
                  </a:txBody>
                  <a:tcPr marL="82127" marR="82127" marT="41063" marB="41063">
                    <a:solidFill>
                      <a:schemeClr val="bg1"/>
                    </a:solidFill>
                  </a:tcPr>
                </a:tc>
                <a:tc>
                  <a:txBody>
                    <a:bodyPr/>
                    <a:lstStyle/>
                    <a:p>
                      <a:r>
                        <a:rPr lang="en-US" sz="1600" dirty="0">
                          <a:solidFill>
                            <a:schemeClr val="tx1"/>
                          </a:solidFill>
                          <a:latin typeface="Cambria"/>
                          <a:cs typeface="Cambria"/>
                        </a:rPr>
                        <a:t>eagle, thunderbolt</a:t>
                      </a:r>
                    </a:p>
                  </a:txBody>
                  <a:tcPr marL="82127" marR="82127" marT="41063" marB="41063">
                    <a:solidFill>
                      <a:schemeClr val="bg1"/>
                    </a:solidFill>
                  </a:tcPr>
                </a:tc>
                <a:extLst>
                  <a:ext uri="{0D108BD9-81ED-4DB2-BD59-A6C34878D82A}">
                    <a16:rowId xmlns:a16="http://schemas.microsoft.com/office/drawing/2014/main" val="10001"/>
                  </a:ext>
                </a:extLst>
              </a:tr>
              <a:tr h="415302">
                <a:tc>
                  <a:txBody>
                    <a:bodyPr/>
                    <a:lstStyle/>
                    <a:p>
                      <a:r>
                        <a:rPr lang="en-US" sz="1600" dirty="0">
                          <a:solidFill>
                            <a:schemeClr val="tx1"/>
                          </a:solidFill>
                          <a:latin typeface="Cambria"/>
                          <a:cs typeface="Cambria"/>
                        </a:rPr>
                        <a:t>POSEIDON</a:t>
                      </a:r>
                    </a:p>
                  </a:txBody>
                  <a:tcPr marL="82127" marR="82127" marT="41063" marB="41063">
                    <a:solidFill>
                      <a:schemeClr val="bg1"/>
                    </a:solidFill>
                  </a:tcPr>
                </a:tc>
                <a:tc>
                  <a:txBody>
                    <a:bodyPr/>
                    <a:lstStyle/>
                    <a:p>
                      <a:r>
                        <a:rPr lang="en-US" sz="1600" dirty="0">
                          <a:solidFill>
                            <a:schemeClr val="tx1"/>
                          </a:solidFill>
                          <a:latin typeface="Cambria"/>
                          <a:cs typeface="Cambria"/>
                        </a:rPr>
                        <a:t>NEPTUNE</a:t>
                      </a:r>
                    </a:p>
                  </a:txBody>
                  <a:tcPr marL="82127" marR="82127" marT="41063" marB="41063">
                    <a:solidFill>
                      <a:schemeClr val="bg1"/>
                    </a:solidFill>
                  </a:tcPr>
                </a:tc>
                <a:tc>
                  <a:txBody>
                    <a:bodyPr/>
                    <a:lstStyle/>
                    <a:p>
                      <a:r>
                        <a:rPr lang="en-US" sz="1600" dirty="0">
                          <a:solidFill>
                            <a:schemeClr val="tx1"/>
                          </a:solidFill>
                          <a:latin typeface="Cambria"/>
                          <a:cs typeface="Cambria"/>
                        </a:rPr>
                        <a:t>sea, earthquakes</a:t>
                      </a:r>
                      <a:r>
                        <a:rPr lang="en-US" sz="1600">
                          <a:solidFill>
                            <a:schemeClr val="tx1"/>
                          </a:solidFill>
                          <a:latin typeface="Cambria"/>
                          <a:cs typeface="Cambria"/>
                        </a:rPr>
                        <a:t>, horses</a:t>
                      </a:r>
                      <a:endParaRPr lang="en-US" sz="1600" dirty="0">
                        <a:solidFill>
                          <a:schemeClr val="tx1"/>
                        </a:solidFill>
                        <a:latin typeface="Cambria"/>
                        <a:cs typeface="Cambria"/>
                      </a:endParaRPr>
                    </a:p>
                  </a:txBody>
                  <a:tcPr marL="82127" marR="82127" marT="41063" marB="41063">
                    <a:solidFill>
                      <a:schemeClr val="bg1"/>
                    </a:solidFill>
                  </a:tcPr>
                </a:tc>
                <a:tc>
                  <a:txBody>
                    <a:bodyPr/>
                    <a:lstStyle/>
                    <a:p>
                      <a:r>
                        <a:rPr lang="en-US" sz="1600" dirty="0">
                          <a:solidFill>
                            <a:schemeClr val="tx1"/>
                          </a:solidFill>
                          <a:latin typeface="Cambria"/>
                          <a:cs typeface="Cambria"/>
                        </a:rPr>
                        <a:t>trident, bull</a:t>
                      </a:r>
                    </a:p>
                  </a:txBody>
                  <a:tcPr marL="82127" marR="82127" marT="41063" marB="41063">
                    <a:solidFill>
                      <a:schemeClr val="bg1"/>
                    </a:solidFill>
                  </a:tcPr>
                </a:tc>
                <a:extLst>
                  <a:ext uri="{0D108BD9-81ED-4DB2-BD59-A6C34878D82A}">
                    <a16:rowId xmlns:a16="http://schemas.microsoft.com/office/drawing/2014/main" val="10002"/>
                  </a:ext>
                </a:extLst>
              </a:tr>
              <a:tr h="415302">
                <a:tc>
                  <a:txBody>
                    <a:bodyPr/>
                    <a:lstStyle/>
                    <a:p>
                      <a:r>
                        <a:rPr lang="en-US" sz="1600" dirty="0">
                          <a:solidFill>
                            <a:schemeClr val="tx1"/>
                          </a:solidFill>
                          <a:latin typeface="Cambria"/>
                          <a:cs typeface="Cambria"/>
                        </a:rPr>
                        <a:t>HADES</a:t>
                      </a:r>
                    </a:p>
                  </a:txBody>
                  <a:tcPr marL="82127" marR="82127" marT="41063" marB="41063">
                    <a:solidFill>
                      <a:schemeClr val="bg1"/>
                    </a:solidFill>
                  </a:tcPr>
                </a:tc>
                <a:tc>
                  <a:txBody>
                    <a:bodyPr/>
                    <a:lstStyle/>
                    <a:p>
                      <a:r>
                        <a:rPr lang="en-US" sz="1600" dirty="0">
                          <a:solidFill>
                            <a:schemeClr val="tx1"/>
                          </a:solidFill>
                          <a:latin typeface="Cambria"/>
                          <a:cs typeface="Cambria"/>
                        </a:rPr>
                        <a:t>PLUTO</a:t>
                      </a:r>
                    </a:p>
                  </a:txBody>
                  <a:tcPr marL="82127" marR="82127" marT="41063" marB="41063">
                    <a:solidFill>
                      <a:schemeClr val="bg1"/>
                    </a:solidFill>
                  </a:tcPr>
                </a:tc>
                <a:tc>
                  <a:txBody>
                    <a:bodyPr/>
                    <a:lstStyle/>
                    <a:p>
                      <a:r>
                        <a:rPr lang="en-US" sz="1600" dirty="0">
                          <a:solidFill>
                            <a:schemeClr val="tx1"/>
                          </a:solidFill>
                          <a:latin typeface="Cambria"/>
                          <a:cs typeface="Cambria"/>
                        </a:rPr>
                        <a:t>underworld</a:t>
                      </a:r>
                    </a:p>
                  </a:txBody>
                  <a:tcPr marL="82127" marR="82127" marT="41063" marB="41063">
                    <a:solidFill>
                      <a:schemeClr val="bg1"/>
                    </a:solidFill>
                  </a:tcPr>
                </a:tc>
                <a:tc>
                  <a:txBody>
                    <a:bodyPr/>
                    <a:lstStyle/>
                    <a:p>
                      <a:endParaRPr lang="en-US" sz="1600" dirty="0">
                        <a:solidFill>
                          <a:schemeClr val="tx1"/>
                        </a:solidFill>
                        <a:latin typeface="Cambria"/>
                        <a:cs typeface="Cambria"/>
                      </a:endParaRPr>
                    </a:p>
                  </a:txBody>
                  <a:tcPr marL="82127" marR="82127" marT="41063" marB="41063">
                    <a:solidFill>
                      <a:schemeClr val="bg1"/>
                    </a:solidFill>
                  </a:tcPr>
                </a:tc>
                <a:extLst>
                  <a:ext uri="{0D108BD9-81ED-4DB2-BD59-A6C34878D82A}">
                    <a16:rowId xmlns:a16="http://schemas.microsoft.com/office/drawing/2014/main" val="10003"/>
                  </a:ext>
                </a:extLst>
              </a:tr>
              <a:tr h="415302">
                <a:tc>
                  <a:txBody>
                    <a:bodyPr/>
                    <a:lstStyle/>
                    <a:p>
                      <a:r>
                        <a:rPr lang="en-US" sz="1600" dirty="0">
                          <a:solidFill>
                            <a:schemeClr val="tx1"/>
                          </a:solidFill>
                          <a:latin typeface="Cambria"/>
                          <a:cs typeface="Cambria"/>
                        </a:rPr>
                        <a:t>HERA</a:t>
                      </a:r>
                    </a:p>
                  </a:txBody>
                  <a:tcPr marL="82127" marR="82127" marT="41063" marB="41063">
                    <a:solidFill>
                      <a:schemeClr val="bg1"/>
                    </a:solidFill>
                  </a:tcPr>
                </a:tc>
                <a:tc>
                  <a:txBody>
                    <a:bodyPr/>
                    <a:lstStyle/>
                    <a:p>
                      <a:r>
                        <a:rPr lang="en-US" sz="1600" dirty="0">
                          <a:solidFill>
                            <a:schemeClr val="tx1"/>
                          </a:solidFill>
                          <a:latin typeface="Cambria"/>
                          <a:cs typeface="Cambria"/>
                        </a:rPr>
                        <a:t>JUNO</a:t>
                      </a:r>
                    </a:p>
                  </a:txBody>
                  <a:tcPr marL="82127" marR="82127" marT="41063" marB="41063">
                    <a:solidFill>
                      <a:schemeClr val="bg1"/>
                    </a:solidFill>
                  </a:tcPr>
                </a:tc>
                <a:tc>
                  <a:txBody>
                    <a:bodyPr/>
                    <a:lstStyle/>
                    <a:p>
                      <a:r>
                        <a:rPr lang="en-US" sz="1600" dirty="0">
                          <a:solidFill>
                            <a:schemeClr val="tx1"/>
                          </a:solidFill>
                          <a:latin typeface="Cambria"/>
                          <a:cs typeface="Cambria"/>
                        </a:rPr>
                        <a:t>marriage</a:t>
                      </a:r>
                    </a:p>
                  </a:txBody>
                  <a:tcPr marL="82127" marR="82127" marT="41063" marB="41063">
                    <a:solidFill>
                      <a:schemeClr val="bg1"/>
                    </a:solidFill>
                  </a:tcPr>
                </a:tc>
                <a:tc>
                  <a:txBody>
                    <a:bodyPr/>
                    <a:lstStyle/>
                    <a:p>
                      <a:r>
                        <a:rPr lang="en-US" sz="1600" dirty="0">
                          <a:solidFill>
                            <a:schemeClr val="tx1"/>
                          </a:solidFill>
                          <a:latin typeface="Cambria"/>
                          <a:cs typeface="Cambria"/>
                        </a:rPr>
                        <a:t>peacock</a:t>
                      </a:r>
                    </a:p>
                  </a:txBody>
                  <a:tcPr marL="82127" marR="82127" marT="41063" marB="41063">
                    <a:solidFill>
                      <a:schemeClr val="bg1"/>
                    </a:solidFill>
                  </a:tcPr>
                </a:tc>
                <a:extLst>
                  <a:ext uri="{0D108BD9-81ED-4DB2-BD59-A6C34878D82A}">
                    <a16:rowId xmlns:a16="http://schemas.microsoft.com/office/drawing/2014/main" val="10004"/>
                  </a:ext>
                </a:extLst>
              </a:tr>
              <a:tr h="415302">
                <a:tc>
                  <a:txBody>
                    <a:bodyPr/>
                    <a:lstStyle/>
                    <a:p>
                      <a:r>
                        <a:rPr lang="en-US" sz="1600" dirty="0">
                          <a:solidFill>
                            <a:schemeClr val="tx1"/>
                          </a:solidFill>
                          <a:latin typeface="Cambria"/>
                          <a:cs typeface="Cambria"/>
                        </a:rPr>
                        <a:t>DEMETER</a:t>
                      </a:r>
                    </a:p>
                  </a:txBody>
                  <a:tcPr marL="82127" marR="82127" marT="41063" marB="41063">
                    <a:solidFill>
                      <a:schemeClr val="bg1"/>
                    </a:solidFill>
                  </a:tcPr>
                </a:tc>
                <a:tc>
                  <a:txBody>
                    <a:bodyPr/>
                    <a:lstStyle/>
                    <a:p>
                      <a:r>
                        <a:rPr lang="en-US" sz="1600" dirty="0">
                          <a:solidFill>
                            <a:schemeClr val="tx1"/>
                          </a:solidFill>
                          <a:latin typeface="Cambria"/>
                          <a:cs typeface="Cambria"/>
                        </a:rPr>
                        <a:t>CERES</a:t>
                      </a:r>
                    </a:p>
                  </a:txBody>
                  <a:tcPr marL="82127" marR="82127" marT="41063" marB="41063">
                    <a:solidFill>
                      <a:schemeClr val="bg1"/>
                    </a:solidFill>
                  </a:tcPr>
                </a:tc>
                <a:tc>
                  <a:txBody>
                    <a:bodyPr/>
                    <a:lstStyle/>
                    <a:p>
                      <a:r>
                        <a:rPr lang="en-US" sz="1600" dirty="0">
                          <a:solidFill>
                            <a:schemeClr val="tx1"/>
                          </a:solidFill>
                          <a:latin typeface="Cambria"/>
                          <a:cs typeface="Cambria"/>
                        </a:rPr>
                        <a:t>agriculture, fertility</a:t>
                      </a:r>
                    </a:p>
                  </a:txBody>
                  <a:tcPr marL="82127" marR="82127" marT="41063" marB="41063">
                    <a:solidFill>
                      <a:schemeClr val="bg1"/>
                    </a:solidFill>
                  </a:tcPr>
                </a:tc>
                <a:tc>
                  <a:txBody>
                    <a:bodyPr/>
                    <a:lstStyle/>
                    <a:p>
                      <a:r>
                        <a:rPr lang="en-US" sz="1600" dirty="0" err="1">
                          <a:solidFill>
                            <a:schemeClr val="tx1"/>
                          </a:solidFill>
                          <a:latin typeface="Cambria"/>
                          <a:cs typeface="Cambria"/>
                        </a:rPr>
                        <a:t>wheatsheaf</a:t>
                      </a:r>
                      <a:endParaRPr lang="en-US" sz="1600" dirty="0">
                        <a:solidFill>
                          <a:schemeClr val="tx1"/>
                        </a:solidFill>
                        <a:latin typeface="Cambria"/>
                        <a:cs typeface="Cambria"/>
                      </a:endParaRPr>
                    </a:p>
                  </a:txBody>
                  <a:tcPr marL="82127" marR="82127" marT="41063" marB="41063">
                    <a:solidFill>
                      <a:schemeClr val="bg1"/>
                    </a:solidFill>
                  </a:tcPr>
                </a:tc>
                <a:extLst>
                  <a:ext uri="{0D108BD9-81ED-4DB2-BD59-A6C34878D82A}">
                    <a16:rowId xmlns:a16="http://schemas.microsoft.com/office/drawing/2014/main" val="10005"/>
                  </a:ext>
                </a:extLst>
              </a:tr>
              <a:tr h="415302">
                <a:tc>
                  <a:txBody>
                    <a:bodyPr/>
                    <a:lstStyle/>
                    <a:p>
                      <a:r>
                        <a:rPr lang="en-US" sz="1600" dirty="0">
                          <a:solidFill>
                            <a:schemeClr val="tx1"/>
                          </a:solidFill>
                          <a:latin typeface="Cambria"/>
                          <a:cs typeface="Cambria"/>
                        </a:rPr>
                        <a:t>HESTIA</a:t>
                      </a:r>
                    </a:p>
                  </a:txBody>
                  <a:tcPr marL="82127" marR="82127" marT="41063" marB="41063">
                    <a:solidFill>
                      <a:schemeClr val="bg1"/>
                    </a:solidFill>
                  </a:tcPr>
                </a:tc>
                <a:tc>
                  <a:txBody>
                    <a:bodyPr/>
                    <a:lstStyle/>
                    <a:p>
                      <a:r>
                        <a:rPr lang="en-US" sz="1600" dirty="0">
                          <a:solidFill>
                            <a:schemeClr val="tx1"/>
                          </a:solidFill>
                          <a:latin typeface="Cambria"/>
                          <a:cs typeface="Cambria"/>
                        </a:rPr>
                        <a:t>VESTA</a:t>
                      </a:r>
                    </a:p>
                  </a:txBody>
                  <a:tcPr marL="82127" marR="82127" marT="41063" marB="41063">
                    <a:solidFill>
                      <a:schemeClr val="bg1"/>
                    </a:solidFill>
                  </a:tcPr>
                </a:tc>
                <a:tc>
                  <a:txBody>
                    <a:bodyPr/>
                    <a:lstStyle/>
                    <a:p>
                      <a:r>
                        <a:rPr lang="en-US" sz="1600" dirty="0">
                          <a:solidFill>
                            <a:schemeClr val="tx1"/>
                          </a:solidFill>
                          <a:latin typeface="Cambria"/>
                          <a:cs typeface="Cambria"/>
                        </a:rPr>
                        <a:t>hearth</a:t>
                      </a:r>
                    </a:p>
                  </a:txBody>
                  <a:tcPr marL="82127" marR="82127" marT="41063" marB="41063">
                    <a:solidFill>
                      <a:schemeClr val="bg1"/>
                    </a:solidFill>
                  </a:tcPr>
                </a:tc>
                <a:tc>
                  <a:txBody>
                    <a:bodyPr/>
                    <a:lstStyle/>
                    <a:p>
                      <a:r>
                        <a:rPr lang="en-US" sz="1600" dirty="0">
                          <a:solidFill>
                            <a:schemeClr val="tx1"/>
                          </a:solidFill>
                          <a:latin typeface="Cambria"/>
                          <a:cs typeface="Cambria"/>
                        </a:rPr>
                        <a:t>fire</a:t>
                      </a:r>
                    </a:p>
                  </a:txBody>
                  <a:tcPr marL="82127" marR="82127" marT="41063" marB="41063">
                    <a:solidFill>
                      <a:schemeClr val="bg1"/>
                    </a:solidFill>
                  </a:tcPr>
                </a:tc>
                <a:extLst>
                  <a:ext uri="{0D108BD9-81ED-4DB2-BD59-A6C34878D82A}">
                    <a16:rowId xmlns:a16="http://schemas.microsoft.com/office/drawing/2014/main" val="10006"/>
                  </a:ext>
                </a:extLst>
              </a:tr>
              <a:tr h="634593">
                <a:tc>
                  <a:txBody>
                    <a:bodyPr/>
                    <a:lstStyle/>
                    <a:p>
                      <a:r>
                        <a:rPr lang="en-US" sz="1600" dirty="0">
                          <a:solidFill>
                            <a:schemeClr val="tx1"/>
                          </a:solidFill>
                          <a:latin typeface="Cambria"/>
                          <a:cs typeface="Cambria"/>
                        </a:rPr>
                        <a:t>ATHENE/ATHENA</a:t>
                      </a:r>
                    </a:p>
                  </a:txBody>
                  <a:tcPr marL="82127" marR="82127" marT="41063" marB="41063">
                    <a:solidFill>
                      <a:schemeClr val="bg1"/>
                    </a:solidFill>
                  </a:tcPr>
                </a:tc>
                <a:tc>
                  <a:txBody>
                    <a:bodyPr/>
                    <a:lstStyle/>
                    <a:p>
                      <a:r>
                        <a:rPr lang="en-US" sz="1600" dirty="0">
                          <a:solidFill>
                            <a:schemeClr val="tx1"/>
                          </a:solidFill>
                          <a:latin typeface="Cambria"/>
                          <a:cs typeface="Cambria"/>
                        </a:rPr>
                        <a:t>MINERVA</a:t>
                      </a:r>
                    </a:p>
                  </a:txBody>
                  <a:tcPr marL="82127" marR="82127" marT="41063" marB="41063">
                    <a:solidFill>
                      <a:schemeClr val="bg1"/>
                    </a:solidFill>
                  </a:tcPr>
                </a:tc>
                <a:tc>
                  <a:txBody>
                    <a:bodyPr/>
                    <a:lstStyle/>
                    <a:p>
                      <a:r>
                        <a:rPr lang="en-US" sz="1600" dirty="0">
                          <a:solidFill>
                            <a:schemeClr val="tx1"/>
                          </a:solidFill>
                          <a:latin typeface="Cambria"/>
                          <a:cs typeface="Cambria"/>
                        </a:rPr>
                        <a:t>wisdom, strategy, technology</a:t>
                      </a:r>
                    </a:p>
                  </a:txBody>
                  <a:tcPr marL="82127" marR="82127" marT="41063" marB="41063">
                    <a:solidFill>
                      <a:schemeClr val="bg1"/>
                    </a:solidFill>
                  </a:tcPr>
                </a:tc>
                <a:tc>
                  <a:txBody>
                    <a:bodyPr/>
                    <a:lstStyle/>
                    <a:p>
                      <a:r>
                        <a:rPr lang="en-US" sz="1600" dirty="0">
                          <a:solidFill>
                            <a:schemeClr val="tx1"/>
                          </a:solidFill>
                          <a:latin typeface="Cambria"/>
                          <a:cs typeface="Cambria"/>
                        </a:rPr>
                        <a:t>aegis, owl</a:t>
                      </a:r>
                    </a:p>
                  </a:txBody>
                  <a:tcPr marL="82127" marR="82127" marT="41063" marB="41063">
                    <a:solidFill>
                      <a:schemeClr val="bg1"/>
                    </a:solidFill>
                  </a:tcPr>
                </a:tc>
                <a:extLst>
                  <a:ext uri="{0D108BD9-81ED-4DB2-BD59-A6C34878D82A}">
                    <a16:rowId xmlns:a16="http://schemas.microsoft.com/office/drawing/2014/main" val="10007"/>
                  </a:ext>
                </a:extLst>
              </a:tr>
              <a:tr h="415302">
                <a:tc>
                  <a:txBody>
                    <a:bodyPr/>
                    <a:lstStyle/>
                    <a:p>
                      <a:r>
                        <a:rPr lang="en-US" sz="1600" dirty="0">
                          <a:solidFill>
                            <a:schemeClr val="tx1"/>
                          </a:solidFill>
                          <a:latin typeface="Cambria"/>
                          <a:cs typeface="Cambria"/>
                        </a:rPr>
                        <a:t>APHRODITE</a:t>
                      </a:r>
                    </a:p>
                  </a:txBody>
                  <a:tcPr marL="82127" marR="82127" marT="41063" marB="41063">
                    <a:solidFill>
                      <a:schemeClr val="bg1"/>
                    </a:solidFill>
                  </a:tcPr>
                </a:tc>
                <a:tc>
                  <a:txBody>
                    <a:bodyPr/>
                    <a:lstStyle/>
                    <a:p>
                      <a:r>
                        <a:rPr lang="en-US" sz="1600" dirty="0">
                          <a:solidFill>
                            <a:schemeClr val="tx1"/>
                          </a:solidFill>
                          <a:latin typeface="Cambria"/>
                          <a:cs typeface="Cambria"/>
                        </a:rPr>
                        <a:t>VENUS</a:t>
                      </a:r>
                    </a:p>
                  </a:txBody>
                  <a:tcPr marL="82127" marR="82127" marT="41063" marB="41063">
                    <a:solidFill>
                      <a:schemeClr val="bg1"/>
                    </a:solidFill>
                  </a:tcPr>
                </a:tc>
                <a:tc>
                  <a:txBody>
                    <a:bodyPr/>
                    <a:lstStyle/>
                    <a:p>
                      <a:r>
                        <a:rPr lang="en-US" sz="1600" dirty="0">
                          <a:solidFill>
                            <a:schemeClr val="tx1"/>
                          </a:solidFill>
                          <a:latin typeface="Cambria"/>
                          <a:cs typeface="Cambria"/>
                        </a:rPr>
                        <a:t>beauty, sex, love</a:t>
                      </a:r>
                    </a:p>
                  </a:txBody>
                  <a:tcPr marL="82127" marR="82127" marT="41063" marB="41063">
                    <a:solidFill>
                      <a:schemeClr val="bg1"/>
                    </a:solidFill>
                  </a:tcPr>
                </a:tc>
                <a:tc>
                  <a:txBody>
                    <a:bodyPr/>
                    <a:lstStyle/>
                    <a:p>
                      <a:r>
                        <a:rPr lang="en-US" sz="1600" dirty="0">
                          <a:solidFill>
                            <a:schemeClr val="tx1"/>
                          </a:solidFill>
                          <a:latin typeface="Cambria"/>
                          <a:cs typeface="Cambria"/>
                        </a:rPr>
                        <a:t>dove</a:t>
                      </a:r>
                    </a:p>
                  </a:txBody>
                  <a:tcPr marL="82127" marR="82127" marT="41063" marB="41063">
                    <a:solidFill>
                      <a:schemeClr val="bg1"/>
                    </a:solidFill>
                  </a:tcPr>
                </a:tc>
                <a:extLst>
                  <a:ext uri="{0D108BD9-81ED-4DB2-BD59-A6C34878D82A}">
                    <a16:rowId xmlns:a16="http://schemas.microsoft.com/office/drawing/2014/main" val="10008"/>
                  </a:ext>
                </a:extLst>
              </a:tr>
              <a:tr h="605195">
                <a:tc>
                  <a:txBody>
                    <a:bodyPr/>
                    <a:lstStyle/>
                    <a:p>
                      <a:r>
                        <a:rPr lang="en-US" sz="1600" dirty="0">
                          <a:solidFill>
                            <a:schemeClr val="tx1"/>
                          </a:solidFill>
                          <a:latin typeface="Cambria"/>
                          <a:cs typeface="Cambria"/>
                        </a:rPr>
                        <a:t>HERMES</a:t>
                      </a:r>
                    </a:p>
                  </a:txBody>
                  <a:tcPr marL="82127" marR="82127" marT="41063" marB="41063">
                    <a:solidFill>
                      <a:schemeClr val="bg1"/>
                    </a:solidFill>
                  </a:tcPr>
                </a:tc>
                <a:tc>
                  <a:txBody>
                    <a:bodyPr/>
                    <a:lstStyle/>
                    <a:p>
                      <a:r>
                        <a:rPr lang="en-US" sz="1600" dirty="0">
                          <a:solidFill>
                            <a:schemeClr val="tx1"/>
                          </a:solidFill>
                          <a:latin typeface="Cambria"/>
                          <a:cs typeface="Cambria"/>
                        </a:rPr>
                        <a:t>MERCURY</a:t>
                      </a:r>
                    </a:p>
                  </a:txBody>
                  <a:tcPr marL="82127" marR="82127" marT="41063" marB="41063">
                    <a:solidFill>
                      <a:schemeClr val="bg1"/>
                    </a:solidFill>
                  </a:tcPr>
                </a:tc>
                <a:tc>
                  <a:txBody>
                    <a:bodyPr/>
                    <a:lstStyle/>
                    <a:p>
                      <a:r>
                        <a:rPr lang="en-US" sz="1600" dirty="0">
                          <a:solidFill>
                            <a:schemeClr val="tx1"/>
                          </a:solidFill>
                          <a:latin typeface="Cambria"/>
                          <a:cs typeface="Cambria"/>
                        </a:rPr>
                        <a:t>travel, trade, trickery</a:t>
                      </a:r>
                    </a:p>
                  </a:txBody>
                  <a:tcPr marL="82127" marR="82127" marT="41063" marB="41063">
                    <a:solidFill>
                      <a:schemeClr val="bg1"/>
                    </a:solidFill>
                  </a:tcPr>
                </a:tc>
                <a:tc>
                  <a:txBody>
                    <a:bodyPr/>
                    <a:lstStyle/>
                    <a:p>
                      <a:r>
                        <a:rPr lang="en-US" sz="1600" dirty="0">
                          <a:solidFill>
                            <a:schemeClr val="tx1"/>
                          </a:solidFill>
                          <a:latin typeface="Cambria"/>
                          <a:cs typeface="Cambria"/>
                        </a:rPr>
                        <a:t>winged</a:t>
                      </a:r>
                      <a:r>
                        <a:rPr lang="en-US" sz="1600" baseline="0" dirty="0">
                          <a:solidFill>
                            <a:schemeClr val="tx1"/>
                          </a:solidFill>
                          <a:latin typeface="Cambria"/>
                          <a:cs typeface="Cambria"/>
                        </a:rPr>
                        <a:t> sandals</a:t>
                      </a:r>
                      <a:endParaRPr lang="en-US" sz="1600" dirty="0">
                        <a:solidFill>
                          <a:schemeClr val="tx1"/>
                        </a:solidFill>
                        <a:latin typeface="Cambria"/>
                        <a:cs typeface="Cambria"/>
                      </a:endParaRPr>
                    </a:p>
                  </a:txBody>
                  <a:tcPr marL="82127" marR="82127" marT="41063" marB="41063">
                    <a:solidFill>
                      <a:schemeClr val="bg1"/>
                    </a:solidFill>
                  </a:tcPr>
                </a:tc>
                <a:extLst>
                  <a:ext uri="{0D108BD9-81ED-4DB2-BD59-A6C34878D82A}">
                    <a16:rowId xmlns:a16="http://schemas.microsoft.com/office/drawing/2014/main" val="10009"/>
                  </a:ext>
                </a:extLst>
              </a:tr>
              <a:tr h="415302">
                <a:tc>
                  <a:txBody>
                    <a:bodyPr/>
                    <a:lstStyle/>
                    <a:p>
                      <a:r>
                        <a:rPr lang="en-US" sz="1600" dirty="0">
                          <a:solidFill>
                            <a:schemeClr val="tx1"/>
                          </a:solidFill>
                          <a:latin typeface="Cambria"/>
                          <a:cs typeface="Cambria"/>
                        </a:rPr>
                        <a:t>APOLLO</a:t>
                      </a:r>
                    </a:p>
                  </a:txBody>
                  <a:tcPr marL="82127" marR="82127" marT="41063" marB="41063">
                    <a:solidFill>
                      <a:schemeClr val="bg1"/>
                    </a:solidFill>
                  </a:tcPr>
                </a:tc>
                <a:tc>
                  <a:txBody>
                    <a:bodyPr/>
                    <a:lstStyle/>
                    <a:p>
                      <a:r>
                        <a:rPr lang="en-US" sz="1600" dirty="0">
                          <a:solidFill>
                            <a:schemeClr val="tx1"/>
                          </a:solidFill>
                          <a:latin typeface="Cambria"/>
                          <a:cs typeface="Cambria"/>
                        </a:rPr>
                        <a:t>APOLLO</a:t>
                      </a:r>
                    </a:p>
                  </a:txBody>
                  <a:tcPr marL="82127" marR="82127" marT="41063" marB="41063">
                    <a:solidFill>
                      <a:schemeClr val="bg1"/>
                    </a:solidFill>
                  </a:tcPr>
                </a:tc>
                <a:tc>
                  <a:txBody>
                    <a:bodyPr/>
                    <a:lstStyle/>
                    <a:p>
                      <a:r>
                        <a:rPr lang="en-US" sz="1600" dirty="0">
                          <a:solidFill>
                            <a:schemeClr val="tx1"/>
                          </a:solidFill>
                          <a:latin typeface="Cambria"/>
                          <a:cs typeface="Cambria"/>
                        </a:rPr>
                        <a:t>light, healing,</a:t>
                      </a:r>
                      <a:r>
                        <a:rPr lang="en-US" sz="1600" baseline="0" dirty="0">
                          <a:solidFill>
                            <a:schemeClr val="tx1"/>
                          </a:solidFill>
                          <a:latin typeface="Cambria"/>
                          <a:cs typeface="Cambria"/>
                        </a:rPr>
                        <a:t> music</a:t>
                      </a:r>
                      <a:endParaRPr lang="en-US" sz="1600" dirty="0">
                        <a:solidFill>
                          <a:schemeClr val="tx1"/>
                        </a:solidFill>
                        <a:latin typeface="Cambria"/>
                        <a:cs typeface="Cambria"/>
                      </a:endParaRPr>
                    </a:p>
                  </a:txBody>
                  <a:tcPr marL="82127" marR="82127" marT="41063" marB="41063">
                    <a:solidFill>
                      <a:schemeClr val="bg1"/>
                    </a:solidFill>
                  </a:tcPr>
                </a:tc>
                <a:tc>
                  <a:txBody>
                    <a:bodyPr/>
                    <a:lstStyle/>
                    <a:p>
                      <a:r>
                        <a:rPr lang="en-US" sz="1600" dirty="0">
                          <a:solidFill>
                            <a:schemeClr val="tx1"/>
                          </a:solidFill>
                          <a:latin typeface="Cambria"/>
                          <a:cs typeface="Cambria"/>
                        </a:rPr>
                        <a:t>bow, lyre,</a:t>
                      </a:r>
                      <a:r>
                        <a:rPr lang="en-US" sz="1600" baseline="0" dirty="0">
                          <a:solidFill>
                            <a:schemeClr val="tx1"/>
                          </a:solidFill>
                          <a:latin typeface="Cambria"/>
                          <a:cs typeface="Cambria"/>
                        </a:rPr>
                        <a:t> sun</a:t>
                      </a:r>
                      <a:endParaRPr lang="en-US" sz="1600" dirty="0">
                        <a:solidFill>
                          <a:schemeClr val="tx1"/>
                        </a:solidFill>
                        <a:latin typeface="Cambria"/>
                        <a:cs typeface="Cambria"/>
                      </a:endParaRPr>
                    </a:p>
                  </a:txBody>
                  <a:tcPr marL="82127" marR="82127" marT="41063" marB="41063">
                    <a:solidFill>
                      <a:schemeClr val="bg1"/>
                    </a:solidFill>
                  </a:tcPr>
                </a:tc>
                <a:extLst>
                  <a:ext uri="{0D108BD9-81ED-4DB2-BD59-A6C34878D82A}">
                    <a16:rowId xmlns:a16="http://schemas.microsoft.com/office/drawing/2014/main" val="10010"/>
                  </a:ext>
                </a:extLst>
              </a:tr>
              <a:tr h="415302">
                <a:tc>
                  <a:txBody>
                    <a:bodyPr/>
                    <a:lstStyle/>
                    <a:p>
                      <a:r>
                        <a:rPr lang="en-US" sz="1600" dirty="0">
                          <a:solidFill>
                            <a:schemeClr val="tx1"/>
                          </a:solidFill>
                          <a:latin typeface="Cambria"/>
                          <a:cs typeface="Cambria"/>
                        </a:rPr>
                        <a:t>ARTEMIS</a:t>
                      </a:r>
                    </a:p>
                  </a:txBody>
                  <a:tcPr marL="82127" marR="82127" marT="41063" marB="41063">
                    <a:solidFill>
                      <a:schemeClr val="bg1"/>
                    </a:solidFill>
                  </a:tcPr>
                </a:tc>
                <a:tc>
                  <a:txBody>
                    <a:bodyPr/>
                    <a:lstStyle/>
                    <a:p>
                      <a:r>
                        <a:rPr lang="en-US" sz="1600" dirty="0">
                          <a:solidFill>
                            <a:schemeClr val="tx1"/>
                          </a:solidFill>
                          <a:latin typeface="Cambria"/>
                          <a:cs typeface="Cambria"/>
                        </a:rPr>
                        <a:t>DIANA</a:t>
                      </a:r>
                    </a:p>
                  </a:txBody>
                  <a:tcPr marL="82127" marR="82127" marT="41063" marB="41063">
                    <a:solidFill>
                      <a:schemeClr val="bg1"/>
                    </a:solidFill>
                  </a:tcPr>
                </a:tc>
                <a:tc>
                  <a:txBody>
                    <a:bodyPr/>
                    <a:lstStyle/>
                    <a:p>
                      <a:r>
                        <a:rPr lang="en-US" sz="1600" dirty="0">
                          <a:solidFill>
                            <a:schemeClr val="tx1"/>
                          </a:solidFill>
                          <a:latin typeface="Cambria"/>
                          <a:cs typeface="Cambria"/>
                        </a:rPr>
                        <a:t>wildlife, hunting</a:t>
                      </a:r>
                    </a:p>
                  </a:txBody>
                  <a:tcPr marL="82127" marR="82127" marT="41063" marB="41063">
                    <a:solidFill>
                      <a:schemeClr val="bg1"/>
                    </a:solidFill>
                  </a:tcPr>
                </a:tc>
                <a:tc>
                  <a:txBody>
                    <a:bodyPr/>
                    <a:lstStyle/>
                    <a:p>
                      <a:r>
                        <a:rPr lang="en-US" sz="1600" dirty="0">
                          <a:solidFill>
                            <a:schemeClr val="tx1"/>
                          </a:solidFill>
                          <a:latin typeface="Cambria"/>
                          <a:cs typeface="Cambria"/>
                        </a:rPr>
                        <a:t>bow, moon</a:t>
                      </a:r>
                    </a:p>
                  </a:txBody>
                  <a:tcPr marL="82127" marR="82127" marT="41063" marB="41063">
                    <a:solidFill>
                      <a:schemeClr val="bg1"/>
                    </a:solidFill>
                  </a:tcPr>
                </a:tc>
                <a:extLst>
                  <a:ext uri="{0D108BD9-81ED-4DB2-BD59-A6C34878D82A}">
                    <a16:rowId xmlns:a16="http://schemas.microsoft.com/office/drawing/2014/main" val="10011"/>
                  </a:ext>
                </a:extLst>
              </a:tr>
              <a:tr h="415302">
                <a:tc>
                  <a:txBody>
                    <a:bodyPr/>
                    <a:lstStyle/>
                    <a:p>
                      <a:r>
                        <a:rPr lang="en-US" sz="1600" dirty="0">
                          <a:solidFill>
                            <a:schemeClr val="tx1"/>
                          </a:solidFill>
                          <a:latin typeface="Cambria"/>
                          <a:cs typeface="Cambria"/>
                        </a:rPr>
                        <a:t>HEPHAESTUS</a:t>
                      </a:r>
                    </a:p>
                  </a:txBody>
                  <a:tcPr marL="82127" marR="82127" marT="41063" marB="41063">
                    <a:solidFill>
                      <a:schemeClr val="bg1"/>
                    </a:solidFill>
                  </a:tcPr>
                </a:tc>
                <a:tc>
                  <a:txBody>
                    <a:bodyPr/>
                    <a:lstStyle/>
                    <a:p>
                      <a:r>
                        <a:rPr lang="en-US" sz="1600" dirty="0">
                          <a:solidFill>
                            <a:schemeClr val="tx1"/>
                          </a:solidFill>
                          <a:latin typeface="Cambria"/>
                          <a:cs typeface="Cambria"/>
                        </a:rPr>
                        <a:t>VULCAN</a:t>
                      </a:r>
                    </a:p>
                  </a:txBody>
                  <a:tcPr marL="82127" marR="82127" marT="41063" marB="41063">
                    <a:solidFill>
                      <a:schemeClr val="bg1"/>
                    </a:solidFill>
                  </a:tcPr>
                </a:tc>
                <a:tc>
                  <a:txBody>
                    <a:bodyPr/>
                    <a:lstStyle/>
                    <a:p>
                      <a:r>
                        <a:rPr lang="en-US" sz="1600" dirty="0" err="1">
                          <a:solidFill>
                            <a:schemeClr val="tx1"/>
                          </a:solidFill>
                          <a:latin typeface="Cambria"/>
                          <a:cs typeface="Cambria"/>
                        </a:rPr>
                        <a:t>metalcraft</a:t>
                      </a:r>
                      <a:endParaRPr lang="en-US" sz="1600" dirty="0">
                        <a:solidFill>
                          <a:schemeClr val="tx1"/>
                        </a:solidFill>
                        <a:latin typeface="Cambria"/>
                        <a:cs typeface="Cambria"/>
                      </a:endParaRPr>
                    </a:p>
                  </a:txBody>
                  <a:tcPr marL="82127" marR="82127" marT="41063" marB="41063">
                    <a:solidFill>
                      <a:schemeClr val="bg1"/>
                    </a:solidFill>
                  </a:tcPr>
                </a:tc>
                <a:tc>
                  <a:txBody>
                    <a:bodyPr/>
                    <a:lstStyle/>
                    <a:p>
                      <a:r>
                        <a:rPr lang="en-US" sz="1600" dirty="0">
                          <a:solidFill>
                            <a:schemeClr val="tx1"/>
                          </a:solidFill>
                          <a:latin typeface="Cambria"/>
                          <a:cs typeface="Cambria"/>
                        </a:rPr>
                        <a:t>hammer, anvil</a:t>
                      </a:r>
                    </a:p>
                  </a:txBody>
                  <a:tcPr marL="82127" marR="82127" marT="41063" marB="41063">
                    <a:solidFill>
                      <a:schemeClr val="bg1"/>
                    </a:solidFill>
                  </a:tcPr>
                </a:tc>
                <a:extLst>
                  <a:ext uri="{0D108BD9-81ED-4DB2-BD59-A6C34878D82A}">
                    <a16:rowId xmlns:a16="http://schemas.microsoft.com/office/drawing/2014/main" val="10012"/>
                  </a:ext>
                </a:extLst>
              </a:tr>
              <a:tr h="415302">
                <a:tc>
                  <a:txBody>
                    <a:bodyPr/>
                    <a:lstStyle/>
                    <a:p>
                      <a:r>
                        <a:rPr lang="en-US" sz="1600" dirty="0">
                          <a:solidFill>
                            <a:schemeClr val="tx1"/>
                          </a:solidFill>
                          <a:latin typeface="Cambria"/>
                          <a:cs typeface="Cambria"/>
                        </a:rPr>
                        <a:t>ARES</a:t>
                      </a:r>
                    </a:p>
                  </a:txBody>
                  <a:tcPr marL="82127" marR="82127" marT="41063" marB="41063">
                    <a:solidFill>
                      <a:schemeClr val="bg1"/>
                    </a:solidFill>
                  </a:tcPr>
                </a:tc>
                <a:tc>
                  <a:txBody>
                    <a:bodyPr/>
                    <a:lstStyle/>
                    <a:p>
                      <a:r>
                        <a:rPr lang="en-US" sz="1600" dirty="0">
                          <a:solidFill>
                            <a:schemeClr val="tx1"/>
                          </a:solidFill>
                          <a:latin typeface="Cambria"/>
                          <a:cs typeface="Cambria"/>
                        </a:rPr>
                        <a:t>MARS</a:t>
                      </a:r>
                    </a:p>
                  </a:txBody>
                  <a:tcPr marL="82127" marR="82127" marT="41063" marB="41063">
                    <a:solidFill>
                      <a:schemeClr val="bg1"/>
                    </a:solidFill>
                  </a:tcPr>
                </a:tc>
                <a:tc>
                  <a:txBody>
                    <a:bodyPr/>
                    <a:lstStyle/>
                    <a:p>
                      <a:r>
                        <a:rPr lang="en-US" sz="1600" dirty="0">
                          <a:solidFill>
                            <a:schemeClr val="tx1"/>
                          </a:solidFill>
                          <a:latin typeface="Cambria"/>
                          <a:cs typeface="Cambria"/>
                        </a:rPr>
                        <a:t>violence, war</a:t>
                      </a:r>
                    </a:p>
                  </a:txBody>
                  <a:tcPr marL="82127" marR="82127" marT="41063" marB="41063">
                    <a:solidFill>
                      <a:schemeClr val="bg1"/>
                    </a:solidFill>
                  </a:tcPr>
                </a:tc>
                <a:tc>
                  <a:txBody>
                    <a:bodyPr/>
                    <a:lstStyle/>
                    <a:p>
                      <a:r>
                        <a:rPr lang="en-US" sz="1600" dirty="0">
                          <a:solidFill>
                            <a:schemeClr val="tx1"/>
                          </a:solidFill>
                          <a:latin typeface="Cambria"/>
                          <a:cs typeface="Cambria"/>
                        </a:rPr>
                        <a:t>sword</a:t>
                      </a:r>
                    </a:p>
                  </a:txBody>
                  <a:tcPr marL="82127" marR="82127" marT="41063" marB="41063">
                    <a:solidFill>
                      <a:schemeClr val="bg1"/>
                    </a:solidFill>
                  </a:tcPr>
                </a:tc>
                <a:extLst>
                  <a:ext uri="{0D108BD9-81ED-4DB2-BD59-A6C34878D82A}">
                    <a16:rowId xmlns:a16="http://schemas.microsoft.com/office/drawing/2014/main" val="10013"/>
                  </a:ext>
                </a:extLst>
              </a:tr>
              <a:tr h="0">
                <a:tc>
                  <a:txBody>
                    <a:bodyPr/>
                    <a:lstStyle/>
                    <a:p>
                      <a:r>
                        <a:rPr lang="en-US" sz="1600" dirty="0">
                          <a:solidFill>
                            <a:schemeClr val="tx1"/>
                          </a:solidFill>
                          <a:latin typeface="Cambria"/>
                          <a:cs typeface="Cambria"/>
                        </a:rPr>
                        <a:t>DIONYSUS</a:t>
                      </a:r>
                    </a:p>
                  </a:txBody>
                  <a:tcPr marL="82127" marR="82127" marT="41063" marB="41063">
                    <a:solidFill>
                      <a:schemeClr val="bg1"/>
                    </a:solidFill>
                  </a:tcPr>
                </a:tc>
                <a:tc>
                  <a:txBody>
                    <a:bodyPr/>
                    <a:lstStyle/>
                    <a:p>
                      <a:r>
                        <a:rPr lang="en-US" sz="1600" dirty="0">
                          <a:solidFill>
                            <a:schemeClr val="tx1"/>
                          </a:solidFill>
                          <a:latin typeface="Cambria"/>
                          <a:cs typeface="Cambria"/>
                        </a:rPr>
                        <a:t>BACCHUS</a:t>
                      </a:r>
                    </a:p>
                  </a:txBody>
                  <a:tcPr marL="82127" marR="82127" marT="41063" marB="41063">
                    <a:solidFill>
                      <a:schemeClr val="bg1"/>
                    </a:solidFill>
                  </a:tcPr>
                </a:tc>
                <a:tc>
                  <a:txBody>
                    <a:bodyPr/>
                    <a:lstStyle/>
                    <a:p>
                      <a:r>
                        <a:rPr lang="en-US" sz="1600" dirty="0">
                          <a:solidFill>
                            <a:schemeClr val="tx1"/>
                          </a:solidFill>
                          <a:latin typeface="Cambria"/>
                          <a:cs typeface="Cambria"/>
                        </a:rPr>
                        <a:t>wine, freedom</a:t>
                      </a:r>
                    </a:p>
                  </a:txBody>
                  <a:tcPr marL="82127" marR="82127" marT="41063" marB="41063">
                    <a:solidFill>
                      <a:schemeClr val="bg1"/>
                    </a:solidFill>
                  </a:tcPr>
                </a:tc>
                <a:tc>
                  <a:txBody>
                    <a:bodyPr/>
                    <a:lstStyle/>
                    <a:p>
                      <a:r>
                        <a:rPr lang="en-US" sz="1600" dirty="0">
                          <a:solidFill>
                            <a:schemeClr val="tx1"/>
                          </a:solidFill>
                          <a:latin typeface="Cambria"/>
                          <a:cs typeface="Cambria"/>
                        </a:rPr>
                        <a:t>grapes, vine</a:t>
                      </a:r>
                    </a:p>
                  </a:txBody>
                  <a:tcPr marL="82127" marR="82127" marT="41063" marB="41063">
                    <a:solidFill>
                      <a:schemeClr val="bg1"/>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2834409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433px-Zeus-Gany-sculp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1094" y="425450"/>
            <a:ext cx="4341813" cy="6007100"/>
          </a:xfrm>
          <a:prstGeom prst="rect">
            <a:avLst/>
          </a:prstGeom>
          <a:noFill/>
        </p:spPr>
      </p:pic>
      <p:sp>
        <p:nvSpPr>
          <p:cNvPr id="5" name="Text Box 3"/>
          <p:cNvSpPr txBox="1">
            <a:spLocks noChangeArrowheads="1"/>
          </p:cNvSpPr>
          <p:nvPr/>
        </p:nvSpPr>
        <p:spPr bwMode="auto">
          <a:xfrm>
            <a:off x="0" y="6432550"/>
            <a:ext cx="9144000" cy="369332"/>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b="1" dirty="0">
                <a:latin typeface="Cambria"/>
                <a:cs typeface="Cambria"/>
              </a:rPr>
              <a:t>Zeus and Ganymede, Olympia (early 5th century BCE)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32.3Ganymed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455" y="674532"/>
            <a:ext cx="2887091" cy="5508936"/>
          </a:xfrm>
          <a:prstGeom prst="rect">
            <a:avLst/>
          </a:prstGeom>
        </p:spPr>
      </p:pic>
      <p:sp>
        <p:nvSpPr>
          <p:cNvPr id="5" name="Text Box 3"/>
          <p:cNvSpPr txBox="1">
            <a:spLocks noChangeArrowheads="1"/>
          </p:cNvSpPr>
          <p:nvPr/>
        </p:nvSpPr>
        <p:spPr bwMode="auto">
          <a:xfrm>
            <a:off x="0" y="6232495"/>
            <a:ext cx="9144000" cy="400110"/>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sz="2000" b="1" dirty="0">
                <a:latin typeface="Cambria"/>
                <a:cs typeface="Cambria"/>
              </a:rPr>
              <a:t>"</a:t>
            </a:r>
            <a:r>
              <a:rPr lang="en-US" sz="2000" b="1" dirty="0" err="1">
                <a:latin typeface="Cambria"/>
                <a:cs typeface="Cambria"/>
              </a:rPr>
              <a:t>Ganymedes</a:t>
            </a:r>
            <a:r>
              <a:rPr lang="en-US" sz="2000" b="1" dirty="0">
                <a:latin typeface="Cambria"/>
                <a:cs typeface="Cambria"/>
              </a:rPr>
              <a:t> with the Eagle,” Roman copy of Greek bronze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51000" y="5857725"/>
            <a:ext cx="5842000" cy="400110"/>
          </a:xfrm>
          <a:prstGeom prst="rect">
            <a:avLst/>
          </a:prstGeom>
        </p:spPr>
        <p:txBody>
          <a:bodyPr wrap="square">
            <a:spAutoFit/>
          </a:bodyPr>
          <a:lstStyle/>
          <a:p>
            <a:pPr algn="ctr"/>
            <a:r>
              <a:rPr lang="en-US" sz="2000" b="1" dirty="0">
                <a:latin typeface="Cambria"/>
                <a:cs typeface="Cambria"/>
              </a:rPr>
              <a:t>Zeus and Ganymede, Roman mosaic (3rd </a:t>
            </a:r>
            <a:r>
              <a:rPr lang="en-US" sz="2000" b="1" dirty="0" err="1">
                <a:latin typeface="Cambria"/>
                <a:cs typeface="Cambria"/>
              </a:rPr>
              <a:t>c</a:t>
            </a:r>
            <a:r>
              <a:rPr lang="en-US" sz="2000" b="1" dirty="0">
                <a:latin typeface="Cambria"/>
                <a:cs typeface="Cambria"/>
              </a:rPr>
              <a:t>. CE)</a:t>
            </a:r>
          </a:p>
        </p:txBody>
      </p:sp>
      <p:pic>
        <p:nvPicPr>
          <p:cNvPr id="3" name="Picture 2" descr="Zeus and Ganymede, Roman mosiac (3rd c. C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3229" y="1310537"/>
            <a:ext cx="4037542" cy="4236926"/>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ape of Ganymede by Peter Paul Rubens (16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3633" y="466737"/>
            <a:ext cx="6036734" cy="5924527"/>
          </a:xfrm>
          <a:prstGeom prst="rect">
            <a:avLst/>
          </a:prstGeom>
        </p:spPr>
      </p:pic>
      <p:sp>
        <p:nvSpPr>
          <p:cNvPr id="3" name="Rectangle 2"/>
          <p:cNvSpPr/>
          <p:nvPr/>
        </p:nvSpPr>
        <p:spPr>
          <a:xfrm>
            <a:off x="1666898" y="6391264"/>
            <a:ext cx="5810205" cy="400110"/>
          </a:xfrm>
          <a:prstGeom prst="rect">
            <a:avLst/>
          </a:prstGeom>
        </p:spPr>
        <p:txBody>
          <a:bodyPr wrap="none">
            <a:spAutoFit/>
          </a:bodyPr>
          <a:lstStyle/>
          <a:p>
            <a:pPr algn="ctr"/>
            <a:r>
              <a:rPr lang="en-US" sz="2000" b="1" i="1" dirty="0">
                <a:latin typeface="Cambria"/>
                <a:cs typeface="Cambria"/>
              </a:rPr>
              <a:t>Rape of Ganymede </a:t>
            </a:r>
            <a:r>
              <a:rPr lang="en-US" sz="2000" b="1" dirty="0">
                <a:latin typeface="Cambria"/>
                <a:cs typeface="Cambria"/>
              </a:rPr>
              <a:t>by Peter Paul Rubens (1612)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7" descr="ARTSTOR_103_41822000920791.jpg"/>
          <p:cNvPicPr preferRelativeResize="0">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906811" y="605366"/>
            <a:ext cx="5330378" cy="5647268"/>
          </a:xfrm>
          <a:prstGeom prst="rect">
            <a:avLst/>
          </a:prstGeom>
          <a:noFill/>
          <a:ln w="9525">
            <a:noFill/>
            <a:miter lim="800000"/>
            <a:headEnd/>
            <a:tailEnd/>
          </a:ln>
        </p:spPr>
      </p:pic>
      <p:sp>
        <p:nvSpPr>
          <p:cNvPr id="3" name="Rectangle 2"/>
          <p:cNvSpPr/>
          <p:nvPr/>
        </p:nvSpPr>
        <p:spPr>
          <a:xfrm>
            <a:off x="0" y="6391264"/>
            <a:ext cx="9144000" cy="400110"/>
          </a:xfrm>
          <a:prstGeom prst="rect">
            <a:avLst/>
          </a:prstGeom>
        </p:spPr>
        <p:txBody>
          <a:bodyPr wrap="square">
            <a:spAutoFit/>
          </a:bodyPr>
          <a:lstStyle/>
          <a:p>
            <a:pPr algn="ctr"/>
            <a:r>
              <a:rPr lang="en-US" sz="2000" b="1" i="1" dirty="0">
                <a:latin typeface="Cambria"/>
                <a:cs typeface="Cambria"/>
              </a:rPr>
              <a:t>Abduction of Ganymede </a:t>
            </a:r>
            <a:r>
              <a:rPr lang="en-US" sz="2000" b="1" dirty="0">
                <a:latin typeface="Cambria"/>
                <a:cs typeface="Cambria"/>
              </a:rPr>
              <a:t>by Hans von </a:t>
            </a:r>
            <a:r>
              <a:rPr lang="en-US" sz="2000" b="1" dirty="0" err="1">
                <a:latin typeface="Cambria"/>
                <a:cs typeface="Cambria"/>
              </a:rPr>
              <a:t>Marees</a:t>
            </a:r>
            <a:r>
              <a:rPr lang="en-US" sz="2000" b="1" dirty="0">
                <a:latin typeface="Cambria"/>
                <a:cs typeface="Cambria"/>
              </a:rPr>
              <a:t> (</a:t>
            </a:r>
            <a:r>
              <a:rPr lang="en-US" sz="2000" b="1" dirty="0" err="1">
                <a:latin typeface="Cambria"/>
                <a:cs typeface="Cambria"/>
              </a:rPr>
              <a:t>c</a:t>
            </a:r>
            <a:r>
              <a:rPr lang="en-US" sz="2000" b="1" dirty="0">
                <a:latin typeface="Cambria"/>
                <a:cs typeface="Cambria"/>
              </a:rPr>
              <a:t>. 1887)</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anymed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532509"/>
            <a:ext cx="8255000" cy="5792982"/>
          </a:xfrm>
          <a:prstGeom prst="rect">
            <a:avLst/>
          </a:prstGeom>
        </p:spPr>
      </p:pic>
      <p:sp>
        <p:nvSpPr>
          <p:cNvPr id="3" name="Rectangle 2"/>
          <p:cNvSpPr/>
          <p:nvPr/>
        </p:nvSpPr>
        <p:spPr>
          <a:xfrm>
            <a:off x="1548847" y="6325491"/>
            <a:ext cx="6046306" cy="400110"/>
          </a:xfrm>
          <a:prstGeom prst="rect">
            <a:avLst/>
          </a:prstGeom>
        </p:spPr>
        <p:txBody>
          <a:bodyPr wrap="none">
            <a:spAutoFit/>
          </a:bodyPr>
          <a:lstStyle/>
          <a:p>
            <a:r>
              <a:rPr lang="en-US" sz="2000" b="1" i="1" dirty="0">
                <a:latin typeface="Cambria"/>
                <a:cs typeface="Cambria"/>
              </a:rPr>
              <a:t>Ganymede and the Eagle </a:t>
            </a:r>
            <a:r>
              <a:rPr lang="en-US" sz="2000" b="1" dirty="0">
                <a:latin typeface="Cambria"/>
                <a:cs typeface="Cambria"/>
              </a:rPr>
              <a:t>by Pierre et Gilles (2000)</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536174"/>
            <a:ext cx="9144000" cy="2554545"/>
          </a:xfrm>
          <a:prstGeom prst="rect">
            <a:avLst/>
          </a:prstGeom>
        </p:spPr>
        <p:txBody>
          <a:bodyPr wrap="square">
            <a:spAutoFit/>
          </a:bodyPr>
          <a:lstStyle/>
          <a:p>
            <a:pPr algn="ctr"/>
            <a:r>
              <a:rPr lang="en-US" sz="4000" dirty="0">
                <a:ln>
                  <a:solidFill>
                    <a:srgbClr val="800000"/>
                  </a:solidFill>
                </a:ln>
                <a:solidFill>
                  <a:schemeClr val="accent2">
                    <a:lumMod val="75000"/>
                  </a:schemeClr>
                </a:solidFill>
                <a:effectLst>
                  <a:outerShdw blurRad="50800" dist="38100" dir="2700000" algn="tl" rotWithShape="0">
                    <a:srgbClr val="000000">
                      <a:alpha val="43000"/>
                    </a:srgbClr>
                  </a:outerShdw>
                </a:effectLst>
                <a:latin typeface="Augustus"/>
                <a:cs typeface="Augustus"/>
              </a:rPr>
              <a:t>LEDA, wife of TYNDAREUS</a:t>
            </a:r>
          </a:p>
          <a:p>
            <a:pPr algn="ctr"/>
            <a:r>
              <a:rPr lang="en-US" sz="4000" dirty="0">
                <a:ln>
                  <a:solidFill>
                    <a:srgbClr val="800000"/>
                  </a:solidFill>
                </a:ln>
                <a:solidFill>
                  <a:schemeClr val="accent2">
                    <a:lumMod val="75000"/>
                  </a:schemeClr>
                </a:solidFill>
                <a:effectLst>
                  <a:outerShdw blurRad="50800" dist="38100" dir="2700000" algn="tl" rotWithShape="0">
                    <a:srgbClr val="000000">
                      <a:alpha val="43000"/>
                    </a:srgbClr>
                  </a:outerShdw>
                </a:effectLst>
                <a:latin typeface="Augustus"/>
                <a:cs typeface="Augustus"/>
              </a:rPr>
              <a:t>two eggs</a:t>
            </a:r>
          </a:p>
          <a:p>
            <a:pPr algn="ctr"/>
            <a:r>
              <a:rPr lang="en-US" sz="4000" dirty="0">
                <a:ln>
                  <a:solidFill>
                    <a:srgbClr val="800000"/>
                  </a:solidFill>
                </a:ln>
                <a:solidFill>
                  <a:schemeClr val="accent2">
                    <a:lumMod val="75000"/>
                  </a:schemeClr>
                </a:solidFill>
                <a:effectLst>
                  <a:outerShdw blurRad="50800" dist="38100" dir="2700000" algn="tl" rotWithShape="0">
                    <a:srgbClr val="000000">
                      <a:alpha val="43000"/>
                    </a:srgbClr>
                  </a:outerShdw>
                </a:effectLst>
                <a:latin typeface="Augustus"/>
                <a:cs typeface="Augustus"/>
              </a:rPr>
              <a:t>HELEN </a:t>
            </a:r>
            <a:r>
              <a:rPr lang="en-US" sz="4000" dirty="0">
                <a:ln>
                  <a:solidFill>
                    <a:srgbClr val="800000"/>
                  </a:solidFill>
                </a:ln>
                <a:solidFill>
                  <a:schemeClr val="accent2">
                    <a:lumMod val="75000"/>
                  </a:schemeClr>
                </a:solidFill>
                <a:effectLst>
                  <a:outerShdw blurRad="50800" dist="38100" dir="2700000" algn="tl" rotWithShape="0">
                    <a:srgbClr val="000000">
                      <a:alpha val="43000"/>
                    </a:srgbClr>
                  </a:outerShdw>
                </a:effectLst>
                <a:latin typeface="Didot"/>
                <a:cs typeface="Didot"/>
              </a:rPr>
              <a:t>and</a:t>
            </a:r>
            <a:r>
              <a:rPr lang="en-US" sz="4000" dirty="0">
                <a:ln>
                  <a:solidFill>
                    <a:srgbClr val="800000"/>
                  </a:solidFill>
                </a:ln>
                <a:solidFill>
                  <a:schemeClr val="accent2">
                    <a:lumMod val="75000"/>
                  </a:schemeClr>
                </a:solidFill>
                <a:effectLst>
                  <a:outerShdw blurRad="50800" dist="38100" dir="2700000" algn="tl" rotWithShape="0">
                    <a:srgbClr val="000000">
                      <a:alpha val="43000"/>
                    </a:srgbClr>
                  </a:outerShdw>
                </a:effectLst>
                <a:latin typeface="Augustus"/>
                <a:cs typeface="Augustus"/>
              </a:rPr>
              <a:t> CLYTEMNESTRA</a:t>
            </a:r>
          </a:p>
          <a:p>
            <a:pPr algn="ctr"/>
            <a:r>
              <a:rPr lang="en-US" sz="4000" dirty="0">
                <a:ln>
                  <a:solidFill>
                    <a:srgbClr val="800000"/>
                  </a:solidFill>
                </a:ln>
                <a:solidFill>
                  <a:schemeClr val="accent2">
                    <a:lumMod val="75000"/>
                  </a:schemeClr>
                </a:solidFill>
                <a:effectLst>
                  <a:outerShdw blurRad="50800" dist="38100" dir="2700000" algn="tl" rotWithShape="0">
                    <a:srgbClr val="000000">
                      <a:alpha val="43000"/>
                    </a:srgbClr>
                  </a:outerShdw>
                </a:effectLst>
                <a:latin typeface="Augustus"/>
                <a:cs typeface="Augustus"/>
              </a:rPr>
              <a:t>CASTOR </a:t>
            </a:r>
            <a:r>
              <a:rPr lang="en-US" sz="4000" dirty="0">
                <a:ln>
                  <a:solidFill>
                    <a:srgbClr val="800000"/>
                  </a:solidFill>
                </a:ln>
                <a:solidFill>
                  <a:schemeClr val="accent2">
                    <a:lumMod val="75000"/>
                  </a:schemeClr>
                </a:solidFill>
                <a:effectLst>
                  <a:outerShdw blurRad="50800" dist="38100" dir="2700000" algn="tl" rotWithShape="0">
                    <a:srgbClr val="000000">
                      <a:alpha val="43000"/>
                    </a:srgbClr>
                  </a:outerShdw>
                </a:effectLst>
                <a:latin typeface="Didot"/>
                <a:cs typeface="Didot"/>
              </a:rPr>
              <a:t>and</a:t>
            </a:r>
            <a:r>
              <a:rPr lang="en-US" sz="4000" dirty="0">
                <a:ln>
                  <a:solidFill>
                    <a:srgbClr val="800000"/>
                  </a:solidFill>
                </a:ln>
                <a:solidFill>
                  <a:schemeClr val="accent2">
                    <a:lumMod val="75000"/>
                  </a:schemeClr>
                </a:solidFill>
                <a:effectLst>
                  <a:outerShdw blurRad="50800" dist="38100" dir="2700000" algn="tl" rotWithShape="0">
                    <a:srgbClr val="000000">
                      <a:alpha val="43000"/>
                    </a:srgbClr>
                  </a:outerShdw>
                </a:effectLst>
                <a:latin typeface="Augustus"/>
                <a:cs typeface="Augustus"/>
              </a:rPr>
              <a:t> POLLUX</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E75B0-851D-9B4A-9534-FDA07B9F511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0AE02FB-F38E-694F-976D-98CE9E948C90}"/>
              </a:ext>
            </a:extLst>
          </p:cNvPr>
          <p:cNvSpPr>
            <a:spLocks noGrp="1"/>
          </p:cNvSpPr>
          <p:nvPr>
            <p:ph idx="1"/>
          </p:nvPr>
        </p:nvSpPr>
        <p:spPr/>
        <p:txBody>
          <a:bodyPr>
            <a:normAutofit/>
          </a:bodyPr>
          <a:lstStyle/>
          <a:p>
            <a:pPr marL="0" indent="0" algn="ctr">
              <a:buNone/>
            </a:pPr>
            <a:r>
              <a:rPr lang="en-US" sz="3600" dirty="0"/>
              <a:t>W.B. Yeats</a:t>
            </a:r>
          </a:p>
          <a:p>
            <a:pPr marL="0" indent="0" algn="ctr">
              <a:buNone/>
            </a:pPr>
            <a:r>
              <a:rPr lang="en-US" sz="3600" dirty="0"/>
              <a:t>‘Leda and the Swan’</a:t>
            </a:r>
          </a:p>
        </p:txBody>
      </p:sp>
    </p:spTree>
    <p:extLst>
      <p:ext uri="{BB962C8B-B14F-4D97-AF65-F5344CB8AC3E}">
        <p14:creationId xmlns:p14="http://schemas.microsoft.com/office/powerpoint/2010/main" val="17472361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da_and_Zeus_(Swan)+prad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9480" y="269742"/>
            <a:ext cx="3625040" cy="6055749"/>
          </a:xfrm>
          <a:prstGeom prst="rect">
            <a:avLst/>
          </a:prstGeom>
        </p:spPr>
      </p:pic>
      <p:sp>
        <p:nvSpPr>
          <p:cNvPr id="3" name="Rectangle 2"/>
          <p:cNvSpPr/>
          <p:nvPr/>
        </p:nvSpPr>
        <p:spPr>
          <a:xfrm>
            <a:off x="1792759" y="6325491"/>
            <a:ext cx="5558483" cy="400110"/>
          </a:xfrm>
          <a:prstGeom prst="rect">
            <a:avLst/>
          </a:prstGeom>
        </p:spPr>
        <p:txBody>
          <a:bodyPr wrap="none">
            <a:spAutoFit/>
          </a:bodyPr>
          <a:lstStyle/>
          <a:p>
            <a:r>
              <a:rPr lang="en-US" sz="2000" b="1" dirty="0">
                <a:latin typeface="Cambria"/>
                <a:cs typeface="Cambria"/>
              </a:rPr>
              <a:t>Roman copy of </a:t>
            </a:r>
            <a:r>
              <a:rPr lang="en-US" sz="2000" b="1" dirty="0" err="1">
                <a:latin typeface="Cambria"/>
                <a:cs typeface="Cambria"/>
              </a:rPr>
              <a:t>Timotheus</a:t>
            </a:r>
            <a:r>
              <a:rPr lang="en-US" sz="2000" b="1" dirty="0">
                <a:latin typeface="Cambria"/>
                <a:cs typeface="Cambria"/>
              </a:rPr>
              <a:t>’ Leda and the Swan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8650" y="957263"/>
            <a:ext cx="5346700" cy="4943475"/>
          </a:xfrm>
          <a:prstGeom prst="rect">
            <a:avLst/>
          </a:prstGeom>
          <a:noFill/>
          <a:ln w="9525">
            <a:noFill/>
            <a:miter lim="800000"/>
            <a:headEnd/>
            <a:tailEnd/>
          </a:ln>
          <a:effectLst/>
        </p:spPr>
      </p:pic>
      <p:sp>
        <p:nvSpPr>
          <p:cNvPr id="3" name="Rectangle 2"/>
          <p:cNvSpPr/>
          <p:nvPr/>
        </p:nvSpPr>
        <p:spPr>
          <a:xfrm>
            <a:off x="2007010" y="6112933"/>
            <a:ext cx="5129980" cy="369332"/>
          </a:xfrm>
          <a:prstGeom prst="rect">
            <a:avLst/>
          </a:prstGeom>
        </p:spPr>
        <p:txBody>
          <a:bodyPr wrap="none">
            <a:spAutoFit/>
          </a:bodyPr>
          <a:lstStyle/>
          <a:p>
            <a:pPr>
              <a:spcBef>
                <a:spcPct val="50000"/>
              </a:spcBef>
            </a:pPr>
            <a:r>
              <a:rPr lang="en-US" b="1" dirty="0">
                <a:latin typeface="Cambria"/>
                <a:cs typeface="Cambria"/>
              </a:rPr>
              <a:t>Lamp with Leda and the swan (3rd century CE)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Screen shot 2011-09-05 at 1.00.06 AM.png"/>
          <p:cNvPicPr>
            <a:picLocks noGrp="1" noChangeAspect="1"/>
          </p:cNvPicPr>
          <p:nvPr>
            <p:ph idx="1"/>
          </p:nvPr>
        </p:nvPicPr>
        <p:blipFill>
          <a:blip r:embed="rId2" cstate="print">
            <a:extLst>
              <a:ext uri="{28A0092B-C50C-407E-A947-70E740481C1C}">
                <a14:useLocalDpi xmlns:a14="http://schemas.microsoft.com/office/drawing/2010/main" val="0"/>
              </a:ext>
            </a:extLst>
          </a:blip>
          <a:srcRect t="-15191" b="-15191"/>
          <a:stretch>
            <a:fillRect/>
          </a:stretch>
        </p:blipFill>
        <p:spPr>
          <a:xfrm>
            <a:off x="56029" y="945390"/>
            <a:ext cx="9031942" cy="4967220"/>
          </a:xfrm>
        </p:spPr>
      </p:pic>
    </p:spTree>
    <p:extLst>
      <p:ext uri="{BB962C8B-B14F-4D97-AF65-F5344CB8AC3E}">
        <p14:creationId xmlns:p14="http://schemas.microsoft.com/office/powerpoint/2010/main" val="21512959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0456" y="425450"/>
            <a:ext cx="4383088" cy="6007100"/>
          </a:xfrm>
          <a:prstGeom prst="rect">
            <a:avLst/>
          </a:prstGeom>
          <a:noFill/>
          <a:ln w="9525">
            <a:noFill/>
            <a:miter lim="800000"/>
            <a:headEnd/>
            <a:tailEnd/>
          </a:ln>
          <a:effectLst/>
        </p:spPr>
      </p:pic>
      <p:sp>
        <p:nvSpPr>
          <p:cNvPr id="3" name="Text Box 7"/>
          <p:cNvSpPr txBox="1">
            <a:spLocks noChangeArrowheads="1"/>
          </p:cNvSpPr>
          <p:nvPr/>
        </p:nvSpPr>
        <p:spPr bwMode="auto">
          <a:xfrm>
            <a:off x="927100" y="6432550"/>
            <a:ext cx="7289800" cy="400110"/>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sz="2000" b="1" dirty="0">
                <a:latin typeface="Cambria"/>
                <a:cs typeface="Cambria"/>
              </a:rPr>
              <a:t>Leda and the Swan, mosaic from Cyprus (3rd century CE)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daswa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048" y="749565"/>
            <a:ext cx="7829905" cy="5358870"/>
          </a:xfrm>
          <a:prstGeom prst="rect">
            <a:avLst/>
          </a:prstGeom>
        </p:spPr>
      </p:pic>
      <p:sp>
        <p:nvSpPr>
          <p:cNvPr id="3" name="Text Box 7"/>
          <p:cNvSpPr txBox="1">
            <a:spLocks noChangeArrowheads="1"/>
          </p:cNvSpPr>
          <p:nvPr/>
        </p:nvSpPr>
        <p:spPr bwMode="auto">
          <a:xfrm>
            <a:off x="927100" y="6232495"/>
            <a:ext cx="7289800" cy="400110"/>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sz="2000" b="1" dirty="0">
                <a:latin typeface="Cambria"/>
                <a:cs typeface="Cambria"/>
              </a:rPr>
              <a:t>Leda and the Swan by Michelangelo (early 16</a:t>
            </a:r>
            <a:r>
              <a:rPr lang="en-US" sz="2000" b="1" baseline="30000" dirty="0">
                <a:latin typeface="Cambria"/>
                <a:cs typeface="Cambria"/>
              </a:rPr>
              <a:t>th</a:t>
            </a:r>
            <a:r>
              <a:rPr lang="en-US" sz="2000" b="1" dirty="0">
                <a:latin typeface="Cambria"/>
                <a:cs typeface="Cambria"/>
              </a:rPr>
              <a:t> </a:t>
            </a:r>
            <a:r>
              <a:rPr lang="en-US" sz="2000" b="1" dirty="0" err="1">
                <a:latin typeface="Cambria"/>
                <a:cs typeface="Cambria"/>
              </a:rPr>
              <a:t>c</a:t>
            </a:r>
            <a:r>
              <a:rPr lang="en-US" sz="2000" b="1" dirty="0">
                <a:latin typeface="Cambria"/>
                <a:cs typeface="Cambria"/>
              </a:rPr>
              <a: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da by Gustave Moreau (c. 1875-8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5999" y="548185"/>
            <a:ext cx="3492002" cy="5761631"/>
          </a:xfrm>
          <a:prstGeom prst="rect">
            <a:avLst/>
          </a:prstGeom>
        </p:spPr>
      </p:pic>
      <p:sp>
        <p:nvSpPr>
          <p:cNvPr id="3" name="Text Box 7"/>
          <p:cNvSpPr txBox="1">
            <a:spLocks noChangeArrowheads="1"/>
          </p:cNvSpPr>
          <p:nvPr/>
        </p:nvSpPr>
        <p:spPr bwMode="auto">
          <a:xfrm>
            <a:off x="927100" y="6432550"/>
            <a:ext cx="7289800" cy="400110"/>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sz="2000" b="1" dirty="0">
                <a:latin typeface="Cambria"/>
                <a:cs typeface="Cambria"/>
              </a:rPr>
              <a:t>Leda by </a:t>
            </a:r>
            <a:r>
              <a:rPr lang="en-US" sz="2000" b="1" dirty="0" err="1">
                <a:latin typeface="Cambria"/>
                <a:cs typeface="Cambria"/>
              </a:rPr>
              <a:t>Gustave</a:t>
            </a:r>
            <a:r>
              <a:rPr lang="en-US" sz="2000" b="1" dirty="0">
                <a:latin typeface="Cambria"/>
                <a:cs typeface="Cambria"/>
              </a:rPr>
              <a:t> Moreau (</a:t>
            </a:r>
            <a:r>
              <a:rPr lang="en-US" sz="2000" b="1" dirty="0" err="1">
                <a:latin typeface="Cambria"/>
                <a:cs typeface="Cambria"/>
              </a:rPr>
              <a:t>c</a:t>
            </a:r>
            <a:r>
              <a:rPr lang="en-US" sz="2000" b="1" dirty="0">
                <a:latin typeface="Cambria"/>
                <a:cs typeface="Cambria"/>
              </a:rPr>
              <a:t>. 1875-80)</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36174"/>
            <a:ext cx="9144000" cy="3477875"/>
          </a:xfrm>
          <a:prstGeom prst="rect">
            <a:avLst/>
          </a:prstGeom>
        </p:spPr>
        <p:txBody>
          <a:bodyPr wrap="square">
            <a:spAutoFit/>
          </a:bodyPr>
          <a:lstStyle/>
          <a:p>
            <a:pPr algn="ctr"/>
            <a:r>
              <a:rPr lang="en-US" sz="5500" dirty="0">
                <a:ln>
                  <a:solidFill>
                    <a:srgbClr val="800000"/>
                  </a:solidFill>
                </a:ln>
                <a:solidFill>
                  <a:schemeClr val="accent2">
                    <a:lumMod val="75000"/>
                  </a:schemeClr>
                </a:solidFill>
                <a:effectLst>
                  <a:outerShdw blurRad="50800" dist="38100" dir="2700000" algn="tl" rotWithShape="0">
                    <a:srgbClr val="000000">
                      <a:alpha val="43000"/>
                    </a:srgbClr>
                  </a:outerShdw>
                </a:effectLst>
                <a:latin typeface="Augustus"/>
                <a:cs typeface="Augustus"/>
              </a:rPr>
              <a:t>DANAE, </a:t>
            </a:r>
            <a:r>
              <a:rPr lang="en-US" sz="5500" dirty="0">
                <a:ln>
                  <a:solidFill>
                    <a:srgbClr val="800000"/>
                  </a:solidFill>
                </a:ln>
                <a:solidFill>
                  <a:schemeClr val="accent2">
                    <a:lumMod val="75000"/>
                  </a:schemeClr>
                </a:solidFill>
                <a:effectLst>
                  <a:outerShdw blurRad="50800" dist="38100" dir="2700000" algn="tl" rotWithShape="0">
                    <a:srgbClr val="000000">
                      <a:alpha val="43000"/>
                    </a:srgbClr>
                  </a:outerShdw>
                </a:effectLst>
                <a:latin typeface="Didot"/>
                <a:cs typeface="Didot"/>
              </a:rPr>
              <a:t>daughter of</a:t>
            </a:r>
          </a:p>
          <a:p>
            <a:pPr algn="ctr"/>
            <a:r>
              <a:rPr lang="en-US" sz="5500" dirty="0">
                <a:ln>
                  <a:solidFill>
                    <a:srgbClr val="800000"/>
                  </a:solidFill>
                </a:ln>
                <a:solidFill>
                  <a:schemeClr val="accent2">
                    <a:lumMod val="75000"/>
                  </a:schemeClr>
                </a:solidFill>
                <a:effectLst>
                  <a:outerShdw blurRad="50800" dist="38100" dir="2700000" algn="tl" rotWithShape="0">
                    <a:srgbClr val="000000">
                      <a:alpha val="43000"/>
                    </a:srgbClr>
                  </a:outerShdw>
                </a:effectLst>
                <a:latin typeface="Augustus"/>
                <a:cs typeface="Augustus"/>
              </a:rPr>
              <a:t>ACRISIUS</a:t>
            </a:r>
          </a:p>
          <a:p>
            <a:pPr algn="ctr"/>
            <a:endParaRPr lang="en-US" sz="5500" dirty="0">
              <a:ln>
                <a:solidFill>
                  <a:srgbClr val="800000"/>
                </a:solidFill>
              </a:ln>
              <a:solidFill>
                <a:schemeClr val="accent2">
                  <a:lumMod val="75000"/>
                </a:schemeClr>
              </a:solidFill>
              <a:effectLst>
                <a:outerShdw blurRad="50800" dist="38100" dir="2700000" algn="tl" rotWithShape="0">
                  <a:srgbClr val="000000">
                    <a:alpha val="43000"/>
                  </a:srgbClr>
                </a:outerShdw>
              </a:effectLst>
              <a:latin typeface="Augustus"/>
              <a:cs typeface="Augustus"/>
            </a:endParaRPr>
          </a:p>
          <a:p>
            <a:pPr algn="ctr"/>
            <a:r>
              <a:rPr lang="en-US" sz="5500" dirty="0">
                <a:ln>
                  <a:solidFill>
                    <a:srgbClr val="800000"/>
                  </a:solidFill>
                </a:ln>
                <a:solidFill>
                  <a:schemeClr val="accent2">
                    <a:lumMod val="75000"/>
                  </a:schemeClr>
                </a:solidFill>
                <a:effectLst>
                  <a:outerShdw blurRad="50800" dist="38100" dir="2700000" algn="tl" rotWithShape="0">
                    <a:srgbClr val="000000">
                      <a:alpha val="43000"/>
                    </a:srgbClr>
                  </a:outerShdw>
                </a:effectLst>
                <a:latin typeface="Augustus"/>
                <a:cs typeface="Augustus"/>
              </a:rPr>
              <a:t>PERSEUS</a:t>
            </a:r>
          </a:p>
        </p:txBody>
      </p:sp>
      <p:pic>
        <p:nvPicPr>
          <p:cNvPr id="3" name="Picture 2" descr="Screen shot 2011-09-19 at 10.30.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4924"/>
            <a:ext cx="9144001" cy="6823076"/>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990600"/>
            <a:ext cx="4876800" cy="4876800"/>
          </a:xfrm>
          <a:prstGeom prst="rect">
            <a:avLst/>
          </a:prstGeom>
          <a:noFill/>
          <a:ln w="9525">
            <a:noFill/>
            <a:miter lim="800000"/>
            <a:headEnd/>
            <a:tailEnd/>
          </a:ln>
          <a:effectLst/>
        </p:spPr>
      </p:pic>
      <p:sp>
        <p:nvSpPr>
          <p:cNvPr id="5" name="Text Box 3"/>
          <p:cNvSpPr txBox="1">
            <a:spLocks noChangeArrowheads="1"/>
          </p:cNvSpPr>
          <p:nvPr/>
        </p:nvSpPr>
        <p:spPr bwMode="auto">
          <a:xfrm>
            <a:off x="618067" y="6096002"/>
            <a:ext cx="7907867" cy="400110"/>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sz="2000" b="1" dirty="0" err="1">
                <a:latin typeface="Cambria"/>
                <a:cs typeface="Cambria"/>
              </a:rPr>
              <a:t>Danaë</a:t>
            </a:r>
            <a:r>
              <a:rPr lang="en-US" sz="2000" b="1" dirty="0">
                <a:latin typeface="Cambria"/>
                <a:cs typeface="Cambria"/>
              </a:rPr>
              <a:t> and the shower of gold, red figure vase (450-25 BCE)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zian_01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002" y="550948"/>
            <a:ext cx="8263996" cy="5756104"/>
          </a:xfrm>
          <a:prstGeom prst="rect">
            <a:avLst/>
          </a:prstGeom>
        </p:spPr>
      </p:pic>
      <p:sp>
        <p:nvSpPr>
          <p:cNvPr id="5" name="Text Box 3"/>
          <p:cNvSpPr txBox="1">
            <a:spLocks noChangeArrowheads="1"/>
          </p:cNvSpPr>
          <p:nvPr/>
        </p:nvSpPr>
        <p:spPr bwMode="auto">
          <a:xfrm>
            <a:off x="618067" y="6397655"/>
            <a:ext cx="7907867" cy="400110"/>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sz="2000" b="1" i="1" dirty="0" err="1">
                <a:latin typeface="Cambria"/>
                <a:cs typeface="Cambria"/>
              </a:rPr>
              <a:t>Danaë</a:t>
            </a:r>
            <a:r>
              <a:rPr lang="en-US" sz="2000" b="1" dirty="0">
                <a:latin typeface="Cambria"/>
                <a:cs typeface="Cambria"/>
              </a:rPr>
              <a:t> by Titian, 1545</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anae by Alexandre-Jacques Chantron (1842–19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3650" y="428625"/>
            <a:ext cx="4076700" cy="6000750"/>
          </a:xfrm>
          <a:prstGeom prst="rect">
            <a:avLst/>
          </a:prstGeom>
        </p:spPr>
      </p:pic>
      <p:sp>
        <p:nvSpPr>
          <p:cNvPr id="7" name="Rectangle 6"/>
          <p:cNvSpPr/>
          <p:nvPr/>
        </p:nvSpPr>
        <p:spPr>
          <a:xfrm>
            <a:off x="1312334" y="6429375"/>
            <a:ext cx="6519333" cy="400110"/>
          </a:xfrm>
          <a:prstGeom prst="rect">
            <a:avLst/>
          </a:prstGeom>
        </p:spPr>
        <p:txBody>
          <a:bodyPr wrap="square">
            <a:spAutoFit/>
          </a:bodyPr>
          <a:lstStyle/>
          <a:p>
            <a:pPr algn="ctr"/>
            <a:r>
              <a:rPr lang="en-US" sz="2000" b="1" i="1" dirty="0" err="1">
                <a:latin typeface="Cambria"/>
                <a:cs typeface="Cambria"/>
              </a:rPr>
              <a:t>Danaë</a:t>
            </a:r>
            <a:r>
              <a:rPr lang="en-US" sz="2000" b="1" dirty="0">
                <a:latin typeface="Cambria"/>
                <a:cs typeface="Cambria"/>
              </a:rPr>
              <a:t> by </a:t>
            </a:r>
            <a:r>
              <a:rPr lang="en-US" sz="2000" b="1" dirty="0" err="1">
                <a:latin typeface="Cambria"/>
                <a:cs typeface="Cambria"/>
              </a:rPr>
              <a:t>Alexandre</a:t>
            </a:r>
            <a:r>
              <a:rPr lang="en-US" sz="2000" b="1" dirty="0">
                <a:latin typeface="Cambria"/>
                <a:cs typeface="Cambria"/>
              </a:rPr>
              <a:t>-Jacques </a:t>
            </a:r>
            <a:r>
              <a:rPr lang="en-US" sz="2000" b="1" dirty="0" err="1">
                <a:latin typeface="Cambria"/>
                <a:cs typeface="Cambria"/>
              </a:rPr>
              <a:t>Chantron</a:t>
            </a:r>
            <a:r>
              <a:rPr lang="en-US" sz="2000" b="1" dirty="0">
                <a:latin typeface="Cambria"/>
                <a:cs typeface="Cambria"/>
              </a:rPr>
              <a:t> (1842–1918)</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4400" dirty="0"/>
              <a:t>ALCMENA </a:t>
            </a:r>
          </a:p>
          <a:p>
            <a:pPr marL="0" indent="0" algn="ctr">
              <a:buNone/>
            </a:pPr>
            <a:r>
              <a:rPr lang="en-US" sz="4400" dirty="0"/>
              <a:t>wife of AMPHITRYON</a:t>
            </a:r>
          </a:p>
          <a:p>
            <a:pPr marL="0" indent="0" algn="ctr">
              <a:buNone/>
            </a:pPr>
            <a:endParaRPr lang="en-US" sz="4400" dirty="0"/>
          </a:p>
          <a:p>
            <a:pPr marL="0" indent="0" algn="ctr">
              <a:buNone/>
            </a:pPr>
            <a:r>
              <a:rPr lang="en-US" sz="4400" dirty="0"/>
              <a:t>HERACLES/HERCULES</a:t>
            </a:r>
          </a:p>
        </p:txBody>
      </p:sp>
    </p:spTree>
    <p:extLst>
      <p:ext uri="{BB962C8B-B14F-4D97-AF65-F5344CB8AC3E}">
        <p14:creationId xmlns:p14="http://schemas.microsoft.com/office/powerpoint/2010/main" val="32776320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Junius</a:t>
            </a:r>
            <a:r>
              <a:rPr lang="en-US" dirty="0"/>
              <a:t> the pug</a:t>
            </a:r>
          </a:p>
        </p:txBody>
      </p:sp>
      <p:pic>
        <p:nvPicPr>
          <p:cNvPr id="4" name="Content Placeholder 3" descr="Pug B&amp;W.jp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6072" y="1600200"/>
            <a:ext cx="6791856" cy="4525963"/>
          </a:xfrm>
        </p:spPr>
      </p:pic>
    </p:spTree>
    <p:extLst>
      <p:ext uri="{BB962C8B-B14F-4D97-AF65-F5344CB8AC3E}">
        <p14:creationId xmlns:p14="http://schemas.microsoft.com/office/powerpoint/2010/main" val="12698646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7341" y="956057"/>
            <a:ext cx="5509318" cy="5545259"/>
          </a:xfrm>
          <a:prstGeom prst="rect">
            <a:avLst/>
          </a:prstGeom>
        </p:spPr>
      </p:pic>
      <p:sp>
        <p:nvSpPr>
          <p:cNvPr id="5" name="Rectangle 4"/>
          <p:cNvSpPr/>
          <p:nvPr/>
        </p:nvSpPr>
        <p:spPr>
          <a:xfrm>
            <a:off x="1874577" y="171227"/>
            <a:ext cx="5394847" cy="784830"/>
          </a:xfrm>
          <a:prstGeom prst="rect">
            <a:avLst/>
          </a:prstGeom>
        </p:spPr>
        <p:txBody>
          <a:bodyPr wrap="square">
            <a:spAutoFit/>
          </a:bodyPr>
          <a:lstStyle/>
          <a:p>
            <a:pPr algn="ctr"/>
            <a:r>
              <a:rPr lang="en-US" sz="4500" dirty="0" err="1">
                <a:ln>
                  <a:solidFill>
                    <a:schemeClr val="accent5">
                      <a:lumMod val="50000"/>
                    </a:schemeClr>
                  </a:solidFill>
                </a:ln>
                <a:solidFill>
                  <a:srgbClr val="2C80AB"/>
                </a:solidFill>
                <a:effectLst>
                  <a:outerShdw blurRad="50800" dist="38100" dir="2700000" algn="tl" rotWithShape="0">
                    <a:srgbClr val="000000">
                      <a:alpha val="43000"/>
                    </a:srgbClr>
                  </a:outerShdw>
                </a:effectLst>
                <a:latin typeface="Augustus"/>
                <a:cs typeface="Augustus"/>
              </a:rPr>
              <a:t>poseidon</a:t>
            </a:r>
            <a:endParaRPr lang="en-US" sz="4500" dirty="0">
              <a:ln>
                <a:solidFill>
                  <a:schemeClr val="accent5">
                    <a:lumMod val="50000"/>
                  </a:schemeClr>
                </a:solidFill>
              </a:ln>
              <a:solidFill>
                <a:srgbClr val="2C80AB"/>
              </a:solidFill>
              <a:effectLst>
                <a:outerShdw blurRad="50800" dist="38100" dir="2700000" algn="tl" rotWithShape="0">
                  <a:srgbClr val="000000">
                    <a:alpha val="43000"/>
                  </a:srgbClr>
                </a:outerShdw>
              </a:effectLst>
              <a:latin typeface="Augustus"/>
              <a:cs typeface="Augustu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ronus+and+rhea+relief+piece.jpg"/>
          <p:cNvPicPr>
            <a:picLocks noGrp="1" noChangeAspect="1"/>
          </p:cNvPicPr>
          <p:nvPr>
            <p:ph idx="1"/>
          </p:nvPr>
        </p:nvPicPr>
        <p:blipFill>
          <a:blip r:embed="rId2" cstate="print">
            <a:extLst>
              <a:ext uri="{28A0092B-C50C-407E-A947-70E740481C1C}">
                <a14:useLocalDpi xmlns:a14="http://schemas.microsoft.com/office/drawing/2010/main" val="0"/>
              </a:ext>
            </a:extLst>
          </a:blip>
          <a:srcRect l="-39279" r="-39279"/>
          <a:stretch>
            <a:fillRect/>
          </a:stretch>
        </p:blipFill>
        <p:spPr>
          <a:xfrm>
            <a:off x="94847" y="966739"/>
            <a:ext cx="8954306" cy="4924523"/>
          </a:xfrm>
        </p:spPr>
      </p:pic>
      <p:sp>
        <p:nvSpPr>
          <p:cNvPr id="5" name="Title 1"/>
          <p:cNvSpPr>
            <a:spLocks noGrp="1"/>
          </p:cNvSpPr>
          <p:nvPr>
            <p:ph type="title"/>
          </p:nvPr>
        </p:nvSpPr>
        <p:spPr>
          <a:xfrm>
            <a:off x="746839" y="5795455"/>
            <a:ext cx="7650322" cy="1062545"/>
          </a:xfrm>
        </p:spPr>
        <p:txBody>
          <a:bodyPr>
            <a:normAutofit/>
          </a:bodyPr>
          <a:lstStyle/>
          <a:p>
            <a:r>
              <a:rPr lang="en-US" sz="2000" i="1" dirty="0" err="1">
                <a:latin typeface="Didot"/>
                <a:cs typeface="Didot"/>
              </a:rPr>
              <a:t>Cronus</a:t>
            </a:r>
            <a:r>
              <a:rPr lang="en-US" sz="2000" i="1" dirty="0">
                <a:latin typeface="Didot"/>
                <a:cs typeface="Didot"/>
              </a:rPr>
              <a:t> and Rhea</a:t>
            </a:r>
            <a:r>
              <a:rPr lang="en-US" sz="2000" dirty="0">
                <a:latin typeface="Didot"/>
                <a:cs typeface="Didot"/>
              </a:rPr>
              <a:t>, Greek relief</a:t>
            </a:r>
          </a:p>
        </p:txBody>
      </p:sp>
    </p:spTree>
    <p:extLst>
      <p:ext uri="{BB962C8B-B14F-4D97-AF65-F5344CB8AC3E}">
        <p14:creationId xmlns:p14="http://schemas.microsoft.com/office/powerpoint/2010/main" val="14378440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36792" y="1305342"/>
            <a:ext cx="6670416" cy="4247317"/>
          </a:xfrm>
          <a:prstGeom prst="rect">
            <a:avLst/>
          </a:prstGeom>
          <a:noFill/>
        </p:spPr>
        <p:txBody>
          <a:bodyPr wrap="none" rtlCol="0">
            <a:spAutoFit/>
          </a:bodyPr>
          <a:lstStyle/>
          <a:p>
            <a:pPr algn="ctr"/>
            <a:r>
              <a:rPr lang="en-US" sz="5000" dirty="0">
                <a:ln>
                  <a:solidFill>
                    <a:schemeClr val="accent5">
                      <a:lumMod val="50000"/>
                    </a:schemeClr>
                  </a:solidFill>
                </a:ln>
                <a:effectLst>
                  <a:outerShdw blurRad="50800" dist="38100" dir="2700000" algn="tl" rotWithShape="0">
                    <a:srgbClr val="000000">
                      <a:alpha val="43000"/>
                    </a:srgbClr>
                  </a:outerShdw>
                </a:effectLst>
                <a:latin typeface="Didot"/>
                <a:cs typeface="Didot"/>
              </a:rPr>
              <a:t>Earth-shaker </a:t>
            </a:r>
            <a:r>
              <a:rPr lang="en-US" sz="4500" dirty="0" err="1">
                <a:ln>
                  <a:solidFill>
                    <a:schemeClr val="accent2">
                      <a:lumMod val="50000"/>
                    </a:schemeClr>
                  </a:solidFill>
                </a:ln>
                <a:effectLst>
                  <a:outerShdw blurRad="50800" dist="38100" dir="2700000" algn="tl" rotWithShape="0">
                    <a:srgbClr val="000000">
                      <a:alpha val="43000"/>
                    </a:srgbClr>
                  </a:outerShdw>
                </a:effectLst>
                <a:latin typeface="Didot"/>
                <a:cs typeface="Didot"/>
                <a:sym typeface="Wingdings"/>
              </a:rPr>
              <a:t></a:t>
            </a:r>
            <a:r>
              <a:rPr lang="en-US" sz="5000" dirty="0">
                <a:ln>
                  <a:solidFill>
                    <a:schemeClr val="accent5">
                      <a:lumMod val="50000"/>
                    </a:schemeClr>
                  </a:solidFill>
                </a:ln>
                <a:effectLst>
                  <a:outerShdw blurRad="50800" dist="38100" dir="2700000" algn="tl" rotWithShape="0">
                    <a:srgbClr val="000000">
                      <a:alpha val="43000"/>
                    </a:srgbClr>
                  </a:outerShdw>
                </a:effectLst>
                <a:latin typeface="Didot"/>
                <a:cs typeface="Didot"/>
              </a:rPr>
              <a:t> </a:t>
            </a:r>
          </a:p>
          <a:p>
            <a:pPr algn="ctr"/>
            <a:r>
              <a:rPr lang="en-US" sz="5000" i="1" dirty="0" err="1">
                <a:ln>
                  <a:solidFill>
                    <a:schemeClr val="accent5">
                      <a:lumMod val="50000"/>
                    </a:schemeClr>
                  </a:solidFill>
                </a:ln>
                <a:effectLst>
                  <a:outerShdw blurRad="50800" dist="38100" dir="2700000" algn="tl" rotWithShape="0">
                    <a:srgbClr val="000000">
                      <a:alpha val="43000"/>
                    </a:srgbClr>
                  </a:outerShdw>
                </a:effectLst>
                <a:latin typeface="Didot"/>
                <a:cs typeface="Didot"/>
              </a:rPr>
              <a:t>enosichthôn</a:t>
            </a:r>
            <a:r>
              <a:rPr lang="en-US" sz="5000" dirty="0">
                <a:ln>
                  <a:solidFill>
                    <a:schemeClr val="accent5">
                      <a:lumMod val="50000"/>
                    </a:schemeClr>
                  </a:solidFill>
                </a:ln>
                <a:effectLst>
                  <a:outerShdw blurRad="50800" dist="38100" dir="2700000" algn="tl" rotWithShape="0">
                    <a:srgbClr val="000000">
                      <a:alpha val="43000"/>
                    </a:srgbClr>
                  </a:outerShdw>
                </a:effectLst>
                <a:latin typeface="Didot"/>
                <a:cs typeface="Didot"/>
              </a:rPr>
              <a:t>, </a:t>
            </a:r>
            <a:r>
              <a:rPr lang="en-US" sz="5000" i="1" dirty="0" err="1">
                <a:ln>
                  <a:solidFill>
                    <a:schemeClr val="accent5">
                      <a:lumMod val="50000"/>
                    </a:schemeClr>
                  </a:solidFill>
                </a:ln>
                <a:effectLst>
                  <a:outerShdw blurRad="50800" dist="38100" dir="2700000" algn="tl" rotWithShape="0">
                    <a:srgbClr val="000000">
                      <a:alpha val="43000"/>
                    </a:srgbClr>
                  </a:outerShdw>
                </a:effectLst>
                <a:latin typeface="Didot"/>
                <a:cs typeface="Didot"/>
              </a:rPr>
              <a:t>enosigaios</a:t>
            </a:r>
            <a:r>
              <a:rPr lang="en-US" sz="5000" i="1" dirty="0">
                <a:ln>
                  <a:solidFill>
                    <a:schemeClr val="accent5">
                      <a:lumMod val="50000"/>
                    </a:schemeClr>
                  </a:solidFill>
                </a:ln>
                <a:effectLst>
                  <a:outerShdw blurRad="50800" dist="38100" dir="2700000" algn="tl" rotWithShape="0">
                    <a:srgbClr val="000000">
                      <a:alpha val="43000"/>
                    </a:srgbClr>
                  </a:outerShdw>
                </a:effectLst>
                <a:latin typeface="Didot"/>
                <a:cs typeface="Didot"/>
              </a:rPr>
              <a:t> </a:t>
            </a:r>
          </a:p>
          <a:p>
            <a:pPr algn="ctr"/>
            <a:endParaRPr lang="en-US" sz="5000" dirty="0">
              <a:ln>
                <a:solidFill>
                  <a:schemeClr val="accent5">
                    <a:lumMod val="50000"/>
                  </a:schemeClr>
                </a:solidFill>
              </a:ln>
              <a:effectLst>
                <a:outerShdw blurRad="50800" dist="38100" dir="2700000" algn="tl" rotWithShape="0">
                  <a:srgbClr val="000000">
                    <a:alpha val="43000"/>
                  </a:srgbClr>
                </a:outerShdw>
              </a:effectLst>
            </a:endParaRPr>
          </a:p>
          <a:p>
            <a:pPr algn="ctr"/>
            <a:r>
              <a:rPr lang="en-US" sz="4000" i="1" dirty="0">
                <a:ln>
                  <a:solidFill>
                    <a:schemeClr val="accent5">
                      <a:lumMod val="50000"/>
                    </a:schemeClr>
                  </a:solidFill>
                </a:ln>
                <a:effectLst>
                  <a:outerShdw blurRad="50800" dist="38100" dir="2700000" algn="tl" rotWithShape="0">
                    <a:srgbClr val="000000">
                      <a:alpha val="43000"/>
                    </a:srgbClr>
                  </a:outerShdw>
                </a:effectLst>
                <a:latin typeface="Didot"/>
                <a:cs typeface="Didot"/>
              </a:rPr>
              <a:t>enosis </a:t>
            </a:r>
            <a:r>
              <a:rPr lang="en-US" sz="4000" dirty="0" err="1">
                <a:ln>
                  <a:solidFill>
                    <a:schemeClr val="accent2">
                      <a:lumMod val="50000"/>
                    </a:schemeClr>
                  </a:solidFill>
                </a:ln>
                <a:effectLst>
                  <a:outerShdw blurRad="50800" dist="38100" dir="2700000" algn="tl" rotWithShape="0">
                    <a:srgbClr val="000000">
                      <a:alpha val="43000"/>
                    </a:srgbClr>
                  </a:outerShdw>
                </a:effectLst>
                <a:latin typeface="Didot"/>
                <a:cs typeface="Didot"/>
                <a:sym typeface="Wingdings"/>
              </a:rPr>
              <a:t></a:t>
            </a:r>
            <a:r>
              <a:rPr lang="en-US" sz="4000" dirty="0">
                <a:ln>
                  <a:solidFill>
                    <a:schemeClr val="accent5">
                      <a:lumMod val="50000"/>
                    </a:schemeClr>
                  </a:solidFill>
                </a:ln>
                <a:effectLst>
                  <a:outerShdw blurRad="50800" dist="38100" dir="2700000" algn="tl" rotWithShape="0">
                    <a:srgbClr val="000000">
                      <a:alpha val="43000"/>
                    </a:srgbClr>
                  </a:outerShdw>
                </a:effectLst>
                <a:latin typeface="Didot"/>
                <a:cs typeface="Didot"/>
              </a:rPr>
              <a:t> shaking, quake </a:t>
            </a:r>
          </a:p>
          <a:p>
            <a:pPr algn="ctr"/>
            <a:endParaRPr lang="en-US" sz="4000" dirty="0">
              <a:ln>
                <a:solidFill>
                  <a:schemeClr val="accent5">
                    <a:lumMod val="50000"/>
                  </a:schemeClr>
                </a:solidFill>
              </a:ln>
              <a:effectLst>
                <a:outerShdw blurRad="50800" dist="38100" dir="2700000" algn="tl" rotWithShape="0">
                  <a:srgbClr val="000000">
                    <a:alpha val="43000"/>
                  </a:srgbClr>
                </a:outerShdw>
              </a:effectLst>
              <a:latin typeface="Didot"/>
              <a:cs typeface="Didot"/>
            </a:endParaRPr>
          </a:p>
          <a:p>
            <a:pPr algn="ctr"/>
            <a:r>
              <a:rPr lang="en-US" sz="4000" dirty="0" err="1">
                <a:ln>
                  <a:solidFill>
                    <a:schemeClr val="accent5">
                      <a:lumMod val="50000"/>
                    </a:schemeClr>
                  </a:solidFill>
                </a:ln>
                <a:effectLst>
                  <a:outerShdw blurRad="50800" dist="38100" dir="2700000" algn="tl" rotWithShape="0">
                    <a:srgbClr val="000000">
                      <a:alpha val="43000"/>
                    </a:srgbClr>
                  </a:outerShdw>
                </a:effectLst>
                <a:latin typeface="Didot"/>
                <a:cs typeface="Didot"/>
              </a:rPr>
              <a:t>chthôn/gê/gaîa</a:t>
            </a:r>
            <a:r>
              <a:rPr lang="en-US" sz="4000" dirty="0">
                <a:ln>
                  <a:solidFill>
                    <a:schemeClr val="accent5">
                      <a:lumMod val="50000"/>
                    </a:schemeClr>
                  </a:solidFill>
                </a:ln>
                <a:effectLst>
                  <a:outerShdw blurRad="50800" dist="38100" dir="2700000" algn="tl" rotWithShape="0">
                    <a:srgbClr val="000000">
                      <a:alpha val="43000"/>
                    </a:srgbClr>
                  </a:outerShdw>
                </a:effectLst>
                <a:latin typeface="Didot"/>
                <a:cs typeface="Didot"/>
              </a:rPr>
              <a:t> </a:t>
            </a:r>
            <a:r>
              <a:rPr lang="en-US" sz="4000" dirty="0" err="1">
                <a:ln>
                  <a:solidFill>
                    <a:schemeClr val="accent2">
                      <a:lumMod val="50000"/>
                    </a:schemeClr>
                  </a:solidFill>
                </a:ln>
                <a:effectLst>
                  <a:outerShdw blurRad="50800" dist="38100" dir="2700000" algn="tl" rotWithShape="0">
                    <a:srgbClr val="000000">
                      <a:alpha val="43000"/>
                    </a:srgbClr>
                  </a:outerShdw>
                </a:effectLst>
                <a:latin typeface="Didot"/>
                <a:cs typeface="Didot"/>
                <a:sym typeface="Wingdings"/>
              </a:rPr>
              <a:t></a:t>
            </a:r>
            <a:r>
              <a:rPr lang="en-US" sz="4000" dirty="0">
                <a:ln>
                  <a:solidFill>
                    <a:schemeClr val="accent2">
                      <a:lumMod val="50000"/>
                    </a:schemeClr>
                  </a:solidFill>
                </a:ln>
                <a:effectLst>
                  <a:outerShdw blurRad="50800" dist="38100" dir="2700000" algn="tl" rotWithShape="0">
                    <a:srgbClr val="000000">
                      <a:alpha val="43000"/>
                    </a:srgbClr>
                  </a:outerShdw>
                </a:effectLst>
                <a:latin typeface="Didot"/>
                <a:cs typeface="Didot"/>
                <a:sym typeface="Wingdings"/>
              </a:rPr>
              <a:t> </a:t>
            </a:r>
            <a:r>
              <a:rPr lang="en-US" sz="4000" dirty="0">
                <a:ln>
                  <a:solidFill>
                    <a:schemeClr val="accent5">
                      <a:lumMod val="50000"/>
                    </a:schemeClr>
                  </a:solidFill>
                </a:ln>
                <a:effectLst>
                  <a:outerShdw blurRad="50800" dist="38100" dir="2700000" algn="tl" rotWithShape="0">
                    <a:srgbClr val="000000">
                      <a:alpha val="43000"/>
                    </a:srgbClr>
                  </a:outerShdw>
                </a:effectLst>
                <a:latin typeface="Didot"/>
                <a:cs typeface="Didot"/>
              </a:rPr>
              <a:t>earth</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300" y="889000"/>
            <a:ext cx="6121400" cy="5080000"/>
          </a:xfrm>
          <a:prstGeom prst="rect">
            <a:avLst/>
          </a:prstGeom>
        </p:spPr>
      </p:pic>
      <p:sp>
        <p:nvSpPr>
          <p:cNvPr id="3" name="Text Box 3"/>
          <p:cNvSpPr txBox="1">
            <a:spLocks noChangeArrowheads="1"/>
          </p:cNvSpPr>
          <p:nvPr/>
        </p:nvSpPr>
        <p:spPr bwMode="auto">
          <a:xfrm>
            <a:off x="1028700" y="6309455"/>
            <a:ext cx="7086600" cy="36933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1" dirty="0">
                <a:latin typeface="Cambria"/>
                <a:cs typeface="Cambria"/>
              </a:rPr>
              <a:t>Mosaic from </a:t>
            </a:r>
            <a:r>
              <a:rPr lang="en-US" b="1" dirty="0" err="1">
                <a:latin typeface="Cambria"/>
                <a:cs typeface="Cambria"/>
              </a:rPr>
              <a:t>Hadrumetum</a:t>
            </a:r>
            <a:r>
              <a:rPr lang="en-US" b="1" dirty="0">
                <a:latin typeface="Cambria"/>
                <a:cs typeface="Cambria"/>
              </a:rPr>
              <a:t>, 3rd cent CE, modern Tunisia</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100" y="806450"/>
            <a:ext cx="6019800" cy="5245100"/>
          </a:xfrm>
          <a:prstGeom prst="rect">
            <a:avLst/>
          </a:prstGeom>
        </p:spPr>
      </p:pic>
      <p:sp>
        <p:nvSpPr>
          <p:cNvPr id="3" name="Text Box 3"/>
          <p:cNvSpPr txBox="1">
            <a:spLocks noChangeArrowheads="1"/>
          </p:cNvSpPr>
          <p:nvPr/>
        </p:nvSpPr>
        <p:spPr bwMode="auto">
          <a:xfrm>
            <a:off x="1028700" y="6309455"/>
            <a:ext cx="7086600" cy="36933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1" dirty="0">
                <a:latin typeface="Cambria"/>
                <a:cs typeface="Cambria"/>
              </a:rPr>
              <a:t>Mosaic from </a:t>
            </a:r>
            <a:r>
              <a:rPr lang="en-US" b="1" dirty="0" err="1">
                <a:latin typeface="Cambria"/>
                <a:cs typeface="Cambria"/>
              </a:rPr>
              <a:t>Hadrumetum</a:t>
            </a:r>
            <a:r>
              <a:rPr lang="en-US" b="1" dirty="0">
                <a:latin typeface="Cambria"/>
                <a:cs typeface="Cambria"/>
              </a:rPr>
              <a:t>, 3rd cent CE, modern Tunisia</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1640" y="1158618"/>
            <a:ext cx="6100721" cy="4540765"/>
          </a:xfrm>
          <a:prstGeom prst="rect">
            <a:avLst/>
          </a:prstGeom>
        </p:spPr>
      </p:pic>
      <p:sp>
        <p:nvSpPr>
          <p:cNvPr id="3" name="Text Box 3"/>
          <p:cNvSpPr txBox="1">
            <a:spLocks noChangeArrowheads="1"/>
          </p:cNvSpPr>
          <p:nvPr/>
        </p:nvSpPr>
        <p:spPr bwMode="auto">
          <a:xfrm>
            <a:off x="1028700" y="5940123"/>
            <a:ext cx="7086600" cy="36933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1" dirty="0">
                <a:latin typeface="Cambria"/>
                <a:cs typeface="Cambria"/>
              </a:rPr>
              <a:t>Temple of Poseidon at </a:t>
            </a:r>
            <a:r>
              <a:rPr lang="en-US" b="1" dirty="0" err="1">
                <a:latin typeface="Cambria"/>
                <a:cs typeface="Cambria"/>
              </a:rPr>
              <a:t>Sunion</a:t>
            </a:r>
            <a:r>
              <a:rPr lang="en-US" b="1" dirty="0">
                <a:latin typeface="Cambria"/>
                <a:cs typeface="Cambria"/>
              </a:rPr>
              <a:t>, southernmost tip of Attica</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3495" y="1353797"/>
            <a:ext cx="6237011" cy="4150406"/>
          </a:xfrm>
          <a:prstGeom prst="rect">
            <a:avLst/>
          </a:prstGeom>
        </p:spPr>
      </p:pic>
      <p:sp>
        <p:nvSpPr>
          <p:cNvPr id="3" name="Text Box 3"/>
          <p:cNvSpPr txBox="1">
            <a:spLocks noChangeArrowheads="1"/>
          </p:cNvSpPr>
          <p:nvPr/>
        </p:nvSpPr>
        <p:spPr bwMode="auto">
          <a:xfrm>
            <a:off x="0" y="5703835"/>
            <a:ext cx="9144000" cy="369332"/>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b="1" dirty="0">
                <a:latin typeface="Cambria"/>
                <a:cs typeface="Cambria"/>
              </a:rPr>
              <a:t>West Pediment of the Parthenon</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955" y="1569380"/>
            <a:ext cx="7382090" cy="3719240"/>
          </a:xfrm>
          <a:prstGeom prst="rect">
            <a:avLst/>
          </a:prstGeom>
        </p:spPr>
      </p:pic>
      <p:sp>
        <p:nvSpPr>
          <p:cNvPr id="3" name="Text Box 3"/>
          <p:cNvSpPr txBox="1">
            <a:spLocks noChangeArrowheads="1"/>
          </p:cNvSpPr>
          <p:nvPr/>
        </p:nvSpPr>
        <p:spPr bwMode="auto">
          <a:xfrm>
            <a:off x="0" y="5703837"/>
            <a:ext cx="9144000" cy="369332"/>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b="1" dirty="0">
                <a:latin typeface="Cambria"/>
                <a:cs typeface="Cambria"/>
              </a:rPr>
              <a:t>Jacob </a:t>
            </a:r>
            <a:r>
              <a:rPr lang="en-US" b="1" dirty="0" err="1">
                <a:latin typeface="Cambria"/>
                <a:cs typeface="Cambria"/>
              </a:rPr>
              <a:t>Jordaens</a:t>
            </a:r>
            <a:r>
              <a:rPr lang="en-US" b="1" dirty="0">
                <a:latin typeface="Cambria"/>
                <a:cs typeface="Cambria"/>
              </a:rPr>
              <a:t>, “Neptune Creates the Horse” </a:t>
            </a:r>
            <a:r>
              <a:rPr lang="en-US" b="1" dirty="0" err="1">
                <a:latin typeface="Cambria"/>
                <a:cs typeface="Cambria"/>
              </a:rPr>
              <a:t>c</a:t>
            </a:r>
            <a:r>
              <a:rPr lang="en-US" b="1" dirty="0">
                <a:latin typeface="Cambria"/>
                <a:cs typeface="Cambria"/>
              </a:rPr>
              <a:t>. 1640-1650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7702" y="1928142"/>
            <a:ext cx="2857500" cy="2324100"/>
          </a:xfrm>
          <a:prstGeom prst="rect">
            <a:avLst/>
          </a:prstGeom>
        </p:spPr>
      </p:pic>
      <p:sp>
        <p:nvSpPr>
          <p:cNvPr id="3" name="TextBox 2"/>
          <p:cNvSpPr txBox="1"/>
          <p:nvPr/>
        </p:nvSpPr>
        <p:spPr>
          <a:xfrm>
            <a:off x="3364966" y="5394742"/>
            <a:ext cx="2330686" cy="646331"/>
          </a:xfrm>
          <a:prstGeom prst="rect">
            <a:avLst/>
          </a:prstGeom>
          <a:noFill/>
        </p:spPr>
        <p:txBody>
          <a:bodyPr wrap="none" rtlCol="0">
            <a:spAutoFit/>
          </a:bodyPr>
          <a:lstStyle/>
          <a:p>
            <a:r>
              <a:rPr lang="en-US" dirty="0"/>
              <a:t>Hermes, c. 460 BCE</a:t>
            </a:r>
          </a:p>
          <a:p>
            <a:r>
              <a:rPr lang="en-US" dirty="0"/>
              <a:t>Attic red-figure cup</a:t>
            </a:r>
          </a:p>
        </p:txBody>
      </p:sp>
    </p:spTree>
    <p:extLst>
      <p:ext uri="{BB962C8B-B14F-4D97-AF65-F5344CB8AC3E}">
        <p14:creationId xmlns:p14="http://schemas.microsoft.com/office/powerpoint/2010/main" val="37905777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476672"/>
            <a:ext cx="8136904" cy="5904656"/>
          </a:xfrm>
          <a:prstGeom prst="rect">
            <a:avLst/>
          </a:prstGeom>
          <a:noFill/>
        </p:spPr>
        <p:txBody>
          <a:bodyPr wrap="square" rtlCol="0">
            <a:spAutoFit/>
          </a:bodyPr>
          <a:lstStyle/>
          <a:p>
            <a:endParaRPr lang="en-US" dirty="0"/>
          </a:p>
        </p:txBody>
      </p:sp>
      <p:sp>
        <p:nvSpPr>
          <p:cNvPr id="3" name="Rectangle 2"/>
          <p:cNvSpPr/>
          <p:nvPr/>
        </p:nvSpPr>
        <p:spPr>
          <a:xfrm>
            <a:off x="391264" y="404664"/>
            <a:ext cx="8280920" cy="6001643"/>
          </a:xfrm>
          <a:prstGeom prst="rect">
            <a:avLst/>
          </a:prstGeom>
        </p:spPr>
        <p:txBody>
          <a:bodyPr wrap="square">
            <a:spAutoFit/>
          </a:bodyPr>
          <a:lstStyle/>
          <a:p>
            <a:r>
              <a:rPr lang="en-US" sz="1600" i="1" dirty="0"/>
              <a:t>Homeric Hymn to Hermes</a:t>
            </a:r>
            <a:r>
              <a:rPr lang="en-US" sz="1600" dirty="0"/>
              <a:t> in a nutshell</a:t>
            </a:r>
          </a:p>
          <a:p>
            <a:r>
              <a:rPr lang="en-US" sz="1600" dirty="0"/>
              <a:t> </a:t>
            </a:r>
          </a:p>
          <a:p>
            <a:r>
              <a:rPr lang="en-US" sz="1600" dirty="0"/>
              <a:t>Son born to Maia and Zeus.</a:t>
            </a:r>
          </a:p>
          <a:p>
            <a:r>
              <a:rPr lang="en-US" sz="1600" dirty="0"/>
              <a:t> </a:t>
            </a:r>
          </a:p>
          <a:p>
            <a:r>
              <a:rPr lang="en-US" sz="1600" dirty="0"/>
              <a:t>"He was born at dawn, by midday he was playing the lyre, and in the evening he stole the cattle of far-shooting Apollo."</a:t>
            </a:r>
          </a:p>
          <a:p>
            <a:r>
              <a:rPr lang="en-US" sz="1600" dirty="0"/>
              <a:t> </a:t>
            </a:r>
          </a:p>
          <a:p>
            <a:r>
              <a:rPr lang="en-US" sz="1600" dirty="0"/>
              <a:t>Makes lyre from tortoise-shell and sheep-gut strings. Goes to Pieria and steals cattle belonging to Apollo. To avoid discovery, he has the cattle walk backwards and he fashions sandals for himself. Drives the oxen to </a:t>
            </a:r>
            <a:r>
              <a:rPr lang="en-US" sz="1600" dirty="0" err="1"/>
              <a:t>Pylos</a:t>
            </a:r>
            <a:r>
              <a:rPr lang="en-US" sz="1600" dirty="0"/>
              <a:t>, where he kills two, and conceals the rest in a cave; he offers sacrifice to the twelve Olympian gods from the cattle he has killed. He returns to his cradle. Apollo has meanwhile discovered the thief and goes to confront him. His mother Maia shows Apollo the child in its cradle.</a:t>
            </a:r>
          </a:p>
          <a:p>
            <a:r>
              <a:rPr lang="en-US" sz="1600" dirty="0"/>
              <a:t> </a:t>
            </a:r>
          </a:p>
          <a:p>
            <a:r>
              <a:rPr lang="en-US" sz="1600" dirty="0"/>
              <a:t>"Son of </a:t>
            </a:r>
            <a:r>
              <a:rPr lang="en-US" sz="1600" dirty="0" err="1"/>
              <a:t>Leto</a:t>
            </a:r>
            <a:r>
              <a:rPr lang="en-US" sz="1600" dirty="0"/>
              <a:t>, ... do I look like a cattle rustler? That is not my line. I am interested rather in sleep, milk from my mother's breast, baby blankets about my shoulders and warm baths. ... What you say is pretty unlikely. I was born yesterday, my feet are tender, and the ground is rough beneath them. If you wish, I will swear an oath by the head of my father ... that I am not guilty myself ... ."</a:t>
            </a:r>
          </a:p>
          <a:p>
            <a:r>
              <a:rPr lang="en-US" sz="1600" dirty="0"/>
              <a:t> </a:t>
            </a:r>
          </a:p>
          <a:p>
            <a:r>
              <a:rPr lang="en-US" sz="1600" dirty="0"/>
              <a:t>Apollo doesn't believe him and takes him before Zeus to demand back his cattle. Zeus, adjudicating, commands Hermes to comply, but he at first denies the theft, then takes Apollo to </a:t>
            </a:r>
            <a:r>
              <a:rPr lang="en-US" sz="1600" dirty="0" err="1"/>
              <a:t>Pylos</a:t>
            </a:r>
            <a:r>
              <a:rPr lang="en-US" sz="1600" dirty="0"/>
              <a:t> and offers to give back his cattle. He plays a song for Apollo on his lyre and the novel sound delights Apollo so much that he lets Hermes keep the cattle. Hermes gives Apollo the lyre and the two become firm friends.</a:t>
            </a:r>
          </a:p>
        </p:txBody>
      </p:sp>
    </p:spTree>
    <p:extLst>
      <p:ext uri="{BB962C8B-B14F-4D97-AF65-F5344CB8AC3E}">
        <p14:creationId xmlns:p14="http://schemas.microsoft.com/office/powerpoint/2010/main" val="2962820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5616" y="908720"/>
            <a:ext cx="6552728" cy="5324535"/>
          </a:xfrm>
          <a:prstGeom prst="rect">
            <a:avLst/>
          </a:prstGeom>
          <a:noFill/>
        </p:spPr>
        <p:txBody>
          <a:bodyPr wrap="square" rtlCol="0">
            <a:spAutoFit/>
          </a:bodyPr>
          <a:lstStyle/>
          <a:p>
            <a:r>
              <a:rPr lang="en-US" sz="2000" b="1" dirty="0">
                <a:solidFill>
                  <a:srgbClr val="FF0000"/>
                </a:solidFill>
              </a:rPr>
              <a:t>Hermes</a:t>
            </a:r>
          </a:p>
          <a:p>
            <a:endParaRPr lang="en-US" sz="2000" dirty="0"/>
          </a:p>
          <a:p>
            <a:r>
              <a:rPr lang="en-US" sz="2000" dirty="0"/>
              <a:t>God of travel:		</a:t>
            </a:r>
            <a:r>
              <a:rPr lang="en-US" sz="2000" i="1" dirty="0" err="1"/>
              <a:t>petasus</a:t>
            </a:r>
            <a:r>
              <a:rPr lang="en-US" sz="2000" dirty="0"/>
              <a:t> = traveller’s hat or helmet</a:t>
            </a:r>
          </a:p>
          <a:p>
            <a:r>
              <a:rPr lang="en-US" sz="2000" dirty="0"/>
              <a:t>					winged feet or sandals (</a:t>
            </a:r>
            <a:r>
              <a:rPr lang="en-US" sz="2000" i="1" dirty="0" err="1"/>
              <a:t>talaria</a:t>
            </a:r>
            <a:r>
              <a:rPr lang="en-US" sz="2000" dirty="0"/>
              <a:t>)</a:t>
            </a:r>
          </a:p>
          <a:p>
            <a:endParaRPr lang="en-US" sz="2000" dirty="0"/>
          </a:p>
          <a:p>
            <a:r>
              <a:rPr lang="en-US" sz="2000" dirty="0"/>
              <a:t>Messenger of gods:	</a:t>
            </a:r>
            <a:r>
              <a:rPr lang="en-US" sz="2000" i="1" dirty="0"/>
              <a:t>caduceus</a:t>
            </a:r>
            <a:r>
              <a:rPr lang="en-US" sz="2000" dirty="0"/>
              <a:t> = herald’s wand</a:t>
            </a:r>
          </a:p>
          <a:p>
            <a:endParaRPr lang="en-US" sz="2000" dirty="0"/>
          </a:p>
          <a:p>
            <a:r>
              <a:rPr lang="en-US" sz="2000" dirty="0" err="1"/>
              <a:t>Psychopomp</a:t>
            </a:r>
            <a:r>
              <a:rPr lang="en-US" sz="2000" dirty="0"/>
              <a:t> = escort of souls to Underworld</a:t>
            </a:r>
          </a:p>
          <a:p>
            <a:endParaRPr lang="en-US" sz="2000" dirty="0"/>
          </a:p>
          <a:p>
            <a:r>
              <a:rPr lang="en-US" sz="2000" dirty="0"/>
              <a:t>	i.e. crosser of boundaries, intermediary</a:t>
            </a:r>
          </a:p>
          <a:p>
            <a:endParaRPr lang="en-US" sz="2000" dirty="0"/>
          </a:p>
          <a:p>
            <a:r>
              <a:rPr lang="en-US" sz="2000" dirty="0"/>
              <a:t>Hence, god of trade, commerce</a:t>
            </a:r>
          </a:p>
          <a:p>
            <a:endParaRPr lang="en-US" sz="2000" dirty="0"/>
          </a:p>
          <a:p>
            <a:r>
              <a:rPr lang="en-US" sz="2000" dirty="0"/>
              <a:t>God of cleverness, trickery, theft</a:t>
            </a:r>
          </a:p>
          <a:p>
            <a:endParaRPr lang="en-US" sz="2000" dirty="0"/>
          </a:p>
          <a:p>
            <a:r>
              <a:rPr lang="en-US" sz="2000" dirty="0"/>
              <a:t>Cf. Prometheus, the trickster</a:t>
            </a:r>
          </a:p>
          <a:p>
            <a:endParaRPr lang="en-US" sz="2000" dirty="0"/>
          </a:p>
        </p:txBody>
      </p:sp>
    </p:spTree>
    <p:extLst>
      <p:ext uri="{BB962C8B-B14F-4D97-AF65-F5344CB8AC3E}">
        <p14:creationId xmlns:p14="http://schemas.microsoft.com/office/powerpoint/2010/main" val="35063268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11.7Herm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9154" y="0"/>
            <a:ext cx="3043238" cy="6858000"/>
          </a:xfrm>
          <a:prstGeom prst="rect">
            <a:avLst/>
          </a:prstGeom>
        </p:spPr>
      </p:pic>
      <p:sp>
        <p:nvSpPr>
          <p:cNvPr id="3" name="TextBox 2"/>
          <p:cNvSpPr txBox="1"/>
          <p:nvPr/>
        </p:nvSpPr>
        <p:spPr>
          <a:xfrm>
            <a:off x="6073383" y="1844824"/>
            <a:ext cx="2952328" cy="2308324"/>
          </a:xfrm>
          <a:prstGeom prst="rect">
            <a:avLst/>
          </a:prstGeom>
          <a:noFill/>
        </p:spPr>
        <p:txBody>
          <a:bodyPr wrap="square" rtlCol="0">
            <a:spAutoFit/>
          </a:bodyPr>
          <a:lstStyle/>
          <a:p>
            <a:r>
              <a:rPr lang="en-US" dirty="0"/>
              <a:t>Physical characteristics </a:t>
            </a:r>
          </a:p>
          <a:p>
            <a:r>
              <a:rPr lang="en-US" dirty="0"/>
              <a:t>of Hermes:</a:t>
            </a:r>
          </a:p>
          <a:p>
            <a:endParaRPr lang="en-US" dirty="0"/>
          </a:p>
          <a:p>
            <a:r>
              <a:rPr lang="en-US" i="1" dirty="0" err="1"/>
              <a:t>petasus</a:t>
            </a:r>
            <a:r>
              <a:rPr lang="en-US" dirty="0"/>
              <a:t> (hat or helmet)</a:t>
            </a:r>
          </a:p>
          <a:p>
            <a:r>
              <a:rPr lang="en-US" dirty="0"/>
              <a:t>bag of coins</a:t>
            </a:r>
          </a:p>
          <a:p>
            <a:r>
              <a:rPr lang="en-US" i="1" dirty="0"/>
              <a:t>caduceus</a:t>
            </a:r>
            <a:r>
              <a:rPr lang="en-US" dirty="0"/>
              <a:t> (herald’s wand)</a:t>
            </a:r>
          </a:p>
          <a:p>
            <a:r>
              <a:rPr lang="en-US" dirty="0"/>
              <a:t>winged feet or sandals</a:t>
            </a:r>
          </a:p>
          <a:p>
            <a:r>
              <a:rPr lang="en-US" dirty="0"/>
              <a:t>(</a:t>
            </a:r>
            <a:r>
              <a:rPr lang="en-US" i="1" dirty="0" err="1"/>
              <a:t>talaria</a:t>
            </a:r>
            <a:r>
              <a:rPr lang="en-US" dirty="0"/>
              <a:t>)</a:t>
            </a:r>
          </a:p>
        </p:txBody>
      </p:sp>
    </p:spTree>
    <p:extLst>
      <p:ext uri="{BB962C8B-B14F-4D97-AF65-F5344CB8AC3E}">
        <p14:creationId xmlns:p14="http://schemas.microsoft.com/office/powerpoint/2010/main" val="1098349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1"/>
            <a:ext cx="7313613" cy="1138929"/>
          </a:xfrm>
        </p:spPr>
        <p:txBody>
          <a:bodyPr>
            <a:normAutofit fontScale="90000"/>
          </a:bodyPr>
          <a:lstStyle/>
          <a:p>
            <a:r>
              <a:rPr lang="en-US" dirty="0" err="1"/>
              <a:t>Titanomachy</a:t>
            </a:r>
            <a:br>
              <a:rPr lang="en-US" dirty="0"/>
            </a:br>
            <a:r>
              <a:rPr lang="en-US" dirty="0"/>
              <a:t>(Battle of the Titans)</a:t>
            </a:r>
          </a:p>
        </p:txBody>
      </p:sp>
      <p:sp>
        <p:nvSpPr>
          <p:cNvPr id="3" name="Content Placeholder 2"/>
          <p:cNvSpPr>
            <a:spLocks noGrp="1"/>
          </p:cNvSpPr>
          <p:nvPr>
            <p:ph idx="1"/>
          </p:nvPr>
        </p:nvSpPr>
        <p:spPr/>
        <p:txBody>
          <a:bodyPr>
            <a:normAutofit lnSpcReduction="10000"/>
          </a:bodyPr>
          <a:lstStyle/>
          <a:p>
            <a:r>
              <a:rPr lang="en-US" dirty="0"/>
              <a:t>The Titan CRONUS is tricked into bringing up the stone and the five children he swallowed, HESTIA, DEMETER, HERA, HADES and POSEIDON</a:t>
            </a:r>
          </a:p>
          <a:p>
            <a:r>
              <a:rPr lang="en-US" dirty="0"/>
              <a:t>All his children, including ZEUS, wage war on him, assisted by the the Titan Prometheus</a:t>
            </a:r>
          </a:p>
          <a:p>
            <a:r>
              <a:rPr lang="en-US" dirty="0"/>
              <a:t>CRONUS is supported by all the other TITANS</a:t>
            </a:r>
          </a:p>
          <a:p>
            <a:r>
              <a:rPr lang="en-US" dirty="0"/>
              <a:t>ZEUS wins and the TITANS are imprisoned in TARTARUS</a:t>
            </a:r>
          </a:p>
          <a:p>
            <a:endParaRPr lang="en-US" dirty="0"/>
          </a:p>
        </p:txBody>
      </p:sp>
    </p:spTree>
    <p:extLst>
      <p:ext uri="{BB962C8B-B14F-4D97-AF65-F5344CB8AC3E}">
        <p14:creationId xmlns:p14="http://schemas.microsoft.com/office/powerpoint/2010/main" val="2898073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4720" y="3501008"/>
            <a:ext cx="2221576" cy="2978932"/>
          </a:xfrm>
          <a:prstGeom prst="rect">
            <a:avLst/>
          </a:prstGeom>
        </p:spPr>
      </p:pic>
      <p:pic>
        <p:nvPicPr>
          <p:cNvPr id="6" name="Picture 5" descr="th-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607" y="286568"/>
            <a:ext cx="2539408" cy="3214440"/>
          </a:xfrm>
          <a:prstGeom prst="rect">
            <a:avLst/>
          </a:prstGeom>
        </p:spPr>
      </p:pic>
      <p:sp>
        <p:nvSpPr>
          <p:cNvPr id="7" name="TextBox 6"/>
          <p:cNvSpPr txBox="1"/>
          <p:nvPr/>
        </p:nvSpPr>
        <p:spPr>
          <a:xfrm>
            <a:off x="5014720" y="980728"/>
            <a:ext cx="2365592" cy="1200329"/>
          </a:xfrm>
          <a:prstGeom prst="rect">
            <a:avLst/>
          </a:prstGeom>
          <a:noFill/>
        </p:spPr>
        <p:txBody>
          <a:bodyPr wrap="square" rtlCol="0">
            <a:spAutoFit/>
          </a:bodyPr>
          <a:lstStyle/>
          <a:p>
            <a:r>
              <a:rPr lang="en-US" dirty="0"/>
              <a:t>Herm, herms:</a:t>
            </a:r>
          </a:p>
          <a:p>
            <a:r>
              <a:rPr lang="en-US" dirty="0"/>
              <a:t>ithyphallic statues outside houses in Athens</a:t>
            </a:r>
          </a:p>
        </p:txBody>
      </p:sp>
      <p:sp>
        <p:nvSpPr>
          <p:cNvPr id="8" name="TextBox 7"/>
          <p:cNvSpPr txBox="1"/>
          <p:nvPr/>
        </p:nvSpPr>
        <p:spPr>
          <a:xfrm>
            <a:off x="1162607" y="4653136"/>
            <a:ext cx="2905337" cy="923330"/>
          </a:xfrm>
          <a:prstGeom prst="rect">
            <a:avLst/>
          </a:prstGeom>
          <a:noFill/>
        </p:spPr>
        <p:txBody>
          <a:bodyPr wrap="square" rtlCol="0">
            <a:spAutoFit/>
          </a:bodyPr>
          <a:lstStyle/>
          <a:p>
            <a:r>
              <a:rPr lang="en-US" dirty="0"/>
              <a:t>ancient fertility symbols?</a:t>
            </a:r>
          </a:p>
          <a:p>
            <a:r>
              <a:rPr lang="en-US" dirty="0"/>
              <a:t>guardians of household boundaries?</a:t>
            </a:r>
          </a:p>
        </p:txBody>
      </p:sp>
    </p:spTree>
    <p:extLst>
      <p:ext uri="{BB962C8B-B14F-4D97-AF65-F5344CB8AC3E}">
        <p14:creationId xmlns:p14="http://schemas.microsoft.com/office/powerpoint/2010/main" val="13311641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no+S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548680"/>
            <a:ext cx="7620148" cy="5080099"/>
          </a:xfrm>
          <a:prstGeom prst="rect">
            <a:avLst/>
          </a:prstGeom>
        </p:spPr>
      </p:pic>
      <p:sp>
        <p:nvSpPr>
          <p:cNvPr id="3" name="TextBox 2"/>
          <p:cNvSpPr txBox="1"/>
          <p:nvPr/>
        </p:nvSpPr>
        <p:spPr>
          <a:xfrm>
            <a:off x="1475656" y="5965732"/>
            <a:ext cx="6135013" cy="369332"/>
          </a:xfrm>
          <a:prstGeom prst="rect">
            <a:avLst/>
          </a:prstGeom>
          <a:noFill/>
        </p:spPr>
        <p:txBody>
          <a:bodyPr wrap="none" rtlCol="0">
            <a:spAutoFit/>
          </a:bodyPr>
          <a:lstStyle/>
          <a:p>
            <a:r>
              <a:rPr lang="en-US" dirty="0"/>
              <a:t>Reno – rescued from Langley Animal Protection Society</a:t>
            </a:r>
          </a:p>
        </p:txBody>
      </p:sp>
    </p:spTree>
    <p:extLst>
      <p:ext uri="{BB962C8B-B14F-4D97-AF65-F5344CB8AC3E}">
        <p14:creationId xmlns:p14="http://schemas.microsoft.com/office/powerpoint/2010/main" val="21777618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02656" y="2136339"/>
            <a:ext cx="4338688" cy="1246495"/>
          </a:xfrm>
          <a:prstGeom prst="rect">
            <a:avLst/>
          </a:prstGeom>
          <a:noFill/>
        </p:spPr>
        <p:txBody>
          <a:bodyPr wrap="none" rtlCol="0">
            <a:spAutoFit/>
            <a:scene3d>
              <a:camera prst="orthographicFront"/>
              <a:lightRig rig="threePt" dir="t"/>
            </a:scene3d>
            <a:sp3d extrusionH="57150">
              <a:bevelT w="38100" h="38100"/>
            </a:sp3d>
          </a:bodyPr>
          <a:lstStyle/>
          <a:p>
            <a:pPr algn="ctr"/>
            <a:r>
              <a:rPr lang="en-US" sz="7500" b="1" dirty="0">
                <a:ln>
                  <a:solidFill>
                    <a:schemeClr val="accent2">
                      <a:lumMod val="75000"/>
                    </a:schemeClr>
                  </a:solidFill>
                </a:ln>
                <a:solidFill>
                  <a:schemeClr val="accent2">
                    <a:lumMod val="75000"/>
                  </a:schemeClr>
                </a:solidFill>
                <a:effectLst>
                  <a:outerShdw blurRad="50800" dist="38100" dir="2700000" algn="tl" rotWithShape="0">
                    <a:srgbClr val="000000">
                      <a:alpha val="43000"/>
                    </a:srgbClr>
                  </a:outerShdw>
                </a:effectLst>
                <a:latin typeface="Roman SD"/>
                <a:cs typeface="Roman SD"/>
              </a:rPr>
              <a:t>Apollo</a:t>
            </a:r>
          </a:p>
        </p:txBody>
      </p:sp>
      <p:pic>
        <p:nvPicPr>
          <p:cNvPr id="6" name="Picture 5" descr="Screen shot 2011-09-21 at 5.51.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404"/>
            <a:ext cx="9144000" cy="6848475"/>
          </a:xfrm>
          <a:prstGeom prst="rect">
            <a:avLst/>
          </a:prstGeom>
        </p:spPr>
      </p:pic>
    </p:spTree>
    <p:extLst>
      <p:ext uri="{BB962C8B-B14F-4D97-AF65-F5344CB8AC3E}">
        <p14:creationId xmlns:p14="http://schemas.microsoft.com/office/powerpoint/2010/main" val="25135905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1106" y="6150114"/>
            <a:ext cx="8364227" cy="707886"/>
          </a:xfrm>
          <a:prstGeom prst="rect">
            <a:avLst/>
          </a:prstGeom>
          <a:noFill/>
        </p:spPr>
        <p:txBody>
          <a:bodyPr wrap="square" rtlCol="0">
            <a:spAutoFit/>
          </a:bodyPr>
          <a:lstStyle/>
          <a:p>
            <a:pPr algn="ctr"/>
            <a:r>
              <a:rPr lang="en-US" sz="2000" b="1" dirty="0">
                <a:latin typeface="Cambria"/>
                <a:cs typeface="Cambria"/>
              </a:rPr>
              <a:t>Belvedere Apollo, marble Roman copy of 330-320 BCE original (130-140 CE)</a:t>
            </a:r>
          </a:p>
        </p:txBody>
      </p:sp>
      <p:pic>
        <p:nvPicPr>
          <p:cNvPr id="6" name="Picture 5" descr="Screen shot 2011-09-24 at 8.02.1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7471" y="435895"/>
            <a:ext cx="3529059" cy="5714219"/>
          </a:xfrm>
          <a:prstGeom prst="rect">
            <a:avLst/>
          </a:prstGeom>
        </p:spPr>
      </p:pic>
    </p:spTree>
    <p:extLst>
      <p:ext uri="{BB962C8B-B14F-4D97-AF65-F5344CB8AC3E}">
        <p14:creationId xmlns:p14="http://schemas.microsoft.com/office/powerpoint/2010/main" val="41008338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Apollo, from the west pediment of the temple of Zeus at Olympia, C5 BCE</a:t>
            </a:r>
          </a:p>
        </p:txBody>
      </p:sp>
      <p:pic>
        <p:nvPicPr>
          <p:cNvPr id="4" name="Content Placeholder 3" descr="Apollo_Olympia.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2987913" y="1600200"/>
            <a:ext cx="3168174" cy="4525963"/>
          </a:xfrm>
        </p:spPr>
      </p:pic>
    </p:spTree>
    <p:extLst>
      <p:ext uri="{BB962C8B-B14F-4D97-AF65-F5344CB8AC3E}">
        <p14:creationId xmlns:p14="http://schemas.microsoft.com/office/powerpoint/2010/main" val="30117787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1-09-21 at 5.51.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75"/>
            <a:ext cx="9144001" cy="6854825"/>
          </a:xfrm>
          <a:prstGeom prst="rect">
            <a:avLst/>
          </a:prstGeom>
        </p:spPr>
      </p:pic>
    </p:spTree>
    <p:extLst>
      <p:ext uri="{BB962C8B-B14F-4D97-AF65-F5344CB8AC3E}">
        <p14:creationId xmlns:p14="http://schemas.microsoft.com/office/powerpoint/2010/main" val="40590981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eece_outline_map-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925" y="0"/>
            <a:ext cx="7839075" cy="6858000"/>
          </a:xfrm>
          <a:prstGeom prst="rect">
            <a:avLst/>
          </a:prstGeom>
        </p:spPr>
      </p:pic>
    </p:spTree>
    <p:extLst>
      <p:ext uri="{BB962C8B-B14F-4D97-AF65-F5344CB8AC3E}">
        <p14:creationId xmlns:p14="http://schemas.microsoft.com/office/powerpoint/2010/main" val="35941894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Temple of Apollo, Delos</a:t>
            </a:r>
          </a:p>
        </p:txBody>
      </p:sp>
      <p:pic>
        <p:nvPicPr>
          <p:cNvPr id="4" name="Content Placeholder 3" descr="Temple-of-Apollo3.jp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3200" y="2643981"/>
            <a:ext cx="3657600" cy="2438400"/>
          </a:xfrm>
        </p:spPr>
      </p:pic>
    </p:spTree>
    <p:extLst>
      <p:ext uri="{BB962C8B-B14F-4D97-AF65-F5344CB8AC3E}">
        <p14:creationId xmlns:p14="http://schemas.microsoft.com/office/powerpoint/2010/main" val="4031919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Apollo’s names and attributes</a:t>
            </a:r>
          </a:p>
        </p:txBody>
      </p:sp>
      <p:sp>
        <p:nvSpPr>
          <p:cNvPr id="3" name="Content Placeholder 2"/>
          <p:cNvSpPr>
            <a:spLocks noGrp="1"/>
          </p:cNvSpPr>
          <p:nvPr>
            <p:ph idx="1"/>
          </p:nvPr>
        </p:nvSpPr>
        <p:spPr/>
        <p:txBody>
          <a:bodyPr/>
          <a:lstStyle/>
          <a:p>
            <a:pPr marL="0" indent="0">
              <a:buNone/>
            </a:pPr>
            <a:r>
              <a:rPr lang="en-US" dirty="0"/>
              <a:t>Phoebus Apollo – the Sun</a:t>
            </a:r>
          </a:p>
          <a:p>
            <a:pPr marL="0" indent="0">
              <a:buNone/>
            </a:pPr>
            <a:r>
              <a:rPr lang="en-US" dirty="0"/>
              <a:t>Apollo the Far-Shooter – bow – death, plague</a:t>
            </a:r>
          </a:p>
          <a:p>
            <a:pPr marL="0" indent="0">
              <a:buNone/>
            </a:pPr>
            <a:r>
              <a:rPr lang="en-US" dirty="0"/>
              <a:t>Apollo </a:t>
            </a:r>
            <a:r>
              <a:rPr lang="en-US" dirty="0" err="1"/>
              <a:t>Loxias</a:t>
            </a:r>
            <a:r>
              <a:rPr lang="en-US" dirty="0"/>
              <a:t> – prophecy</a:t>
            </a:r>
          </a:p>
          <a:p>
            <a:pPr marL="0" indent="0">
              <a:buNone/>
            </a:pPr>
            <a:r>
              <a:rPr lang="en-US" dirty="0" err="1"/>
              <a:t>Pythian</a:t>
            </a:r>
            <a:r>
              <a:rPr lang="en-US" dirty="0"/>
              <a:t> Apollo – Delphic oracle</a:t>
            </a:r>
          </a:p>
          <a:p>
            <a:pPr marL="0" indent="0">
              <a:buNone/>
            </a:pPr>
            <a:r>
              <a:rPr lang="en-US" dirty="0"/>
              <a:t>Apollo </a:t>
            </a:r>
            <a:r>
              <a:rPr lang="en-US" dirty="0" err="1"/>
              <a:t>Kitharoidos</a:t>
            </a:r>
            <a:r>
              <a:rPr lang="en-US" dirty="0"/>
              <a:t> – music, poetry</a:t>
            </a:r>
          </a:p>
          <a:p>
            <a:pPr marL="0" indent="0">
              <a:buNone/>
            </a:pPr>
            <a:r>
              <a:rPr lang="en-US" dirty="0"/>
              <a:t>Apollo </a:t>
            </a:r>
            <a:r>
              <a:rPr lang="en-US" dirty="0" err="1"/>
              <a:t>Iatros</a:t>
            </a:r>
            <a:r>
              <a:rPr lang="en-US" dirty="0"/>
              <a:t> – healing</a:t>
            </a:r>
          </a:p>
          <a:p>
            <a:pPr marL="0" indent="0">
              <a:buNone/>
            </a:pPr>
            <a:endParaRPr lang="en-US" dirty="0"/>
          </a:p>
        </p:txBody>
      </p:sp>
    </p:spTree>
    <p:extLst>
      <p:ext uri="{BB962C8B-B14F-4D97-AF65-F5344CB8AC3E}">
        <p14:creationId xmlns:p14="http://schemas.microsoft.com/office/powerpoint/2010/main" val="15438440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1-09-21 at 5.52.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33043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err="1"/>
              <a:t>Titanomachy</a:t>
            </a:r>
            <a:r>
              <a:rPr lang="en-US" sz="2800" dirty="0"/>
              <a:t>, red-figure </a:t>
            </a:r>
            <a:r>
              <a:rPr lang="en-US" sz="2800" dirty="0" err="1"/>
              <a:t>pelike</a:t>
            </a:r>
            <a:r>
              <a:rPr lang="en-US" sz="2800" dirty="0"/>
              <a:t> c. 400 BCE</a:t>
            </a:r>
          </a:p>
        </p:txBody>
      </p:sp>
      <p:sp>
        <p:nvSpPr>
          <p:cNvPr id="3" name="Content Placeholder 2"/>
          <p:cNvSpPr>
            <a:spLocks noGrp="1"/>
          </p:cNvSpPr>
          <p:nvPr>
            <p:ph idx="1"/>
          </p:nvPr>
        </p:nvSpPr>
        <p:spPr/>
        <p:txBody>
          <a:bodyPr/>
          <a:lstStyle/>
          <a:p>
            <a:endParaRPr lang="en-US"/>
          </a:p>
        </p:txBody>
      </p:sp>
      <p:pic>
        <p:nvPicPr>
          <p:cNvPr id="4" name="Content Placeholder 3" descr="Screen shot 2011-09-05 at 5.47.10 PM.png"/>
          <p:cNvPicPr>
            <a:picLocks noGrp="1" noChangeAspect="1"/>
          </p:cNvPicPr>
          <p:nvPr/>
        </p:nvPicPr>
        <p:blipFill>
          <a:blip r:embed="rId2" cstate="print">
            <a:extLst>
              <a:ext uri="{28A0092B-C50C-407E-A947-70E740481C1C}">
                <a14:useLocalDpi xmlns:a14="http://schemas.microsoft.com/office/drawing/2010/main" val="0"/>
              </a:ext>
            </a:extLst>
          </a:blip>
          <a:srcRect l="-28673" r="-28673"/>
          <a:stretch>
            <a:fillRect/>
          </a:stretch>
        </p:blipFill>
        <p:spPr>
          <a:xfrm>
            <a:off x="0" y="1747838"/>
            <a:ext cx="8691075" cy="4779757"/>
          </a:xfrm>
          <a:prstGeom prst="rect">
            <a:avLst/>
          </a:prstGeom>
        </p:spPr>
      </p:pic>
    </p:spTree>
    <p:extLst>
      <p:ext uri="{BB962C8B-B14F-4D97-AF65-F5344CB8AC3E}">
        <p14:creationId xmlns:p14="http://schemas.microsoft.com/office/powerpoint/2010/main" val="26250597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1-09-24 at 6.36.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49" y="0"/>
            <a:ext cx="9124951" cy="6858000"/>
          </a:xfrm>
          <a:prstGeom prst="rect">
            <a:avLst/>
          </a:prstGeom>
        </p:spPr>
      </p:pic>
    </p:spTree>
    <p:extLst>
      <p:ext uri="{BB962C8B-B14F-4D97-AF65-F5344CB8AC3E}">
        <p14:creationId xmlns:p14="http://schemas.microsoft.com/office/powerpoint/2010/main" val="8324141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Apollo’s names and attributes</a:t>
            </a:r>
          </a:p>
        </p:txBody>
      </p:sp>
      <p:sp>
        <p:nvSpPr>
          <p:cNvPr id="3" name="Content Placeholder 2"/>
          <p:cNvSpPr>
            <a:spLocks noGrp="1"/>
          </p:cNvSpPr>
          <p:nvPr>
            <p:ph idx="1"/>
          </p:nvPr>
        </p:nvSpPr>
        <p:spPr/>
        <p:txBody>
          <a:bodyPr/>
          <a:lstStyle/>
          <a:p>
            <a:pPr marL="0" indent="0">
              <a:buNone/>
            </a:pPr>
            <a:r>
              <a:rPr lang="en-US" dirty="0"/>
              <a:t>Phoebus Apollo – the Sun</a:t>
            </a:r>
          </a:p>
          <a:p>
            <a:pPr marL="0" indent="0">
              <a:buNone/>
            </a:pPr>
            <a:r>
              <a:rPr lang="en-US" dirty="0"/>
              <a:t>Apollo the Far-Shooter – bow – death, plague</a:t>
            </a:r>
          </a:p>
          <a:p>
            <a:pPr marL="0" indent="0">
              <a:buNone/>
            </a:pPr>
            <a:r>
              <a:rPr lang="en-US" dirty="0" err="1"/>
              <a:t>Pythian</a:t>
            </a:r>
            <a:r>
              <a:rPr lang="en-US" dirty="0"/>
              <a:t> Apollo – Delphic oracle</a:t>
            </a:r>
          </a:p>
          <a:p>
            <a:pPr marL="0" indent="0">
              <a:buNone/>
            </a:pPr>
            <a:r>
              <a:rPr lang="en-US" dirty="0"/>
              <a:t>Apollo </a:t>
            </a:r>
            <a:r>
              <a:rPr lang="en-US" dirty="0" err="1"/>
              <a:t>Kitharoidos</a:t>
            </a:r>
            <a:r>
              <a:rPr lang="en-US" dirty="0"/>
              <a:t> – music, poetry</a:t>
            </a:r>
          </a:p>
          <a:p>
            <a:pPr marL="0" indent="0">
              <a:buNone/>
            </a:pPr>
            <a:r>
              <a:rPr lang="en-US" dirty="0"/>
              <a:t>Apollo </a:t>
            </a:r>
            <a:r>
              <a:rPr lang="en-US" dirty="0" err="1"/>
              <a:t>Iatros</a:t>
            </a:r>
            <a:r>
              <a:rPr lang="en-US" dirty="0"/>
              <a:t> – healing</a:t>
            </a:r>
          </a:p>
          <a:p>
            <a:pPr marL="0" indent="0">
              <a:buNone/>
            </a:pPr>
            <a:endParaRPr lang="en-US" dirty="0"/>
          </a:p>
        </p:txBody>
      </p:sp>
    </p:spTree>
    <p:extLst>
      <p:ext uri="{BB962C8B-B14F-4D97-AF65-F5344CB8AC3E}">
        <p14:creationId xmlns:p14="http://schemas.microsoft.com/office/powerpoint/2010/main" val="30435584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09-21 at 5.52.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4" y="-14599"/>
            <a:ext cx="9140826" cy="6858000"/>
          </a:xfrm>
          <a:prstGeom prst="rect">
            <a:avLst/>
          </a:prstGeom>
        </p:spPr>
      </p:pic>
    </p:spTree>
    <p:extLst>
      <p:ext uri="{BB962C8B-B14F-4D97-AF65-F5344CB8AC3E}">
        <p14:creationId xmlns:p14="http://schemas.microsoft.com/office/powerpoint/2010/main" val="16485896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92.0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87350"/>
            <a:ext cx="5080000" cy="6083301"/>
          </a:xfrm>
          <a:prstGeom prst="rect">
            <a:avLst/>
          </a:prstGeom>
        </p:spPr>
      </p:pic>
      <p:sp>
        <p:nvSpPr>
          <p:cNvPr id="3" name="Rectangle 2"/>
          <p:cNvSpPr/>
          <p:nvPr/>
        </p:nvSpPr>
        <p:spPr>
          <a:xfrm>
            <a:off x="0" y="6457890"/>
            <a:ext cx="9144000" cy="400110"/>
          </a:xfrm>
          <a:prstGeom prst="rect">
            <a:avLst/>
          </a:prstGeom>
        </p:spPr>
        <p:txBody>
          <a:bodyPr wrap="square">
            <a:spAutoFit/>
          </a:bodyPr>
          <a:lstStyle/>
          <a:p>
            <a:pPr algn="ctr"/>
            <a:r>
              <a:rPr lang="en-US" sz="2000" b="1" dirty="0">
                <a:latin typeface="Cambria"/>
                <a:cs typeface="Cambria"/>
              </a:rPr>
              <a:t>Apollo, Attic red-figure by the </a:t>
            </a:r>
            <a:r>
              <a:rPr lang="en-US" sz="2000" b="1" dirty="0" err="1">
                <a:latin typeface="Cambria"/>
                <a:cs typeface="Cambria"/>
              </a:rPr>
              <a:t>Andocides</a:t>
            </a:r>
            <a:r>
              <a:rPr lang="en-US" sz="2000" b="1" dirty="0">
                <a:latin typeface="Cambria"/>
                <a:cs typeface="Cambria"/>
              </a:rPr>
              <a:t> painter (ca. 525 BCE)</a:t>
            </a:r>
          </a:p>
        </p:txBody>
      </p:sp>
    </p:spTree>
    <p:extLst>
      <p:ext uri="{BB962C8B-B14F-4D97-AF65-F5344CB8AC3E}">
        <p14:creationId xmlns:p14="http://schemas.microsoft.com/office/powerpoint/2010/main" val="35052643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Apollo and Artemis kill </a:t>
            </a:r>
            <a:r>
              <a:rPr lang="en-US" sz="3200" dirty="0" err="1"/>
              <a:t>Niobe</a:t>
            </a:r>
            <a:r>
              <a:rPr lang="en-US" sz="3200" dirty="0"/>
              <a:t> and her children</a:t>
            </a:r>
          </a:p>
        </p:txBody>
      </p:sp>
      <p:sp>
        <p:nvSpPr>
          <p:cNvPr id="3" name="Content Placeholder 2"/>
          <p:cNvSpPr>
            <a:spLocks noGrp="1"/>
          </p:cNvSpPr>
          <p:nvPr>
            <p:ph idx="1"/>
          </p:nvPr>
        </p:nvSpPr>
        <p:spPr/>
        <p:txBody>
          <a:bodyPr>
            <a:normAutofit/>
          </a:bodyPr>
          <a:lstStyle/>
          <a:p>
            <a:pPr marL="0" indent="0">
              <a:buNone/>
            </a:pPr>
            <a:r>
              <a:rPr lang="en-US" sz="2800" dirty="0" err="1"/>
              <a:t>Niobe</a:t>
            </a:r>
            <a:r>
              <a:rPr lang="en-US" sz="2800" dirty="0"/>
              <a:t> (7 daughters and 7 sons) boasts she deserves more respect than </a:t>
            </a:r>
            <a:r>
              <a:rPr lang="en-US" sz="2800" dirty="0" err="1"/>
              <a:t>Leto</a:t>
            </a:r>
            <a:r>
              <a:rPr lang="en-US" sz="2800" dirty="0"/>
              <a:t> (one daughter and one son)</a:t>
            </a:r>
          </a:p>
          <a:p>
            <a:pPr marL="0" indent="0">
              <a:buNone/>
            </a:pPr>
            <a:r>
              <a:rPr lang="en-US" sz="2800" dirty="0" err="1"/>
              <a:t>Leto</a:t>
            </a:r>
            <a:r>
              <a:rPr lang="en-US" sz="2800" dirty="0"/>
              <a:t> is insulted, complains to her children</a:t>
            </a:r>
          </a:p>
          <a:p>
            <a:pPr marL="0" indent="0">
              <a:buNone/>
            </a:pPr>
            <a:r>
              <a:rPr lang="en-US" sz="2800" dirty="0"/>
              <a:t>Apollo kills </a:t>
            </a:r>
            <a:r>
              <a:rPr lang="en-US" sz="2800" dirty="0" err="1"/>
              <a:t>Niobe’s</a:t>
            </a:r>
            <a:r>
              <a:rPr lang="en-US" sz="2800" dirty="0"/>
              <a:t> seven sons</a:t>
            </a:r>
          </a:p>
          <a:p>
            <a:pPr marL="0" indent="0">
              <a:buNone/>
            </a:pPr>
            <a:r>
              <a:rPr lang="en-US" sz="2800" dirty="0"/>
              <a:t>Artemis kills </a:t>
            </a:r>
            <a:r>
              <a:rPr lang="en-US" sz="2800" dirty="0" err="1"/>
              <a:t>Niobe’s</a:t>
            </a:r>
            <a:r>
              <a:rPr lang="en-US" sz="2800" dirty="0"/>
              <a:t> seven daughters</a:t>
            </a:r>
          </a:p>
          <a:p>
            <a:pPr marL="0" indent="0">
              <a:buNone/>
            </a:pPr>
            <a:r>
              <a:rPr lang="en-US" sz="2800" dirty="0" err="1"/>
              <a:t>Niobe</a:t>
            </a:r>
            <a:r>
              <a:rPr lang="en-US" sz="2800" dirty="0"/>
              <a:t> turned to stone &gt; Mt </a:t>
            </a:r>
            <a:r>
              <a:rPr lang="en-US" sz="2800" dirty="0" err="1"/>
              <a:t>Sipylus</a:t>
            </a:r>
            <a:r>
              <a:rPr lang="en-US" sz="2800" dirty="0"/>
              <a:t> in Asia Minor</a:t>
            </a:r>
          </a:p>
        </p:txBody>
      </p:sp>
    </p:spTree>
    <p:extLst>
      <p:ext uri="{BB962C8B-B14F-4D97-AF65-F5344CB8AC3E}">
        <p14:creationId xmlns:p14="http://schemas.microsoft.com/office/powerpoint/2010/main" val="15700693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obe2MountSypilusManisaTurke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852" y="849069"/>
            <a:ext cx="7926296" cy="5159863"/>
          </a:xfrm>
          <a:prstGeom prst="rect">
            <a:avLst/>
          </a:prstGeom>
        </p:spPr>
      </p:pic>
      <p:sp>
        <p:nvSpPr>
          <p:cNvPr id="6" name="TextBox 5"/>
          <p:cNvSpPr txBox="1"/>
          <p:nvPr/>
        </p:nvSpPr>
        <p:spPr>
          <a:xfrm>
            <a:off x="2414298" y="6130004"/>
            <a:ext cx="4315404" cy="400110"/>
          </a:xfrm>
          <a:prstGeom prst="rect">
            <a:avLst/>
          </a:prstGeom>
          <a:noFill/>
        </p:spPr>
        <p:txBody>
          <a:bodyPr wrap="none" rtlCol="0">
            <a:spAutoFit/>
          </a:bodyPr>
          <a:lstStyle/>
          <a:p>
            <a:r>
              <a:rPr lang="en-US" sz="2000" b="1" dirty="0">
                <a:latin typeface="Cambria"/>
                <a:cs typeface="Cambria"/>
              </a:rPr>
              <a:t>The Weeping Rock, </a:t>
            </a:r>
            <a:r>
              <a:rPr lang="en-US" sz="2000" b="1" dirty="0" err="1">
                <a:latin typeface="Cambria"/>
                <a:cs typeface="Cambria"/>
              </a:rPr>
              <a:t>Manisa</a:t>
            </a:r>
            <a:r>
              <a:rPr lang="en-US" sz="2000" b="1" dirty="0">
                <a:latin typeface="Cambria"/>
                <a:cs typeface="Cambria"/>
              </a:rPr>
              <a:t>, Turkey</a:t>
            </a:r>
          </a:p>
        </p:txBody>
      </p:sp>
    </p:spTree>
    <p:extLst>
      <p:ext uri="{BB962C8B-B14F-4D97-AF65-F5344CB8AC3E}">
        <p14:creationId xmlns:p14="http://schemas.microsoft.com/office/powerpoint/2010/main" val="3260020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2nd C Roman copy of Greek original, Uffizi galle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0421" y="449446"/>
            <a:ext cx="4103158" cy="5281777"/>
          </a:xfrm>
          <a:prstGeom prst="rect">
            <a:avLst/>
          </a:prstGeom>
        </p:spPr>
      </p:pic>
      <p:sp>
        <p:nvSpPr>
          <p:cNvPr id="8" name="Rectangle 7"/>
          <p:cNvSpPr/>
          <p:nvPr/>
        </p:nvSpPr>
        <p:spPr>
          <a:xfrm>
            <a:off x="1413934" y="6069889"/>
            <a:ext cx="6316133" cy="707886"/>
          </a:xfrm>
          <a:prstGeom prst="rect">
            <a:avLst/>
          </a:prstGeom>
        </p:spPr>
        <p:txBody>
          <a:bodyPr wrap="square">
            <a:spAutoFit/>
          </a:bodyPr>
          <a:lstStyle/>
          <a:p>
            <a:pPr algn="ctr"/>
            <a:r>
              <a:rPr lang="en-US" sz="2000" b="1" dirty="0" err="1">
                <a:latin typeface="Cambria"/>
                <a:cs typeface="Cambria"/>
              </a:rPr>
              <a:t>Niobe</a:t>
            </a:r>
            <a:r>
              <a:rPr lang="en-US" sz="2000" b="1" dirty="0">
                <a:latin typeface="Cambria"/>
                <a:cs typeface="Cambria"/>
              </a:rPr>
              <a:t> protecting her last child</a:t>
            </a:r>
          </a:p>
          <a:p>
            <a:pPr algn="ctr"/>
            <a:r>
              <a:rPr lang="en-US" sz="2000" b="1" dirty="0">
                <a:latin typeface="Cambria"/>
                <a:cs typeface="Cambria"/>
              </a:rPr>
              <a:t>2nd C Roman copy of Greek original, Uffizi gallery</a:t>
            </a:r>
          </a:p>
        </p:txBody>
      </p:sp>
    </p:spTree>
    <p:extLst>
      <p:ext uri="{BB962C8B-B14F-4D97-AF65-F5344CB8AC3E}">
        <p14:creationId xmlns:p14="http://schemas.microsoft.com/office/powerpoint/2010/main" val="6973985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Johann </a:t>
            </a:r>
            <a:r>
              <a:rPr lang="en-US" sz="3200" dirty="0" err="1"/>
              <a:t>König</a:t>
            </a:r>
            <a:r>
              <a:rPr lang="en-US" sz="3200" dirty="0"/>
              <a:t> (1586-1642) ‘The Death of </a:t>
            </a:r>
            <a:r>
              <a:rPr lang="en-US" sz="3200" dirty="0" err="1"/>
              <a:t>Niobe’s</a:t>
            </a:r>
            <a:r>
              <a:rPr lang="en-US" sz="3200" dirty="0"/>
              <a:t> Children’ </a:t>
            </a:r>
          </a:p>
        </p:txBody>
      </p:sp>
      <p:pic>
        <p:nvPicPr>
          <p:cNvPr id="4" name="Content Placeholder 3" descr="Johann_König_-_The_Death_of_Niobe's_Children_-_WGA12263.jp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1693" y="1600200"/>
            <a:ext cx="5500613" cy="4525963"/>
          </a:xfrm>
        </p:spPr>
      </p:pic>
    </p:spTree>
    <p:extLst>
      <p:ext uri="{BB962C8B-B14F-4D97-AF65-F5344CB8AC3E}">
        <p14:creationId xmlns:p14="http://schemas.microsoft.com/office/powerpoint/2010/main" val="40295314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Homer </a:t>
            </a:r>
            <a:r>
              <a:rPr lang="en-US" sz="3200" i="1" dirty="0"/>
              <a:t>Iliad</a:t>
            </a:r>
            <a:r>
              <a:rPr lang="en-US" sz="3200" dirty="0"/>
              <a:t> Book 1, tr. Samuel Butler</a:t>
            </a:r>
          </a:p>
        </p:txBody>
      </p:sp>
      <p:sp>
        <p:nvSpPr>
          <p:cNvPr id="3" name="Content Placeholder 2"/>
          <p:cNvSpPr>
            <a:spLocks noGrp="1"/>
          </p:cNvSpPr>
          <p:nvPr>
            <p:ph idx="1"/>
          </p:nvPr>
        </p:nvSpPr>
        <p:spPr/>
        <p:txBody>
          <a:bodyPr>
            <a:normAutofit fontScale="70000" lnSpcReduction="20000"/>
          </a:bodyPr>
          <a:lstStyle/>
          <a:p>
            <a:pPr marL="0" indent="0">
              <a:buNone/>
            </a:pPr>
            <a:r>
              <a:rPr lang="en-US" dirty="0"/>
              <a:t>Sing, O goddess, the anger of Achilles son of Peleus, that brought countless ills upon the Achaeans. Many a brave soul did it send hurrying down to Hades, and many a hero did it yield a prey to dogs and vultures, for so were the counsels of Jove fulfilled from the day on which the son of Atreus, king of men, and great Achilles, first fell out with one another. </a:t>
            </a:r>
            <a:br>
              <a:rPr lang="en-US" dirty="0"/>
            </a:br>
            <a:br>
              <a:rPr lang="en-US" dirty="0"/>
            </a:br>
            <a:r>
              <a:rPr lang="en-US" dirty="0"/>
              <a:t>And which of the gods was it that set them on to quarrel? It was the son of Jove and </a:t>
            </a:r>
            <a:r>
              <a:rPr lang="en-US" dirty="0" err="1"/>
              <a:t>Leto</a:t>
            </a:r>
            <a:r>
              <a:rPr lang="en-US" dirty="0"/>
              <a:t>; for he was angry with the king and sent a pestilence upon the host to plague the people, because the son of Atreus had </a:t>
            </a:r>
            <a:r>
              <a:rPr lang="en-US" dirty="0" err="1"/>
              <a:t>dishonoured</a:t>
            </a:r>
            <a:r>
              <a:rPr lang="en-US" dirty="0"/>
              <a:t> </a:t>
            </a:r>
            <a:r>
              <a:rPr lang="en-US" dirty="0" err="1"/>
              <a:t>Chryses</a:t>
            </a:r>
            <a:r>
              <a:rPr lang="en-US" dirty="0"/>
              <a:t> his priest. Now </a:t>
            </a:r>
            <a:r>
              <a:rPr lang="en-US" dirty="0" err="1"/>
              <a:t>Chryses</a:t>
            </a:r>
            <a:r>
              <a:rPr lang="en-US" dirty="0"/>
              <a:t> had come to the ships of the Achaeans to free his daughter, and had brought with him a great ransom: moreover he bore in his hand the </a:t>
            </a:r>
            <a:r>
              <a:rPr lang="en-US" dirty="0" err="1"/>
              <a:t>sceptre</a:t>
            </a:r>
            <a:r>
              <a:rPr lang="en-US" dirty="0"/>
              <a:t> of Apollo wreathed with a suppliant's wreath and he besought the Achaeans, but most of all the two sons of Atreus, who were their chiefs. </a:t>
            </a:r>
          </a:p>
        </p:txBody>
      </p:sp>
    </p:spTree>
    <p:extLst>
      <p:ext uri="{BB962C8B-B14F-4D97-AF65-F5344CB8AC3E}">
        <p14:creationId xmlns:p14="http://schemas.microsoft.com/office/powerpoint/2010/main" val="915699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Apollo’s names and attributes</a:t>
            </a:r>
          </a:p>
        </p:txBody>
      </p:sp>
      <p:sp>
        <p:nvSpPr>
          <p:cNvPr id="3" name="Content Placeholder 2"/>
          <p:cNvSpPr>
            <a:spLocks noGrp="1"/>
          </p:cNvSpPr>
          <p:nvPr>
            <p:ph idx="1"/>
          </p:nvPr>
        </p:nvSpPr>
        <p:spPr/>
        <p:txBody>
          <a:bodyPr/>
          <a:lstStyle/>
          <a:p>
            <a:pPr marL="0" indent="0">
              <a:buNone/>
            </a:pPr>
            <a:r>
              <a:rPr lang="en-US" dirty="0"/>
              <a:t>Phoebus Apollo – the Sun</a:t>
            </a:r>
          </a:p>
          <a:p>
            <a:pPr marL="0" indent="0">
              <a:buNone/>
            </a:pPr>
            <a:r>
              <a:rPr lang="en-US" dirty="0"/>
              <a:t>Apollo the Far-Shooter – bow – death, plague</a:t>
            </a:r>
          </a:p>
          <a:p>
            <a:pPr marL="0" indent="0">
              <a:buNone/>
            </a:pPr>
            <a:r>
              <a:rPr lang="en-US" dirty="0" err="1"/>
              <a:t>Pythian</a:t>
            </a:r>
            <a:r>
              <a:rPr lang="en-US" dirty="0"/>
              <a:t> Apollo – Delphic oracle</a:t>
            </a:r>
          </a:p>
          <a:p>
            <a:pPr marL="0" indent="0">
              <a:buNone/>
            </a:pPr>
            <a:r>
              <a:rPr lang="en-US" dirty="0"/>
              <a:t>Apollo </a:t>
            </a:r>
            <a:r>
              <a:rPr lang="en-US" dirty="0" err="1"/>
              <a:t>Kitharoidos</a:t>
            </a:r>
            <a:r>
              <a:rPr lang="en-US" dirty="0"/>
              <a:t> – music, poetry</a:t>
            </a:r>
          </a:p>
          <a:p>
            <a:pPr marL="0" indent="0">
              <a:buNone/>
            </a:pPr>
            <a:r>
              <a:rPr lang="en-US" dirty="0"/>
              <a:t>Apollo </a:t>
            </a:r>
            <a:r>
              <a:rPr lang="en-US" dirty="0" err="1"/>
              <a:t>Iatros</a:t>
            </a:r>
            <a:r>
              <a:rPr lang="en-US" dirty="0"/>
              <a:t> – healing</a:t>
            </a:r>
          </a:p>
          <a:p>
            <a:pPr marL="0" indent="0">
              <a:buNone/>
            </a:pPr>
            <a:endParaRPr lang="en-US" dirty="0"/>
          </a:p>
        </p:txBody>
      </p:sp>
    </p:spTree>
    <p:extLst>
      <p:ext uri="{BB962C8B-B14F-4D97-AF65-F5344CB8AC3E}">
        <p14:creationId xmlns:p14="http://schemas.microsoft.com/office/powerpoint/2010/main" val="993773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1"/>
            <a:ext cx="7313613" cy="646811"/>
          </a:xfrm>
        </p:spPr>
        <p:txBody>
          <a:bodyPr/>
          <a:lstStyle/>
          <a:p>
            <a:r>
              <a:rPr lang="en-US" sz="3200" dirty="0"/>
              <a:t>Fall of the Titans, Rubens 1637-8</a:t>
            </a:r>
          </a:p>
        </p:txBody>
      </p:sp>
      <p:sp>
        <p:nvSpPr>
          <p:cNvPr id="3" name="Content Placeholder 2"/>
          <p:cNvSpPr>
            <a:spLocks noGrp="1"/>
          </p:cNvSpPr>
          <p:nvPr>
            <p:ph idx="1"/>
          </p:nvPr>
        </p:nvSpPr>
        <p:spPr/>
        <p:txBody>
          <a:bodyPr/>
          <a:lstStyle/>
          <a:p>
            <a:endParaRPr lang="en-US"/>
          </a:p>
        </p:txBody>
      </p:sp>
      <p:pic>
        <p:nvPicPr>
          <p:cNvPr id="4" name="Picture 3" descr="Fall of the Titans, by Peter Paul Rubens (1637: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625" y="875412"/>
            <a:ext cx="8735542" cy="5412426"/>
          </a:xfrm>
          <a:prstGeom prst="rect">
            <a:avLst/>
          </a:prstGeom>
        </p:spPr>
      </p:pic>
    </p:spTree>
    <p:extLst>
      <p:ext uri="{BB962C8B-B14F-4D97-AF65-F5344CB8AC3E}">
        <p14:creationId xmlns:p14="http://schemas.microsoft.com/office/powerpoint/2010/main" val="10268400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690336"/>
            <a:ext cx="9144000" cy="1477328"/>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5000" b="1" dirty="0" err="1">
                <a:ln>
                  <a:solidFill>
                    <a:schemeClr val="accent2">
                      <a:lumMod val="75000"/>
                    </a:schemeClr>
                  </a:solidFill>
                </a:ln>
                <a:solidFill>
                  <a:srgbClr val="CE9A0A"/>
                </a:solidFill>
                <a:effectLst>
                  <a:outerShdw blurRad="38100" dist="38100" dir="2700000" algn="tl">
                    <a:srgbClr val="000000">
                      <a:alpha val="43137"/>
                    </a:srgbClr>
                  </a:outerShdw>
                </a:effectLst>
                <a:latin typeface="CapitalisTypOasisMedium"/>
                <a:cs typeface="CapitalisTypOasisMedium"/>
              </a:rPr>
              <a:t>Pythian</a:t>
            </a:r>
            <a:r>
              <a:rPr lang="en-US" sz="5000" b="1" dirty="0">
                <a:ln>
                  <a:solidFill>
                    <a:schemeClr val="accent2">
                      <a:lumMod val="75000"/>
                    </a:schemeClr>
                  </a:solidFill>
                </a:ln>
                <a:solidFill>
                  <a:srgbClr val="CE9A0A"/>
                </a:solidFill>
                <a:effectLst>
                  <a:outerShdw blurRad="38100" dist="38100" dir="2700000" algn="tl">
                    <a:srgbClr val="000000">
                      <a:alpha val="43137"/>
                    </a:srgbClr>
                  </a:outerShdw>
                </a:effectLst>
                <a:latin typeface="CapitalisTypOasisMedium"/>
                <a:cs typeface="CapitalisTypOasisMedium"/>
              </a:rPr>
              <a:t> </a:t>
            </a:r>
            <a:r>
              <a:rPr lang="en-US" sz="5000" b="1" dirty="0" err="1">
                <a:ln>
                  <a:solidFill>
                    <a:schemeClr val="accent2">
                      <a:lumMod val="75000"/>
                    </a:schemeClr>
                  </a:solidFill>
                </a:ln>
                <a:solidFill>
                  <a:srgbClr val="CE9A0A"/>
                </a:solidFill>
                <a:effectLst>
                  <a:outerShdw blurRad="38100" dist="38100" dir="2700000" algn="tl">
                    <a:srgbClr val="000000">
                      <a:alpha val="43137"/>
                    </a:srgbClr>
                  </a:outerShdw>
                </a:effectLst>
                <a:latin typeface="CapitalisTypOasisMedium"/>
                <a:cs typeface="CapitalisTypOasisMedium"/>
              </a:rPr>
              <a:t>apollo</a:t>
            </a:r>
            <a:r>
              <a:rPr lang="en-US" sz="5000" b="1" dirty="0">
                <a:ln>
                  <a:solidFill>
                    <a:schemeClr val="accent2">
                      <a:lumMod val="75000"/>
                    </a:schemeClr>
                  </a:solidFill>
                </a:ln>
                <a:solidFill>
                  <a:srgbClr val="CE9A0A"/>
                </a:solidFill>
                <a:effectLst>
                  <a:outerShdw blurRad="38100" dist="38100" dir="2700000" algn="tl">
                    <a:srgbClr val="000000">
                      <a:alpha val="43137"/>
                    </a:srgbClr>
                  </a:outerShdw>
                </a:effectLst>
                <a:latin typeface="CapitalisTypOasisMedium"/>
                <a:cs typeface="CapitalisTypOasisMedium"/>
              </a:rPr>
              <a:t>:</a:t>
            </a:r>
          </a:p>
          <a:p>
            <a:pPr algn="ctr"/>
            <a:r>
              <a:rPr lang="en-US" sz="4000" b="1" dirty="0">
                <a:solidFill>
                  <a:srgbClr val="C74444"/>
                </a:solidFill>
                <a:effectLst>
                  <a:outerShdw blurRad="38100" dist="38100" dir="2700000" algn="tl">
                    <a:srgbClr val="000000">
                      <a:alpha val="43137"/>
                    </a:srgbClr>
                  </a:outerShdw>
                </a:effectLst>
                <a:latin typeface="Didot"/>
                <a:cs typeface="Didot"/>
              </a:rPr>
              <a:t>Apollo as defeater of Python</a:t>
            </a:r>
          </a:p>
        </p:txBody>
      </p:sp>
      <p:pic>
        <p:nvPicPr>
          <p:cNvPr id="6" name="Picture 5" descr="Screen shot 2011-09-21 at 5.52.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35775"/>
          </a:xfrm>
          <a:prstGeom prst="rect">
            <a:avLst/>
          </a:prstGeom>
        </p:spPr>
      </p:pic>
    </p:spTree>
    <p:extLst>
      <p:ext uri="{BB962C8B-B14F-4D97-AF65-F5344CB8AC3E}">
        <p14:creationId xmlns:p14="http://schemas.microsoft.com/office/powerpoint/2010/main" val="2240738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Apollo kills Python at Delphi,</a:t>
            </a:r>
            <a:br>
              <a:rPr lang="en-US" sz="4000" dirty="0"/>
            </a:br>
            <a:r>
              <a:rPr lang="en-US" sz="4000" dirty="0"/>
              <a:t>Ovid </a:t>
            </a:r>
            <a:r>
              <a:rPr lang="en-US" sz="4000" i="1" dirty="0"/>
              <a:t>Metamorphoses</a:t>
            </a:r>
            <a:r>
              <a:rPr lang="en-US" sz="4000" dirty="0"/>
              <a:t> Book 1:</a:t>
            </a:r>
          </a:p>
        </p:txBody>
      </p:sp>
      <p:sp>
        <p:nvSpPr>
          <p:cNvPr id="3" name="Content Placeholder 2"/>
          <p:cNvSpPr>
            <a:spLocks noGrp="1"/>
          </p:cNvSpPr>
          <p:nvPr>
            <p:ph idx="1"/>
          </p:nvPr>
        </p:nvSpPr>
        <p:spPr>
          <a:xfrm>
            <a:off x="726141" y="2496473"/>
            <a:ext cx="7691719" cy="3662279"/>
          </a:xfrm>
        </p:spPr>
        <p:txBody>
          <a:bodyPr>
            <a:normAutofit lnSpcReduction="10000"/>
          </a:bodyPr>
          <a:lstStyle/>
          <a:p>
            <a:pPr marL="0" indent="0">
              <a:buNone/>
            </a:pPr>
            <a:r>
              <a:rPr lang="en-US" dirty="0"/>
              <a:t>The archer god, with lethal shafts that he had only used before on fleeing red deer and roe deer, with a thousand arrows, almost emptying his quiver, destroyed the creature, the venom running out from its black wounds. Then he founded the sacred </a:t>
            </a:r>
            <a:r>
              <a:rPr lang="en-US" dirty="0" err="1"/>
              <a:t>Pythian</a:t>
            </a:r>
            <a:r>
              <a:rPr lang="en-US" dirty="0"/>
              <a:t> games, celebrated by contests, named from the serpent he had conquered. </a:t>
            </a:r>
          </a:p>
        </p:txBody>
      </p:sp>
    </p:spTree>
    <p:extLst>
      <p:ext uri="{BB962C8B-B14F-4D97-AF65-F5344CB8AC3E}">
        <p14:creationId xmlns:p14="http://schemas.microsoft.com/office/powerpoint/2010/main" val="293666501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275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833772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1-09-24 at 9.20.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 y="0"/>
            <a:ext cx="9140825" cy="6858001"/>
          </a:xfrm>
          <a:prstGeom prst="rect">
            <a:avLst/>
          </a:prstGeom>
        </p:spPr>
      </p:pic>
    </p:spTree>
    <p:extLst>
      <p:ext uri="{BB962C8B-B14F-4D97-AF65-F5344CB8AC3E}">
        <p14:creationId xmlns:p14="http://schemas.microsoft.com/office/powerpoint/2010/main" val="29728063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Apollo’s names and attributes</a:t>
            </a:r>
          </a:p>
        </p:txBody>
      </p:sp>
      <p:sp>
        <p:nvSpPr>
          <p:cNvPr id="3" name="Content Placeholder 2"/>
          <p:cNvSpPr>
            <a:spLocks noGrp="1"/>
          </p:cNvSpPr>
          <p:nvPr>
            <p:ph idx="1"/>
          </p:nvPr>
        </p:nvSpPr>
        <p:spPr/>
        <p:txBody>
          <a:bodyPr/>
          <a:lstStyle/>
          <a:p>
            <a:pPr marL="0" indent="0">
              <a:buNone/>
            </a:pPr>
            <a:r>
              <a:rPr lang="en-US" dirty="0"/>
              <a:t>Phoebus Apollo – the Sun</a:t>
            </a:r>
          </a:p>
          <a:p>
            <a:pPr marL="0" indent="0">
              <a:buNone/>
            </a:pPr>
            <a:r>
              <a:rPr lang="en-US" dirty="0"/>
              <a:t>Apollo the Far-Shooter – bow – death, plague</a:t>
            </a:r>
          </a:p>
          <a:p>
            <a:pPr marL="0" indent="0">
              <a:buNone/>
            </a:pPr>
            <a:r>
              <a:rPr lang="en-US" dirty="0"/>
              <a:t>Pythian Apollo – Delphic oracle</a:t>
            </a:r>
          </a:p>
          <a:p>
            <a:pPr marL="0" indent="0">
              <a:buNone/>
            </a:pPr>
            <a:r>
              <a:rPr lang="en-US" dirty="0"/>
              <a:t>Apollo </a:t>
            </a:r>
            <a:r>
              <a:rPr lang="en-US" dirty="0" err="1"/>
              <a:t>Kitharoidos</a:t>
            </a:r>
            <a:r>
              <a:rPr lang="en-US" dirty="0"/>
              <a:t> – music, poetry</a:t>
            </a:r>
          </a:p>
          <a:p>
            <a:pPr marL="0" indent="0">
              <a:buNone/>
            </a:pPr>
            <a:r>
              <a:rPr lang="en-US" dirty="0"/>
              <a:t>Apollo </a:t>
            </a:r>
            <a:r>
              <a:rPr lang="en-US" dirty="0" err="1"/>
              <a:t>Iatros</a:t>
            </a:r>
            <a:r>
              <a:rPr lang="en-US" dirty="0"/>
              <a:t> – healing</a:t>
            </a:r>
          </a:p>
          <a:p>
            <a:pPr marL="0" indent="0">
              <a:buNone/>
            </a:pPr>
            <a:endParaRPr lang="en-US" dirty="0"/>
          </a:p>
        </p:txBody>
      </p:sp>
    </p:spTree>
    <p:extLst>
      <p:ext uri="{BB962C8B-B14F-4D97-AF65-F5344CB8AC3E}">
        <p14:creationId xmlns:p14="http://schemas.microsoft.com/office/powerpoint/2010/main" val="19038631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09-21 at 5.53.0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5" y="0"/>
            <a:ext cx="9128125" cy="6858000"/>
          </a:xfrm>
          <a:prstGeom prst="rect">
            <a:avLst/>
          </a:prstGeom>
        </p:spPr>
      </p:pic>
    </p:spTree>
    <p:extLst>
      <p:ext uri="{BB962C8B-B14F-4D97-AF65-F5344CB8AC3E}">
        <p14:creationId xmlns:p14="http://schemas.microsoft.com/office/powerpoint/2010/main" val="9931197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1-09-24 at 6.40.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48476"/>
          </a:xfrm>
          <a:prstGeom prst="rect">
            <a:avLst/>
          </a:prstGeom>
        </p:spPr>
      </p:pic>
    </p:spTree>
    <p:extLst>
      <p:ext uri="{BB962C8B-B14F-4D97-AF65-F5344CB8AC3E}">
        <p14:creationId xmlns:p14="http://schemas.microsoft.com/office/powerpoint/2010/main" val="15901392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Ovid </a:t>
            </a:r>
            <a:r>
              <a:rPr lang="en-US" sz="4000" i="1" dirty="0"/>
              <a:t>Metamorphoses</a:t>
            </a:r>
            <a:r>
              <a:rPr lang="en-US" sz="4000" dirty="0"/>
              <a:t> Book 6</a:t>
            </a:r>
          </a:p>
        </p:txBody>
      </p:sp>
      <p:sp>
        <p:nvSpPr>
          <p:cNvPr id="3" name="Content Placeholder 2"/>
          <p:cNvSpPr>
            <a:spLocks noGrp="1"/>
          </p:cNvSpPr>
          <p:nvPr>
            <p:ph idx="1"/>
          </p:nvPr>
        </p:nvSpPr>
        <p:spPr/>
        <p:txBody>
          <a:bodyPr>
            <a:normAutofit fontScale="70000" lnSpcReduction="20000"/>
          </a:bodyPr>
          <a:lstStyle/>
          <a:p>
            <a:pPr marL="0" indent="0">
              <a:buNone/>
            </a:pPr>
            <a:r>
              <a:rPr lang="en-US" dirty="0"/>
              <a:t>Another storyteller remembered the satyr, </a:t>
            </a:r>
            <a:r>
              <a:rPr lang="en-US" dirty="0" err="1"/>
              <a:t>Marsyas</a:t>
            </a:r>
            <a:r>
              <a:rPr lang="en-US" dirty="0"/>
              <a:t>, whom Apollo, </a:t>
            </a:r>
            <a:r>
              <a:rPr lang="en-US" dirty="0" err="1"/>
              <a:t>Leto’s</a:t>
            </a:r>
            <a:r>
              <a:rPr lang="en-US" dirty="0"/>
              <a:t> son, had defeated, playing on the flute, that Minerva invented. He had exacted punishment. </a:t>
            </a:r>
            <a:r>
              <a:rPr lang="en-US" dirty="0" err="1"/>
              <a:t>Marsyas</a:t>
            </a:r>
            <a:r>
              <a:rPr lang="en-US" dirty="0"/>
              <a:t> cried ‘Why do you peel me out of myself? ‘</a:t>
            </a:r>
            <a:r>
              <a:rPr lang="en-US" dirty="0" err="1"/>
              <a:t>Aah</a:t>
            </a:r>
            <a:r>
              <a:rPr lang="en-US" dirty="0"/>
              <a:t>! I repent’, he screamed in agony. ‘</a:t>
            </a:r>
            <a:r>
              <a:rPr lang="en-US" dirty="0" err="1"/>
              <a:t>Aah</a:t>
            </a:r>
            <a:r>
              <a:rPr lang="en-US" dirty="0"/>
              <a:t>! Music is not worth this pain!’ As he screams, the skin is flayed from the surface of his body, no part is untouched. Blood flows everywhere, the exposed sinews are visible, and the trembling veins quiver, without skin to hide them: you can number the internal organs, and the </a:t>
            </a:r>
            <a:r>
              <a:rPr lang="en-US" dirty="0" err="1"/>
              <a:t>fibres</a:t>
            </a:r>
            <a:r>
              <a:rPr lang="en-US" dirty="0"/>
              <a:t> of the lungs, clearly visible in his chest. The woodland gods, and the fauns of the countryside, wept, and his brother satyrs, and the nymphs, and all who pastured their fleecy sheep and horned cattle on those mountains. The fertile soil was drenched, and the drenched earth caught the falling tears, and absorbed them into its deep veins. It formed a stream then, and sent it into the clear air. From there it ran within sloping banks, quickly, to the sea, the clearest river of Phrygia, taking </a:t>
            </a:r>
            <a:r>
              <a:rPr lang="en-US" dirty="0" err="1"/>
              <a:t>Marsyas’s</a:t>
            </a:r>
            <a:r>
              <a:rPr lang="en-US" dirty="0"/>
              <a:t> name. </a:t>
            </a:r>
          </a:p>
        </p:txBody>
      </p:sp>
    </p:spTree>
    <p:extLst>
      <p:ext uri="{BB962C8B-B14F-4D97-AF65-F5344CB8AC3E}">
        <p14:creationId xmlns:p14="http://schemas.microsoft.com/office/powerpoint/2010/main" val="2405238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man copy (1-2nd c CE) of Hellenistic original.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3143" y="0"/>
            <a:ext cx="1990725" cy="6858000"/>
          </a:xfrm>
          <a:prstGeom prst="rect">
            <a:avLst/>
          </a:prstGeom>
        </p:spPr>
      </p:pic>
      <p:sp>
        <p:nvSpPr>
          <p:cNvPr id="5" name="TextBox 4"/>
          <p:cNvSpPr txBox="1"/>
          <p:nvPr/>
        </p:nvSpPr>
        <p:spPr>
          <a:xfrm>
            <a:off x="2957616" y="6392056"/>
            <a:ext cx="6186384" cy="369332"/>
          </a:xfrm>
          <a:prstGeom prst="rect">
            <a:avLst/>
          </a:prstGeom>
          <a:noFill/>
        </p:spPr>
        <p:txBody>
          <a:bodyPr wrap="none" rtlCol="0">
            <a:spAutoFit/>
          </a:bodyPr>
          <a:lstStyle/>
          <a:p>
            <a:r>
              <a:rPr lang="en-US" b="1" dirty="0" err="1">
                <a:latin typeface="Cambria"/>
                <a:cs typeface="Cambria"/>
              </a:rPr>
              <a:t>Marsyas</a:t>
            </a:r>
            <a:r>
              <a:rPr lang="en-US" b="1" dirty="0">
                <a:latin typeface="Cambria"/>
                <a:cs typeface="Cambria"/>
              </a:rPr>
              <a:t>, Roman copy of Hellenistic original (1</a:t>
            </a:r>
            <a:r>
              <a:rPr lang="en-US" b="1" baseline="30000" dirty="0">
                <a:latin typeface="Cambria"/>
                <a:cs typeface="Cambria"/>
              </a:rPr>
              <a:t>st</a:t>
            </a:r>
            <a:r>
              <a:rPr lang="en-US" b="1" dirty="0">
                <a:latin typeface="Cambria"/>
                <a:cs typeface="Cambria"/>
              </a:rPr>
              <a:t>-2</a:t>
            </a:r>
            <a:r>
              <a:rPr lang="en-US" b="1" baseline="30000" dirty="0">
                <a:latin typeface="Cambria"/>
                <a:cs typeface="Cambria"/>
              </a:rPr>
              <a:t>nd</a:t>
            </a:r>
            <a:r>
              <a:rPr lang="en-US" b="1" dirty="0">
                <a:latin typeface="Cambria"/>
                <a:cs typeface="Cambria"/>
              </a:rPr>
              <a:t> </a:t>
            </a:r>
            <a:r>
              <a:rPr lang="en-US" b="1" dirty="0" err="1">
                <a:latin typeface="Cambria"/>
                <a:cs typeface="Cambria"/>
              </a:rPr>
              <a:t>c</a:t>
            </a:r>
            <a:r>
              <a:rPr lang="en-US" b="1" dirty="0">
                <a:latin typeface="Cambria"/>
                <a:cs typeface="Cambria"/>
              </a:rPr>
              <a:t> CE)</a:t>
            </a:r>
          </a:p>
        </p:txBody>
      </p:sp>
    </p:spTree>
    <p:extLst>
      <p:ext uri="{BB962C8B-B14F-4D97-AF65-F5344CB8AC3E}">
        <p14:creationId xmlns:p14="http://schemas.microsoft.com/office/powerpoint/2010/main" val="32776200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09-24 at 6.35.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9" y="0"/>
            <a:ext cx="9137651" cy="6858000"/>
          </a:xfrm>
          <a:prstGeom prst="rect">
            <a:avLst/>
          </a:prstGeom>
        </p:spPr>
      </p:pic>
    </p:spTree>
    <p:extLst>
      <p:ext uri="{BB962C8B-B14F-4D97-AF65-F5344CB8AC3E}">
        <p14:creationId xmlns:p14="http://schemas.microsoft.com/office/powerpoint/2010/main" val="931624335"/>
      </p:ext>
    </p:extLst>
  </p:cSld>
  <p:clrMapOvr>
    <a:masterClrMapping/>
  </p:clrMapOvr>
</p:sld>
</file>

<file path=ppt/theme/theme1.xml><?xml version="1.0" encoding="utf-8"?>
<a:theme xmlns:a="http://schemas.openxmlformats.org/drawingml/2006/main" name="Lecture 24, 8th April 2015">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Lecture 24, 8th April 2015</Template>
  <TotalTime>2828</TotalTime>
  <Words>3282</Words>
  <Application>Microsoft Office PowerPoint</Application>
  <PresentationFormat>On-screen Show (4:3)</PresentationFormat>
  <Paragraphs>446</Paragraphs>
  <Slides>136</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136</vt:i4>
      </vt:variant>
    </vt:vector>
  </HeadingPairs>
  <TitlesOfParts>
    <vt:vector size="145" baseType="lpstr">
      <vt:lpstr>Arial</vt:lpstr>
      <vt:lpstr>Augustus</vt:lpstr>
      <vt:lpstr>Calibri</vt:lpstr>
      <vt:lpstr>Cambria</vt:lpstr>
      <vt:lpstr>CapitalisTypOasisMedium</vt:lpstr>
      <vt:lpstr>Century Schoolbook</vt:lpstr>
      <vt:lpstr>Didot</vt:lpstr>
      <vt:lpstr>Roman SD</vt:lpstr>
      <vt:lpstr>Lecture 24, 8th April 2015</vt:lpstr>
      <vt:lpstr>PowerPoint Presentation</vt:lpstr>
      <vt:lpstr>PowerPoint Presentation</vt:lpstr>
      <vt:lpstr>The Great Goddess: review</vt:lpstr>
      <vt:lpstr>PowerPoint Presentation</vt:lpstr>
      <vt:lpstr>PowerPoint Presentation</vt:lpstr>
      <vt:lpstr>Cronus and Rhea, Greek relief</vt:lpstr>
      <vt:lpstr>Titanomachy (Battle of the Titans)</vt:lpstr>
      <vt:lpstr>Titanomachy, red-figure pelike c. 400 BCE</vt:lpstr>
      <vt:lpstr>Fall of the Titans, Rubens 1637-8</vt:lpstr>
      <vt:lpstr>A succession myth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Titles and roles of Zeus</vt:lpstr>
      <vt:lpstr>Zeus, ‘father of gods and of men’</vt:lpstr>
      <vt:lpstr>PowerPoint Presentation</vt:lpstr>
      <vt:lpstr>PowerPoint Presentation</vt:lpstr>
      <vt:lpstr>Zeus the lover/rapist</vt:lpstr>
      <vt:lpstr>PowerPoint Presentation</vt:lpstr>
      <vt:lpstr>Zeus’ transformations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Junius the pug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Apollo, from the west pediment of the temple of Zeus at Olympia, C5 BCE</vt:lpstr>
      <vt:lpstr>PowerPoint Presentation</vt:lpstr>
      <vt:lpstr>PowerPoint Presentation</vt:lpstr>
      <vt:lpstr>Temple of Apollo, Delos</vt:lpstr>
      <vt:lpstr>Apollo’s names and attributes</vt:lpstr>
      <vt:lpstr>PowerPoint Presentation</vt:lpstr>
      <vt:lpstr>PowerPoint Presentation</vt:lpstr>
      <vt:lpstr>Apollo’s names and attributes</vt:lpstr>
      <vt:lpstr>PowerPoint Presentation</vt:lpstr>
      <vt:lpstr>PowerPoint Presentation</vt:lpstr>
      <vt:lpstr>Apollo and Artemis kill Niobe and her children</vt:lpstr>
      <vt:lpstr>PowerPoint Presentation</vt:lpstr>
      <vt:lpstr>PowerPoint Presentation</vt:lpstr>
      <vt:lpstr>Johann König (1586-1642) ‘The Death of Niobe’s Children’ </vt:lpstr>
      <vt:lpstr>Homer Iliad Book 1, tr. Samuel Butler</vt:lpstr>
      <vt:lpstr>Apollo’s names and attributes</vt:lpstr>
      <vt:lpstr>PowerPoint Presentation</vt:lpstr>
      <vt:lpstr>Apollo kills Python at Delphi, Ovid Metamorphoses Book 1:</vt:lpstr>
      <vt:lpstr>PowerPoint Presentation</vt:lpstr>
      <vt:lpstr>PowerPoint Presentation</vt:lpstr>
      <vt:lpstr>Apollo’s names and attributes</vt:lpstr>
      <vt:lpstr>PowerPoint Presentation</vt:lpstr>
      <vt:lpstr>PowerPoint Presentation</vt:lpstr>
      <vt:lpstr>Ovid Metamorphoses Book 6</vt:lpstr>
      <vt:lpstr>PowerPoint Presentation</vt:lpstr>
      <vt:lpstr>PowerPoint Presentation</vt:lpstr>
      <vt:lpstr>PowerPoint Presentation</vt:lpstr>
      <vt:lpstr>Apollo’s names and attributes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King Midas</vt:lpstr>
      <vt:lpstr>Carol Ann Duffy</vt:lpstr>
      <vt:lpstr>PowerPoint Presentation</vt:lpstr>
    </vt:vector>
  </TitlesOfParts>
  <Company>UBC ACRE Program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Emi Brown</dc:creator>
  <cp:lastModifiedBy>Stephen Morton (Nokia)</cp:lastModifiedBy>
  <cp:revision>130</cp:revision>
  <dcterms:created xsi:type="dcterms:W3CDTF">2011-09-22T05:34:01Z</dcterms:created>
  <dcterms:modified xsi:type="dcterms:W3CDTF">2023-12-11T19:41:04Z</dcterms:modified>
</cp:coreProperties>
</file>