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128"/>
  </p:notesMasterIdLst>
  <p:sldIdLst>
    <p:sldId id="357" r:id="rId2"/>
    <p:sldId id="436" r:id="rId3"/>
    <p:sldId id="360" r:id="rId4"/>
    <p:sldId id="358" r:id="rId5"/>
    <p:sldId id="362" r:id="rId6"/>
    <p:sldId id="361" r:id="rId7"/>
    <p:sldId id="268" r:id="rId8"/>
    <p:sldId id="269" r:id="rId9"/>
    <p:sldId id="270" r:id="rId10"/>
    <p:sldId id="363" r:id="rId11"/>
    <p:sldId id="366" r:id="rId12"/>
    <p:sldId id="375" r:id="rId13"/>
    <p:sldId id="378" r:id="rId14"/>
    <p:sldId id="379" r:id="rId15"/>
    <p:sldId id="380" r:id="rId16"/>
    <p:sldId id="381" r:id="rId17"/>
    <p:sldId id="383" r:id="rId18"/>
    <p:sldId id="384" r:id="rId19"/>
    <p:sldId id="385" r:id="rId20"/>
    <p:sldId id="364" r:id="rId21"/>
    <p:sldId id="390" r:id="rId22"/>
    <p:sldId id="395" r:id="rId23"/>
    <p:sldId id="276" r:id="rId24"/>
    <p:sldId id="272" r:id="rId25"/>
    <p:sldId id="277" r:id="rId26"/>
    <p:sldId id="278" r:id="rId27"/>
    <p:sldId id="279" r:id="rId28"/>
    <p:sldId id="396" r:id="rId29"/>
    <p:sldId id="397" r:id="rId30"/>
    <p:sldId id="398" r:id="rId31"/>
    <p:sldId id="372" r:id="rId32"/>
    <p:sldId id="262" r:id="rId33"/>
    <p:sldId id="336" r:id="rId34"/>
    <p:sldId id="337" r:id="rId35"/>
    <p:sldId id="369" r:id="rId36"/>
    <p:sldId id="257" r:id="rId37"/>
    <p:sldId id="355" r:id="rId38"/>
    <p:sldId id="359" r:id="rId39"/>
    <p:sldId id="367" r:id="rId40"/>
    <p:sldId id="350" r:id="rId41"/>
    <p:sldId id="373" r:id="rId42"/>
    <p:sldId id="286" r:id="rId43"/>
    <p:sldId id="288" r:id="rId44"/>
    <p:sldId id="289" r:id="rId45"/>
    <p:sldId id="291" r:id="rId46"/>
    <p:sldId id="261" r:id="rId47"/>
    <p:sldId id="290" r:id="rId48"/>
    <p:sldId id="399" r:id="rId49"/>
    <p:sldId id="293" r:id="rId50"/>
    <p:sldId id="295" r:id="rId51"/>
    <p:sldId id="296" r:id="rId52"/>
    <p:sldId id="298" r:id="rId53"/>
    <p:sldId id="299" r:id="rId54"/>
    <p:sldId id="297" r:id="rId55"/>
    <p:sldId id="300" r:id="rId56"/>
    <p:sldId id="303" r:id="rId57"/>
    <p:sldId id="400" r:id="rId58"/>
    <p:sldId id="401" r:id="rId59"/>
    <p:sldId id="402" r:id="rId60"/>
    <p:sldId id="403" r:id="rId61"/>
    <p:sldId id="374" r:id="rId62"/>
    <p:sldId id="404" r:id="rId63"/>
    <p:sldId id="324" r:id="rId64"/>
    <p:sldId id="326" r:id="rId65"/>
    <p:sldId id="405" r:id="rId66"/>
    <p:sldId id="330" r:id="rId67"/>
    <p:sldId id="331" r:id="rId68"/>
    <p:sldId id="365" r:id="rId69"/>
    <p:sldId id="327" r:id="rId70"/>
    <p:sldId id="325" r:id="rId71"/>
    <p:sldId id="329" r:id="rId72"/>
    <p:sldId id="406" r:id="rId73"/>
    <p:sldId id="368" r:id="rId74"/>
    <p:sldId id="407" r:id="rId75"/>
    <p:sldId id="409" r:id="rId76"/>
    <p:sldId id="265" r:id="rId77"/>
    <p:sldId id="410" r:id="rId78"/>
    <p:sldId id="411" r:id="rId79"/>
    <p:sldId id="413" r:id="rId80"/>
    <p:sldId id="424" r:id="rId81"/>
    <p:sldId id="414" r:id="rId82"/>
    <p:sldId id="416" r:id="rId83"/>
    <p:sldId id="415" r:id="rId84"/>
    <p:sldId id="417" r:id="rId85"/>
    <p:sldId id="418" r:id="rId86"/>
    <p:sldId id="419" r:id="rId87"/>
    <p:sldId id="334" r:id="rId88"/>
    <p:sldId id="420" r:id="rId89"/>
    <p:sldId id="341" r:id="rId90"/>
    <p:sldId id="340" r:id="rId91"/>
    <p:sldId id="370" r:id="rId92"/>
    <p:sldId id="371" r:id="rId93"/>
    <p:sldId id="421" r:id="rId94"/>
    <p:sldId id="346" r:id="rId95"/>
    <p:sldId id="348" r:id="rId96"/>
    <p:sldId id="349" r:id="rId97"/>
    <p:sldId id="354" r:id="rId98"/>
    <p:sldId id="352" r:id="rId99"/>
    <p:sldId id="353" r:id="rId100"/>
    <p:sldId id="423" r:id="rId101"/>
    <p:sldId id="356" r:id="rId102"/>
    <p:sldId id="425" r:id="rId103"/>
    <p:sldId id="422" r:id="rId104"/>
    <p:sldId id="412" r:id="rId105"/>
    <p:sldId id="280" r:id="rId106"/>
    <p:sldId id="310" r:id="rId107"/>
    <p:sldId id="426" r:id="rId108"/>
    <p:sldId id="260" r:id="rId109"/>
    <p:sldId id="339" r:id="rId110"/>
    <p:sldId id="435" r:id="rId111"/>
    <p:sldId id="428" r:id="rId112"/>
    <p:sldId id="429" r:id="rId113"/>
    <p:sldId id="285" r:id="rId114"/>
    <p:sldId id="313" r:id="rId115"/>
    <p:sldId id="430" r:id="rId116"/>
    <p:sldId id="287" r:id="rId117"/>
    <p:sldId id="283" r:id="rId118"/>
    <p:sldId id="432" r:id="rId119"/>
    <p:sldId id="311" r:id="rId120"/>
    <p:sldId id="263" r:id="rId121"/>
    <p:sldId id="315" r:id="rId122"/>
    <p:sldId id="316" r:id="rId123"/>
    <p:sldId id="317" r:id="rId124"/>
    <p:sldId id="318" r:id="rId125"/>
    <p:sldId id="433" r:id="rId126"/>
    <p:sldId id="312"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962E"/>
    <a:srgbClr val="BD1315"/>
    <a:srgbClr val="30CCD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87"/>
    <p:restoredTop sz="94643"/>
  </p:normalViewPr>
  <p:slideViewPr>
    <p:cSldViewPr snapToGrid="0" snapToObjects="1">
      <p:cViewPr varScale="1">
        <p:scale>
          <a:sx n="84" d="100"/>
          <a:sy n="84" d="100"/>
        </p:scale>
        <p:origin x="1301"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DAECF-A4D7-4748-954B-2106D31C3DB7}" type="datetimeFigureOut">
              <a:rPr lang="en-US" smtClean="0"/>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B1CAD5-0061-7D4A-8762-57D6B15304A1}" type="slidenum">
              <a:rPr lang="en-US" smtClean="0"/>
              <a:t>‹#›</a:t>
            </a:fld>
            <a:endParaRPr lang="en-US"/>
          </a:p>
        </p:txBody>
      </p:sp>
    </p:spTree>
    <p:extLst>
      <p:ext uri="{BB962C8B-B14F-4D97-AF65-F5344CB8AC3E}">
        <p14:creationId xmlns:p14="http://schemas.microsoft.com/office/powerpoint/2010/main" val="4144541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Soldier, beekeeper, farmer, independent scholar</a:t>
            </a:r>
          </a:p>
        </p:txBody>
      </p:sp>
      <p:sp>
        <p:nvSpPr>
          <p:cNvPr id="4" name="Slide Number Placeholder 3"/>
          <p:cNvSpPr>
            <a:spLocks noGrp="1"/>
          </p:cNvSpPr>
          <p:nvPr>
            <p:ph type="sldNum" sz="quarter" idx="10"/>
          </p:nvPr>
        </p:nvSpPr>
        <p:spPr/>
        <p:txBody>
          <a:bodyPr/>
          <a:lstStyle/>
          <a:p>
            <a:fld id="{F9B1CAD5-0061-7D4A-8762-57D6B15304A1}" type="slidenum">
              <a:rPr lang="en-US" smtClean="0"/>
              <a:t>4</a:t>
            </a:fld>
            <a:endParaRPr lang="en-US"/>
          </a:p>
        </p:txBody>
      </p:sp>
    </p:spTree>
    <p:extLst>
      <p:ext uri="{BB962C8B-B14F-4D97-AF65-F5344CB8AC3E}">
        <p14:creationId xmlns:p14="http://schemas.microsoft.com/office/powerpoint/2010/main" val="1310698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43</a:t>
            </a:fld>
            <a:endParaRPr lang="en-US"/>
          </a:p>
        </p:txBody>
      </p:sp>
    </p:spTree>
    <p:extLst>
      <p:ext uri="{BB962C8B-B14F-4D97-AF65-F5344CB8AC3E}">
        <p14:creationId xmlns:p14="http://schemas.microsoft.com/office/powerpoint/2010/main" val="125218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58</a:t>
            </a:fld>
            <a:endParaRPr lang="en-US"/>
          </a:p>
        </p:txBody>
      </p:sp>
    </p:spTree>
    <p:extLst>
      <p:ext uri="{BB962C8B-B14F-4D97-AF65-F5344CB8AC3E}">
        <p14:creationId xmlns:p14="http://schemas.microsoft.com/office/powerpoint/2010/main" val="325720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SLEEPING UNDER STERN OF ROTTING ARGO</a:t>
            </a:r>
          </a:p>
        </p:txBody>
      </p:sp>
      <p:sp>
        <p:nvSpPr>
          <p:cNvPr id="4" name="Slide Number Placeholder 3"/>
          <p:cNvSpPr>
            <a:spLocks noGrp="1"/>
          </p:cNvSpPr>
          <p:nvPr>
            <p:ph type="sldNum" sz="quarter" idx="5"/>
          </p:nvPr>
        </p:nvSpPr>
        <p:spPr/>
        <p:txBody>
          <a:bodyPr/>
          <a:lstStyle/>
          <a:p>
            <a:fld id="{F9B1CAD5-0061-7D4A-8762-57D6B15304A1}" type="slidenum">
              <a:rPr lang="en-US" smtClean="0"/>
              <a:t>73</a:t>
            </a:fld>
            <a:endParaRPr lang="en-US"/>
          </a:p>
        </p:txBody>
      </p:sp>
    </p:spTree>
    <p:extLst>
      <p:ext uri="{BB962C8B-B14F-4D97-AF65-F5344CB8AC3E}">
        <p14:creationId xmlns:p14="http://schemas.microsoft.com/office/powerpoint/2010/main" val="132813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Thetis dips him in Styx holding heel – Paris’ arrow kills him</a:t>
            </a:r>
          </a:p>
        </p:txBody>
      </p:sp>
      <p:sp>
        <p:nvSpPr>
          <p:cNvPr id="4" name="Slide Number Placeholder 3"/>
          <p:cNvSpPr>
            <a:spLocks noGrp="1"/>
          </p:cNvSpPr>
          <p:nvPr>
            <p:ph type="sldNum" sz="quarter" idx="5"/>
          </p:nvPr>
        </p:nvSpPr>
        <p:spPr/>
        <p:txBody>
          <a:bodyPr/>
          <a:lstStyle/>
          <a:p>
            <a:fld id="{F9B1CAD5-0061-7D4A-8762-57D6B15304A1}" type="slidenum">
              <a:rPr lang="en-US" smtClean="0"/>
              <a:t>104</a:t>
            </a:fld>
            <a:endParaRPr lang="en-US"/>
          </a:p>
        </p:txBody>
      </p:sp>
    </p:spTree>
    <p:extLst>
      <p:ext uri="{BB962C8B-B14F-4D97-AF65-F5344CB8AC3E}">
        <p14:creationId xmlns:p14="http://schemas.microsoft.com/office/powerpoint/2010/main" val="280427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Creator: Straet, Jan van der, 1523-1605
Title: Circe transforming the companions of Ulysses into pigs. Studiolo du Palazzo Vecchio
Date: 1570
Location: Greek
Material: fresco
Repository: Palazzo vecchio (Florence, Italy)
Subject: Animals
Subject: Circe
Subject: Mannerism
Subject: Mythology--Greek
Subject: Painting--Flanders (Belgium)--16th C. A.D
Collection: ARTstor Slide Gallery
Source: Data from: University of California, San Diego</a:t>
            </a:r>
          </a:p>
        </p:txBody>
      </p:sp>
      <p:sp>
        <p:nvSpPr>
          <p:cNvPr id="4" name="Slide Number Placeholder 3"/>
          <p:cNvSpPr>
            <a:spLocks noGrp="1"/>
          </p:cNvSpPr>
          <p:nvPr>
            <p:ph type="sldNum" sz="quarter" idx="10"/>
          </p:nvPr>
        </p:nvSpPr>
        <p:spPr/>
        <p:txBody>
          <a:bodyPr/>
          <a:lstStyle/>
          <a:p>
            <a:fld id="{7505FC12-A49A-0A4D-8A2C-7D997AD59937}" type="slidenum">
              <a:rPr lang="en-US" smtClean="0"/>
              <a:pPr/>
              <a:t>117</a:t>
            </a:fld>
            <a:endParaRPr lang="en-US"/>
          </a:p>
        </p:txBody>
      </p:sp>
    </p:spTree>
    <p:extLst>
      <p:ext uri="{BB962C8B-B14F-4D97-AF65-F5344CB8AC3E}">
        <p14:creationId xmlns:p14="http://schemas.microsoft.com/office/powerpoint/2010/main" val="579251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Creator: Spranger, Bartholomaus, 1546-1611
Title: Odysseus and Circe
Date: 1580's
Material: oil on canvas
Measurements: 108 X 81 cm
Repository: Kunsthistorisches Museum Wien
Subject: Circe (Greek mythology)
Subject: Gods
Subject: Odysseus (Greek mythology)
Subject: Painting--Flanders (Belgium)--16th C. A.D
Collection: ARTstor Slide Gallery
Source: Data from: University of California, San Diego</a:t>
            </a:r>
          </a:p>
        </p:txBody>
      </p:sp>
      <p:sp>
        <p:nvSpPr>
          <p:cNvPr id="4" name="Slide Number Placeholder 3"/>
          <p:cNvSpPr>
            <a:spLocks noGrp="1"/>
          </p:cNvSpPr>
          <p:nvPr>
            <p:ph type="sldNum" sz="quarter" idx="10"/>
          </p:nvPr>
        </p:nvSpPr>
        <p:spPr/>
        <p:txBody>
          <a:bodyPr/>
          <a:lstStyle/>
          <a:p>
            <a:fld id="{7505FC12-A49A-0A4D-8A2C-7D997AD59937}" type="slidenum">
              <a:rPr lang="en-US" smtClean="0"/>
              <a:pPr/>
              <a:t>118</a:t>
            </a:fld>
            <a:endParaRPr lang="en-US"/>
          </a:p>
        </p:txBody>
      </p:sp>
    </p:spTree>
    <p:extLst>
      <p:ext uri="{BB962C8B-B14F-4D97-AF65-F5344CB8AC3E}">
        <p14:creationId xmlns:p14="http://schemas.microsoft.com/office/powerpoint/2010/main" val="169342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6</a:t>
            </a:fld>
            <a:endParaRPr lang="en-US"/>
          </a:p>
        </p:txBody>
      </p:sp>
    </p:spTree>
    <p:extLst>
      <p:ext uri="{BB962C8B-B14F-4D97-AF65-F5344CB8AC3E}">
        <p14:creationId xmlns:p14="http://schemas.microsoft.com/office/powerpoint/2010/main" val="131069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10</a:t>
            </a:fld>
            <a:endParaRPr lang="en-US"/>
          </a:p>
        </p:txBody>
      </p:sp>
    </p:spTree>
    <p:extLst>
      <p:ext uri="{BB962C8B-B14F-4D97-AF65-F5344CB8AC3E}">
        <p14:creationId xmlns:p14="http://schemas.microsoft.com/office/powerpoint/2010/main" val="131069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CAD5-0061-7D4A-8762-57D6B15304A1}" type="slidenum">
              <a:rPr lang="en-US" smtClean="0"/>
              <a:t>14</a:t>
            </a:fld>
            <a:endParaRPr lang="en-US"/>
          </a:p>
        </p:txBody>
      </p:sp>
    </p:spTree>
    <p:extLst>
      <p:ext uri="{BB962C8B-B14F-4D97-AF65-F5344CB8AC3E}">
        <p14:creationId xmlns:p14="http://schemas.microsoft.com/office/powerpoint/2010/main" val="2763002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20</a:t>
            </a:fld>
            <a:endParaRPr lang="en-US"/>
          </a:p>
        </p:txBody>
      </p:sp>
    </p:spTree>
    <p:extLst>
      <p:ext uri="{BB962C8B-B14F-4D97-AF65-F5344CB8AC3E}">
        <p14:creationId xmlns:p14="http://schemas.microsoft.com/office/powerpoint/2010/main" val="131069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29</a:t>
            </a:fld>
            <a:endParaRPr lang="en-US"/>
          </a:p>
        </p:txBody>
      </p:sp>
    </p:spTree>
    <p:extLst>
      <p:ext uri="{BB962C8B-B14F-4D97-AF65-F5344CB8AC3E}">
        <p14:creationId xmlns:p14="http://schemas.microsoft.com/office/powerpoint/2010/main" val="320774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31</a:t>
            </a:fld>
            <a:endParaRPr lang="en-US"/>
          </a:p>
        </p:txBody>
      </p:sp>
    </p:spTree>
    <p:extLst>
      <p:ext uri="{BB962C8B-B14F-4D97-AF65-F5344CB8AC3E}">
        <p14:creationId xmlns:p14="http://schemas.microsoft.com/office/powerpoint/2010/main" val="264776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1CAD5-0061-7D4A-8762-57D6B15304A1}" type="slidenum">
              <a:rPr lang="en-US" smtClean="0"/>
              <a:t>38</a:t>
            </a:fld>
            <a:endParaRPr lang="en-US"/>
          </a:p>
        </p:txBody>
      </p:sp>
    </p:spTree>
    <p:extLst>
      <p:ext uri="{BB962C8B-B14F-4D97-AF65-F5344CB8AC3E}">
        <p14:creationId xmlns:p14="http://schemas.microsoft.com/office/powerpoint/2010/main" val="364434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Homeric hero, warrior fighting warriors, but mainly concerned with animals, taming and bringing back animals eaten by humans</a:t>
            </a:r>
          </a:p>
        </p:txBody>
      </p:sp>
      <p:sp>
        <p:nvSpPr>
          <p:cNvPr id="4" name="Slide Number Placeholder 3"/>
          <p:cNvSpPr>
            <a:spLocks noGrp="1"/>
          </p:cNvSpPr>
          <p:nvPr>
            <p:ph type="sldNum" sz="quarter" idx="5"/>
          </p:nvPr>
        </p:nvSpPr>
        <p:spPr/>
        <p:txBody>
          <a:bodyPr/>
          <a:lstStyle/>
          <a:p>
            <a:fld id="{F9B1CAD5-0061-7D4A-8762-57D6B15304A1}" type="slidenum">
              <a:rPr lang="en-US" smtClean="0"/>
              <a:t>40</a:t>
            </a:fld>
            <a:endParaRPr lang="en-US"/>
          </a:p>
        </p:txBody>
      </p:sp>
    </p:spTree>
    <p:extLst>
      <p:ext uri="{BB962C8B-B14F-4D97-AF65-F5344CB8AC3E}">
        <p14:creationId xmlns:p14="http://schemas.microsoft.com/office/powerpoint/2010/main" val="3534470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307336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45472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50503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70825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384470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60066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418104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3235685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426564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88299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95526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56331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420734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25096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407042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300183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56181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1A459F-0EA4-9D44-A611-50F8B6120402}" type="datetimeFigureOut">
              <a:rPr lang="en-US" smtClean="0"/>
              <a:pPr/>
              <a:t>12/11/2023</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530068-DE61-CC48-AFC0-5CD4568EFE71}" type="slidenum">
              <a:rPr lang="en-US" smtClean="0"/>
              <a:pPr/>
              <a:t>‹#›</a:t>
            </a:fld>
            <a:endParaRPr lang="en-US"/>
          </a:p>
        </p:txBody>
      </p:sp>
    </p:spTree>
    <p:extLst>
      <p:ext uri="{BB962C8B-B14F-4D97-AF65-F5344CB8AC3E}">
        <p14:creationId xmlns:p14="http://schemas.microsoft.com/office/powerpoint/2010/main" val="334812021"/>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artstor.org/library/secure/ViewImages?id=8CJGczI9NzldLS1WEDhzTnkrX3kseFt4eiI=&amp;source=pp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18.xml.rels><?xml version="1.0" encoding="UTF-8" standalone="yes"?>
<Relationships xmlns="http://schemas.openxmlformats.org/package/2006/relationships"><Relationship Id="rId3" Type="http://schemas.openxmlformats.org/officeDocument/2006/relationships/hyperlink" Target="http://www.artstor.org/library/secure/ViewImages?id=8CJGczI9NzldLS1WEDhzTnkrX3kifV18cCQ=&amp;source=pp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nationalgallery.org.uk/cgi-bin/WebObjects.dll/CollectionPublisher.woa/wa/zoomImage?workNumber=NG6330&amp;collectionPublisherSection=work"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0154" y="918308"/>
            <a:ext cx="7366000" cy="5016758"/>
          </a:xfrm>
          <a:prstGeom prst="rect">
            <a:avLst/>
          </a:prstGeom>
          <a:noFill/>
        </p:spPr>
        <p:txBody>
          <a:bodyPr wrap="square" rtlCol="0">
            <a:spAutoFit/>
          </a:bodyPr>
          <a:lstStyle/>
          <a:p>
            <a:r>
              <a:rPr lang="en-US" sz="3200" dirty="0"/>
              <a:t>Greek &amp; Roman Mythology: </a:t>
            </a:r>
          </a:p>
          <a:p>
            <a:r>
              <a:rPr lang="en-US" sz="3200" dirty="0"/>
              <a:t>Ancient yet Timeless</a:t>
            </a:r>
          </a:p>
          <a:p>
            <a:endParaRPr lang="en-US" sz="3200" dirty="0"/>
          </a:p>
          <a:p>
            <a:r>
              <a:rPr lang="en-US" sz="3200" dirty="0"/>
              <a:t>Susanna Braund</a:t>
            </a:r>
          </a:p>
          <a:p>
            <a:endParaRPr lang="en-US" sz="3200" dirty="0"/>
          </a:p>
          <a:p>
            <a:endParaRPr lang="en-US" sz="3200" dirty="0"/>
          </a:p>
          <a:p>
            <a:endParaRPr lang="en-US" sz="3200" dirty="0"/>
          </a:p>
          <a:p>
            <a:endParaRPr lang="en-US" sz="3200" dirty="0"/>
          </a:p>
          <a:p>
            <a:endParaRPr lang="en-US" sz="3200" dirty="0"/>
          </a:p>
          <a:p>
            <a:r>
              <a:rPr lang="en-US" sz="3200" dirty="0"/>
              <a:t>Lecture 4, October 17 2018</a:t>
            </a:r>
          </a:p>
        </p:txBody>
      </p:sp>
    </p:spTree>
    <p:extLst>
      <p:ext uri="{BB962C8B-B14F-4D97-AF65-F5344CB8AC3E}">
        <p14:creationId xmlns:p14="http://schemas.microsoft.com/office/powerpoint/2010/main" val="320819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dirty="0"/>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dirty="0"/>
              <a:t>Journeys to Underworld</a:t>
            </a:r>
          </a:p>
          <a:p>
            <a:pPr marL="342900" indent="-342900">
              <a:buAutoNum type="arabicPeriod"/>
            </a:pPr>
            <a:r>
              <a:rPr lang="en-US" b="1"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681563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hilles drags Hector's body, Attic black-figure hydria by Antiopa painter, c. 520 B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220" y="220892"/>
            <a:ext cx="4395561" cy="5919210"/>
          </a:xfrm>
          <a:prstGeom prst="rect">
            <a:avLst/>
          </a:prstGeom>
        </p:spPr>
      </p:pic>
      <p:sp>
        <p:nvSpPr>
          <p:cNvPr id="3" name="TextBox 2"/>
          <p:cNvSpPr txBox="1"/>
          <p:nvPr/>
        </p:nvSpPr>
        <p:spPr>
          <a:xfrm>
            <a:off x="0" y="6211669"/>
            <a:ext cx="9144000" cy="646331"/>
          </a:xfrm>
          <a:prstGeom prst="rect">
            <a:avLst/>
          </a:prstGeom>
          <a:noFill/>
        </p:spPr>
        <p:txBody>
          <a:bodyPr wrap="square" rtlCol="0">
            <a:spAutoFit/>
          </a:bodyPr>
          <a:lstStyle/>
          <a:p>
            <a:pPr algn="ctr"/>
            <a:r>
              <a:rPr lang="en-US" b="1" dirty="0">
                <a:latin typeface="Cambria"/>
                <a:cs typeface="Cambria"/>
              </a:rPr>
              <a:t>Achilles drags Hector's body, Attic black-figure hydria by </a:t>
            </a:r>
            <a:r>
              <a:rPr lang="en-US" b="1" dirty="0" err="1">
                <a:latin typeface="Cambria"/>
                <a:cs typeface="Cambria"/>
              </a:rPr>
              <a:t>Antiopa</a:t>
            </a:r>
            <a:r>
              <a:rPr lang="en-US" b="1" dirty="0">
                <a:latin typeface="Cambria"/>
                <a:cs typeface="Cambria"/>
              </a:rPr>
              <a:t> painter, (</a:t>
            </a:r>
            <a:r>
              <a:rPr lang="en-US" b="1" dirty="0" err="1">
                <a:latin typeface="Cambria"/>
                <a:cs typeface="Cambria"/>
              </a:rPr>
              <a:t>c</a:t>
            </a:r>
            <a:r>
              <a:rPr lang="en-US" b="1" dirty="0">
                <a:latin typeface="Cambria"/>
                <a:cs typeface="Cambria"/>
              </a:rPr>
              <a:t>. 520 BCE)</a:t>
            </a:r>
          </a:p>
        </p:txBody>
      </p:sp>
    </p:spTree>
    <p:extLst>
      <p:ext uri="{BB962C8B-B14F-4D97-AF65-F5344CB8AC3E}">
        <p14:creationId xmlns:p14="http://schemas.microsoft.com/office/powerpoint/2010/main" val="12288797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11669"/>
            <a:ext cx="9144000" cy="646331"/>
          </a:xfrm>
          <a:prstGeom prst="rect">
            <a:avLst/>
          </a:prstGeom>
          <a:noFill/>
        </p:spPr>
        <p:txBody>
          <a:bodyPr wrap="square" rtlCol="0">
            <a:spAutoFit/>
          </a:bodyPr>
          <a:lstStyle/>
          <a:p>
            <a:pPr algn="ctr"/>
            <a:r>
              <a:rPr lang="en-US" b="1" dirty="0">
                <a:latin typeface="Cambria"/>
                <a:cs typeface="Cambria"/>
              </a:rPr>
              <a:t>Achilles dragging the body of Hector, Attic white figure </a:t>
            </a:r>
            <a:r>
              <a:rPr lang="en-US" b="1" dirty="0" err="1">
                <a:latin typeface="Cambria"/>
                <a:cs typeface="Cambria"/>
              </a:rPr>
              <a:t>lekythos</a:t>
            </a:r>
            <a:r>
              <a:rPr lang="en-US" b="1" dirty="0">
                <a:latin typeface="Cambria"/>
                <a:cs typeface="Cambria"/>
              </a:rPr>
              <a:t> by the </a:t>
            </a:r>
            <a:r>
              <a:rPr lang="en-US" b="1" dirty="0" err="1">
                <a:latin typeface="Cambria"/>
                <a:cs typeface="Cambria"/>
              </a:rPr>
              <a:t>Diosphos</a:t>
            </a:r>
            <a:r>
              <a:rPr lang="en-US" b="1" dirty="0">
                <a:latin typeface="Cambria"/>
                <a:cs typeface="Cambria"/>
              </a:rPr>
              <a:t> painter (490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638" y="144502"/>
            <a:ext cx="3260725" cy="6159500"/>
          </a:xfrm>
          <a:prstGeom prst="rect">
            <a:avLst/>
          </a:prstGeom>
          <a:noFill/>
          <a:ln w="9525">
            <a:noFill/>
            <a:miter lim="800000"/>
            <a:headEnd/>
            <a:tailEnd/>
          </a:ln>
          <a:effectLst/>
        </p:spPr>
      </p:pic>
    </p:spTree>
    <p:extLst>
      <p:ext uri="{BB962C8B-B14F-4D97-AF65-F5344CB8AC3E}">
        <p14:creationId xmlns:p14="http://schemas.microsoft.com/office/powerpoint/2010/main" val="1505488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11669"/>
            <a:ext cx="9144000" cy="646331"/>
          </a:xfrm>
          <a:prstGeom prst="rect">
            <a:avLst/>
          </a:prstGeom>
          <a:noFill/>
        </p:spPr>
        <p:txBody>
          <a:bodyPr wrap="square" rtlCol="0">
            <a:spAutoFit/>
          </a:bodyPr>
          <a:lstStyle/>
          <a:p>
            <a:pPr algn="ctr"/>
            <a:r>
              <a:rPr lang="en-US" b="1" dirty="0" err="1">
                <a:latin typeface="Cambria"/>
                <a:cs typeface="Cambria"/>
              </a:rPr>
              <a:t>Priam</a:t>
            </a:r>
            <a:r>
              <a:rPr lang="en-US" b="1" dirty="0">
                <a:latin typeface="Cambria"/>
                <a:cs typeface="Cambria"/>
              </a:rPr>
              <a:t> ransoming Hector’s body, Attic black figure vase attributed to the Rycroft painter (520-510 BCE)</a:t>
            </a:r>
          </a:p>
        </p:txBody>
      </p:sp>
      <p:pic>
        <p:nvPicPr>
          <p:cNvPr id="4" name="Picture 3" descr="toledo-amphora-en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9" y="336814"/>
            <a:ext cx="8502303" cy="5874855"/>
          </a:xfrm>
          <a:prstGeom prst="rect">
            <a:avLst/>
          </a:prstGeom>
        </p:spPr>
      </p:pic>
    </p:spTree>
    <p:extLst>
      <p:ext uri="{BB962C8B-B14F-4D97-AF65-F5344CB8AC3E}">
        <p14:creationId xmlns:p14="http://schemas.microsoft.com/office/powerpoint/2010/main" val="892335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0-19 at 4.3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 y="0"/>
            <a:ext cx="9112251" cy="6858000"/>
          </a:xfrm>
          <a:prstGeom prst="rect">
            <a:avLst/>
          </a:prstGeom>
        </p:spPr>
      </p:pic>
    </p:spTree>
    <p:extLst>
      <p:ext uri="{BB962C8B-B14F-4D97-AF65-F5344CB8AC3E}">
        <p14:creationId xmlns:p14="http://schemas.microsoft.com/office/powerpoint/2010/main" val="4086450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2205391"/>
            <a:ext cx="9144000" cy="2447217"/>
          </a:xfrm>
          <a:prstGeom prst="rect">
            <a:avLst/>
          </a:prstGeom>
          <a:gradFill flip="none" rotWithShape="1">
            <a:gsLst>
              <a:gs pos="25000">
                <a:srgbClr val="DA9D5F"/>
              </a:gs>
              <a:gs pos="65000">
                <a:srgbClr val="674828"/>
              </a:gs>
              <a:gs pos="82000">
                <a:srgbClr val="543A21"/>
              </a:gs>
              <a:gs pos="9000">
                <a:srgbClr val="72502D"/>
              </a:gs>
              <a:gs pos="0">
                <a:srgbClr val="553E26"/>
              </a:gs>
            </a:gsLst>
            <a:lin ang="2220000" scaled="0"/>
            <a:tileRect/>
          </a:gradFill>
          <a:ln>
            <a:noFill/>
          </a:ln>
          <a:effectLst>
            <a:outerShdw blurRad="40000" dist="23000" dir="5400000" rotWithShape="0">
              <a:srgbClr val="000000">
                <a:alpha val="7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2693988"/>
            <a:ext cx="9144000" cy="1470025"/>
          </a:xfrm>
          <a:prstGeom prst="rect">
            <a:avLst/>
          </a:prstGeom>
        </p:spPr>
        <p:txBody>
          <a:bodyPr vert="horz" lIns="91440" tIns="45720" rIns="91440" bIns="45720" rtlCol="0" anchor="ctr">
            <a:noAutofit/>
            <a:scene3d>
              <a:camera prst="orthographicFront"/>
              <a:lightRig rig="threePt" dir="t"/>
            </a:scene3d>
            <a:sp3d extrusionH="57150">
              <a:bevelT w="57150" h="38100" prst="hardEdge"/>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dirty="0">
                <a:ln>
                  <a:gradFill flip="none" rotWithShape="1">
                    <a:gsLst>
                      <a:gs pos="36000">
                        <a:srgbClr val="96693B"/>
                      </a:gs>
                      <a:gs pos="83000">
                        <a:srgbClr val="422D1A"/>
                      </a:gs>
                      <a:gs pos="10000">
                        <a:srgbClr val="543A21"/>
                      </a:gs>
                    </a:gsLst>
                    <a:lin ang="0" scaled="1"/>
                    <a:tileRect/>
                  </a:gradFill>
                </a:ln>
                <a:gradFill flip="none" rotWithShape="1">
                  <a:gsLst>
                    <a:gs pos="0">
                      <a:srgbClr val="5B3F23"/>
                    </a:gs>
                    <a:gs pos="26000">
                      <a:srgbClr val="DA9D5F"/>
                    </a:gs>
                    <a:gs pos="77000">
                      <a:srgbClr val="422D1A"/>
                    </a:gs>
                  </a:gsLst>
                  <a:lin ang="18300000" scaled="0"/>
                  <a:tileRect/>
                </a:gradFill>
                <a:effectLst>
                  <a:outerShdw blurRad="50800" dist="38100" dir="2700000" algn="tl" rotWithShape="0">
                    <a:srgbClr val="2A1D11">
                      <a:alpha val="92000"/>
                    </a:srgbClr>
                  </a:outerShdw>
                </a:effectLst>
                <a:latin typeface="Baskerville"/>
                <a:ea typeface="+mj-ea"/>
                <a:cs typeface="Baskerville"/>
              </a:rPr>
              <a:t>ACHILLES HEEL</a:t>
            </a:r>
          </a:p>
        </p:txBody>
      </p:sp>
      <p:pic>
        <p:nvPicPr>
          <p:cNvPr id="6" name="Picture 5" descr="Screen shot 2011-10-12 at 2.24.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8"/>
            <a:ext cx="9144000" cy="6854825"/>
          </a:xfrm>
          <a:prstGeom prst="rect">
            <a:avLst/>
          </a:prstGeom>
        </p:spPr>
      </p:pic>
    </p:spTree>
    <p:extLst>
      <p:ext uri="{BB962C8B-B14F-4D97-AF65-F5344CB8AC3E}">
        <p14:creationId xmlns:p14="http://schemas.microsoft.com/office/powerpoint/2010/main" val="4082039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43856"/>
            <a:ext cx="9144000" cy="369332"/>
          </a:xfrm>
          <a:prstGeom prst="rect">
            <a:avLst/>
          </a:prstGeom>
        </p:spPr>
        <p:txBody>
          <a:bodyPr wrap="square">
            <a:spAutoFit/>
          </a:bodyPr>
          <a:lstStyle/>
          <a:p>
            <a:pPr algn="ctr"/>
            <a:r>
              <a:rPr lang="en-US" b="1" i="1" dirty="0">
                <a:latin typeface="Cambria"/>
                <a:cs typeface="Cambria"/>
              </a:rPr>
              <a:t>Achilles </a:t>
            </a:r>
            <a:r>
              <a:rPr lang="en-US" b="1" i="1" dirty="0" err="1">
                <a:latin typeface="Cambria"/>
                <a:cs typeface="Cambria"/>
              </a:rPr>
              <a:t>thneskon</a:t>
            </a:r>
            <a:r>
              <a:rPr lang="en-US" b="1" i="1" dirty="0">
                <a:latin typeface="Cambria"/>
                <a:cs typeface="Cambria"/>
              </a:rPr>
              <a:t> (Achilles dying)</a:t>
            </a:r>
            <a:r>
              <a:rPr lang="en-US" b="1" dirty="0">
                <a:latin typeface="Cambria"/>
                <a:cs typeface="Cambria"/>
              </a:rPr>
              <a:t> by Ernst Herter</a:t>
            </a:r>
            <a:r>
              <a:rPr lang="en-US" b="1" i="1" dirty="0">
                <a:latin typeface="Cambria"/>
                <a:cs typeface="Cambria"/>
              </a:rPr>
              <a:t> </a:t>
            </a:r>
            <a:r>
              <a:rPr lang="en-US" b="1" dirty="0">
                <a:latin typeface="Cambria"/>
                <a:cs typeface="Cambria"/>
              </a:rPr>
              <a:t>(1884)</a:t>
            </a:r>
            <a:endParaRPr lang="en-US" b="1" i="1" dirty="0">
              <a:latin typeface="Cambria"/>
              <a:cs typeface="Cambria"/>
            </a:endParaRPr>
          </a:p>
        </p:txBody>
      </p:sp>
      <p:pic>
        <p:nvPicPr>
          <p:cNvPr id="5" name="Picture 4" descr="Closeup_of_Achilles_thniskon_in_Corfu_Achilleion-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31" y="396248"/>
            <a:ext cx="8087339" cy="6065504"/>
          </a:xfrm>
          <a:prstGeom prst="rect">
            <a:avLst/>
          </a:prstGeom>
        </p:spPr>
      </p:pic>
    </p:spTree>
    <p:extLst>
      <p:ext uri="{BB962C8B-B14F-4D97-AF65-F5344CB8AC3E}">
        <p14:creationId xmlns:p14="http://schemas.microsoft.com/office/powerpoint/2010/main" val="3744621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43856"/>
            <a:ext cx="9144000" cy="369332"/>
          </a:xfrm>
          <a:prstGeom prst="rect">
            <a:avLst/>
          </a:prstGeom>
        </p:spPr>
        <p:txBody>
          <a:bodyPr wrap="square">
            <a:spAutoFit/>
          </a:bodyPr>
          <a:lstStyle/>
          <a:p>
            <a:pPr algn="ctr"/>
            <a:r>
              <a:rPr lang="en-US" b="1" i="1" dirty="0">
                <a:latin typeface="Cambria"/>
                <a:cs typeface="Cambria"/>
              </a:rPr>
              <a:t>Achilles </a:t>
            </a:r>
            <a:r>
              <a:rPr lang="en-US" b="1" i="1" dirty="0" err="1">
                <a:latin typeface="Cambria"/>
                <a:cs typeface="Cambria"/>
              </a:rPr>
              <a:t>thneskon</a:t>
            </a:r>
            <a:r>
              <a:rPr lang="en-US" b="1" i="1" dirty="0">
                <a:latin typeface="Cambria"/>
                <a:cs typeface="Cambria"/>
              </a:rPr>
              <a:t> (Achilles dying, </a:t>
            </a:r>
            <a:r>
              <a:rPr lang="en-US" b="1" dirty="0">
                <a:latin typeface="Cambria"/>
                <a:cs typeface="Cambria"/>
              </a:rPr>
              <a:t>rear view) by Ernst Herter</a:t>
            </a:r>
            <a:r>
              <a:rPr lang="en-US" b="1" i="1" dirty="0">
                <a:latin typeface="Cambria"/>
                <a:cs typeface="Cambria"/>
              </a:rPr>
              <a:t> </a:t>
            </a:r>
            <a:r>
              <a:rPr lang="en-US" b="1" dirty="0">
                <a:latin typeface="Cambria"/>
                <a:cs typeface="Cambria"/>
              </a:rPr>
              <a:t>(1884)</a:t>
            </a:r>
            <a:endParaRPr lang="en-US" b="1" i="1" dirty="0">
              <a:latin typeface="Cambria"/>
              <a:cs typeface="Cambria"/>
            </a:endParaRPr>
          </a:p>
        </p:txBody>
      </p:sp>
      <p:pic>
        <p:nvPicPr>
          <p:cNvPr id="6" name="Picture 5" descr="Detail_of_Achilles_thnisk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85" y="513439"/>
            <a:ext cx="7774831" cy="5831123"/>
          </a:xfrm>
          <a:prstGeom prst="rect">
            <a:avLst/>
          </a:prstGeom>
        </p:spPr>
      </p:pic>
    </p:spTree>
    <p:extLst>
      <p:ext uri="{BB962C8B-B14F-4D97-AF65-F5344CB8AC3E}">
        <p14:creationId xmlns:p14="http://schemas.microsoft.com/office/powerpoint/2010/main" val="25923457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7235-1C73-CF47-BBD0-6BED2EDABFD5}"/>
              </a:ext>
            </a:extLst>
          </p:cNvPr>
          <p:cNvSpPr>
            <a:spLocks noGrp="1"/>
          </p:cNvSpPr>
          <p:nvPr>
            <p:ph type="title"/>
          </p:nvPr>
        </p:nvSpPr>
        <p:spPr/>
        <p:txBody>
          <a:bodyPr>
            <a:normAutofit/>
          </a:bodyPr>
          <a:lstStyle/>
          <a:p>
            <a:r>
              <a:rPr lang="en-US" sz="2400" dirty="0"/>
              <a:t>Odysseus</a:t>
            </a:r>
          </a:p>
        </p:txBody>
      </p:sp>
      <p:sp>
        <p:nvSpPr>
          <p:cNvPr id="3" name="Content Placeholder 2">
            <a:extLst>
              <a:ext uri="{FF2B5EF4-FFF2-40B4-BE49-F238E27FC236}">
                <a16:creationId xmlns:a16="http://schemas.microsoft.com/office/drawing/2014/main" id="{324EBDB7-6B79-5643-88B6-BEEA5B6BAADA}"/>
              </a:ext>
            </a:extLst>
          </p:cNvPr>
          <p:cNvSpPr>
            <a:spLocks noGrp="1"/>
          </p:cNvSpPr>
          <p:nvPr>
            <p:ph idx="1"/>
          </p:nvPr>
        </p:nvSpPr>
        <p:spPr>
          <a:xfrm>
            <a:off x="457200" y="2065868"/>
            <a:ext cx="7772400" cy="3649133"/>
          </a:xfrm>
        </p:spPr>
        <p:txBody>
          <a:bodyPr>
            <a:normAutofit/>
          </a:bodyPr>
          <a:lstStyle/>
          <a:p>
            <a:r>
              <a:rPr lang="en-US" sz="2400" dirty="0"/>
              <a:t>NOSTALGIA</a:t>
            </a:r>
          </a:p>
          <a:p>
            <a:r>
              <a:rPr lang="en-US" sz="2400" dirty="0"/>
              <a:t>NOSTOS = RETURN HOME</a:t>
            </a:r>
          </a:p>
          <a:p>
            <a:r>
              <a:rPr lang="en-US" sz="2400" dirty="0"/>
              <a:t>ALGOS = PAIN</a:t>
            </a:r>
          </a:p>
          <a:p>
            <a:r>
              <a:rPr lang="en-US" sz="2400" dirty="0"/>
              <a:t>POLYTROPOS = VERSATILE</a:t>
            </a:r>
          </a:p>
          <a:p>
            <a:pPr marL="0" indent="0">
              <a:buNone/>
            </a:pPr>
            <a:r>
              <a:rPr lang="en-US" sz="2400" dirty="0"/>
              <a:t>Hermes &gt; Autolycus [master thief] &gt;</a:t>
            </a:r>
          </a:p>
          <a:p>
            <a:pPr marL="0" indent="0">
              <a:buNone/>
            </a:pPr>
            <a:r>
              <a:rPr lang="en-US" sz="2400" dirty="0"/>
              <a:t>	</a:t>
            </a:r>
            <a:r>
              <a:rPr lang="en-US" sz="2400" dirty="0" err="1"/>
              <a:t>Anticleia</a:t>
            </a:r>
            <a:r>
              <a:rPr lang="en-US" sz="2400" dirty="0"/>
              <a:t> m. Laertes &gt; 	Odysseus</a:t>
            </a:r>
          </a:p>
          <a:p>
            <a:endParaRPr lang="en-US" sz="2400" dirty="0"/>
          </a:p>
        </p:txBody>
      </p:sp>
    </p:spTree>
    <p:extLst>
      <p:ext uri="{BB962C8B-B14F-4D97-AF65-F5344CB8AC3E}">
        <p14:creationId xmlns:p14="http://schemas.microsoft.com/office/powerpoint/2010/main" val="3763999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79903"/>
            <a:ext cx="9143999" cy="400110"/>
          </a:xfrm>
          <a:prstGeom prst="rect">
            <a:avLst/>
          </a:prstGeom>
          <a:noFill/>
        </p:spPr>
        <p:txBody>
          <a:bodyPr wrap="square" rtlCol="0">
            <a:spAutoFit/>
          </a:bodyPr>
          <a:lstStyle/>
          <a:p>
            <a:pPr algn="ctr"/>
            <a:r>
              <a:rPr lang="en-US" sz="2000" b="1" dirty="0">
                <a:solidFill>
                  <a:srgbClr val="215968"/>
                </a:solidFill>
                <a:latin typeface="Cambria"/>
                <a:cs typeface="Cambria"/>
              </a:rPr>
              <a:t>Ithaca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46250"/>
            <a:ext cx="5283200" cy="3365500"/>
          </a:xfrm>
          <a:prstGeom prst="rect">
            <a:avLst/>
          </a:prstGeom>
          <a:noFill/>
          <a:ln w="9525">
            <a:noFill/>
            <a:miter lim="800000"/>
            <a:headEnd/>
            <a:tailEnd/>
          </a:ln>
          <a:effectLst/>
        </p:spPr>
      </p:pic>
    </p:spTree>
    <p:extLst>
      <p:ext uri="{BB962C8B-B14F-4D97-AF65-F5344CB8AC3E}">
        <p14:creationId xmlns:p14="http://schemas.microsoft.com/office/powerpoint/2010/main" val="4407585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31" y="703385"/>
            <a:ext cx="7483231" cy="5632312"/>
          </a:xfrm>
          <a:prstGeom prst="rect">
            <a:avLst/>
          </a:prstGeom>
          <a:noFill/>
        </p:spPr>
        <p:txBody>
          <a:bodyPr wrap="square" rtlCol="0">
            <a:spAutoFit/>
          </a:bodyPr>
          <a:lstStyle/>
          <a:p>
            <a:r>
              <a:rPr lang="en-US" sz="3600" i="1" dirty="0"/>
              <a:t>Odyssey</a:t>
            </a:r>
            <a:r>
              <a:rPr lang="en-US" sz="3600" dirty="0"/>
              <a:t>: </a:t>
            </a:r>
            <a:r>
              <a:rPr lang="en-US" sz="3600" i="1" dirty="0" err="1"/>
              <a:t>nostos</a:t>
            </a:r>
            <a:r>
              <a:rPr lang="en-US" sz="3600" dirty="0"/>
              <a:t> as quest</a:t>
            </a:r>
          </a:p>
          <a:p>
            <a:r>
              <a:rPr lang="en-US" sz="3600" dirty="0"/>
              <a:t>	Divine enemy: Poseidon</a:t>
            </a:r>
          </a:p>
          <a:p>
            <a:r>
              <a:rPr lang="en-US" sz="3600" dirty="0"/>
              <a:t>	Divine ally: Athena</a:t>
            </a:r>
          </a:p>
          <a:p>
            <a:r>
              <a:rPr lang="en-US" sz="3600" dirty="0"/>
              <a:t>	Conflicts with divine/human/monstrous opponents</a:t>
            </a:r>
          </a:p>
          <a:p>
            <a:pPr marL="68580"/>
            <a:r>
              <a:rPr lang="en-US" sz="3600" dirty="0"/>
              <a:t>	[Must overcome Death]</a:t>
            </a:r>
          </a:p>
          <a:p>
            <a:r>
              <a:rPr lang="en-US" sz="3600" dirty="0"/>
              <a:t>	Rewarded with [return to his own] marriage/power/wealth</a:t>
            </a:r>
          </a:p>
          <a:p>
            <a:endParaRPr lang="en-US" sz="3600" dirty="0"/>
          </a:p>
          <a:p>
            <a:endParaRPr lang="en-US" sz="3600" dirty="0"/>
          </a:p>
        </p:txBody>
      </p:sp>
    </p:spTree>
    <p:extLst>
      <p:ext uri="{BB962C8B-B14F-4D97-AF65-F5344CB8AC3E}">
        <p14:creationId xmlns:p14="http://schemas.microsoft.com/office/powerpoint/2010/main" val="130613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b="1" dirty="0"/>
              <a:t>Perseus and Medusa</a:t>
            </a:r>
            <a:br>
              <a:rPr lang="en-US" sz="5400" b="1" dirty="0"/>
            </a:br>
            <a:r>
              <a:rPr lang="en-US" sz="5400" b="1" dirty="0"/>
              <a:t>the Gorgon</a:t>
            </a:r>
          </a:p>
        </p:txBody>
      </p:sp>
      <p:sp>
        <p:nvSpPr>
          <p:cNvPr id="3" name="Subtitle 2"/>
          <p:cNvSpPr>
            <a:spLocks noGrp="1"/>
          </p:cNvSpPr>
          <p:nvPr>
            <p:ph type="subTitle" idx="1"/>
          </p:nvPr>
        </p:nvSpPr>
        <p:spPr/>
        <p:txBody>
          <a:bodyPr>
            <a:normAutofit fontScale="92500"/>
          </a:bodyPr>
          <a:lstStyle/>
          <a:p>
            <a:pPr>
              <a:spcAft>
                <a:spcPts val="0"/>
              </a:spcAft>
            </a:pPr>
            <a:r>
              <a:rPr lang="en-US" sz="3300" dirty="0">
                <a:solidFill>
                  <a:schemeClr val="tx1"/>
                </a:solidFill>
              </a:rPr>
              <a:t>Gorgon from </a:t>
            </a:r>
            <a:r>
              <a:rPr lang="en-CA" sz="3300" dirty="0" err="1">
                <a:solidFill>
                  <a:schemeClr val="tx1"/>
                </a:solidFill>
                <a:ea typeface="Times New Roman"/>
                <a:cs typeface="Times New Roman"/>
              </a:rPr>
              <a:t>γοργός</a:t>
            </a:r>
            <a:endParaRPr lang="en-CA" sz="3300" dirty="0">
              <a:solidFill>
                <a:schemeClr val="tx1"/>
              </a:solidFill>
              <a:ea typeface="ＭＳ 明朝"/>
              <a:cs typeface="Times New Roman"/>
            </a:endParaRPr>
          </a:p>
          <a:p>
            <a:r>
              <a:rPr lang="en-US" sz="3300" dirty="0">
                <a:solidFill>
                  <a:schemeClr val="tx1"/>
                </a:solidFill>
              </a:rPr>
              <a:t>  “terrible, fierce, frightful”</a:t>
            </a:r>
          </a:p>
          <a:p>
            <a:endParaRPr lang="en-US" dirty="0">
              <a:solidFill>
                <a:schemeClr val="tx1"/>
              </a:solidFill>
            </a:endParaRPr>
          </a:p>
        </p:txBody>
      </p:sp>
    </p:spTree>
    <p:extLst>
      <p:ext uri="{BB962C8B-B14F-4D97-AF65-F5344CB8AC3E}">
        <p14:creationId xmlns:p14="http://schemas.microsoft.com/office/powerpoint/2010/main" val="25319613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CA18C-99F8-6B40-888B-DA227B250A04}"/>
              </a:ext>
            </a:extLst>
          </p:cNvPr>
          <p:cNvSpPr txBox="1"/>
          <p:nvPr/>
        </p:nvSpPr>
        <p:spPr>
          <a:xfrm>
            <a:off x="1363579" y="1427747"/>
            <a:ext cx="7138737" cy="4893647"/>
          </a:xfrm>
          <a:prstGeom prst="rect">
            <a:avLst/>
          </a:prstGeom>
          <a:noFill/>
        </p:spPr>
        <p:txBody>
          <a:bodyPr wrap="square" rtlCol="0">
            <a:spAutoFit/>
          </a:bodyPr>
          <a:lstStyle/>
          <a:p>
            <a:r>
              <a:rPr lang="en-US" sz="2400" dirty="0"/>
              <a:t>ODYSSEUS’ ODYSSEY:</a:t>
            </a:r>
          </a:p>
          <a:p>
            <a:r>
              <a:rPr lang="en-US" sz="2400" dirty="0"/>
              <a:t>9:   		Thrace – </a:t>
            </a:r>
            <a:r>
              <a:rPr lang="en-US" sz="2400" dirty="0" err="1"/>
              <a:t>Cicones</a:t>
            </a:r>
            <a:endParaRPr lang="en-US" sz="2400" dirty="0"/>
          </a:p>
          <a:p>
            <a:r>
              <a:rPr lang="en-US" sz="2400" dirty="0"/>
              <a:t>9:		Lotus-eaters</a:t>
            </a:r>
          </a:p>
          <a:p>
            <a:r>
              <a:rPr lang="en-US" sz="2400" dirty="0"/>
              <a:t>9:		Sicily – Cyclops</a:t>
            </a:r>
          </a:p>
          <a:p>
            <a:r>
              <a:rPr lang="en-US" sz="2400" dirty="0"/>
              <a:t>10: 	</a:t>
            </a:r>
            <a:r>
              <a:rPr lang="en-US" sz="2400" dirty="0" err="1"/>
              <a:t>Laestrygonians</a:t>
            </a:r>
            <a:endParaRPr lang="en-US" sz="2400" dirty="0"/>
          </a:p>
          <a:p>
            <a:r>
              <a:rPr lang="en-US" sz="2400" dirty="0"/>
              <a:t>10: 	</a:t>
            </a:r>
            <a:r>
              <a:rPr lang="en-US" sz="2400" dirty="0" err="1"/>
              <a:t>Aeaea</a:t>
            </a:r>
            <a:r>
              <a:rPr lang="en-US" sz="2400" dirty="0"/>
              <a:t> – Circe</a:t>
            </a:r>
          </a:p>
          <a:p>
            <a:r>
              <a:rPr lang="en-US" sz="2400" dirty="0"/>
              <a:t>11: 	Underworld</a:t>
            </a:r>
          </a:p>
          <a:p>
            <a:r>
              <a:rPr lang="en-US" sz="2400" dirty="0"/>
              <a:t>12: 	Sirens</a:t>
            </a:r>
          </a:p>
          <a:p>
            <a:r>
              <a:rPr lang="en-US" sz="2400" dirty="0"/>
              <a:t>12: 	Scylla &amp; Charybdis (Strait of Messina)</a:t>
            </a:r>
          </a:p>
          <a:p>
            <a:r>
              <a:rPr lang="en-US" sz="2400" dirty="0"/>
              <a:t>12: 	Island of </a:t>
            </a:r>
            <a:r>
              <a:rPr lang="en-US" sz="2400" dirty="0" err="1"/>
              <a:t>Helius</a:t>
            </a:r>
            <a:endParaRPr lang="en-US" sz="2400" dirty="0"/>
          </a:p>
          <a:p>
            <a:r>
              <a:rPr lang="en-US" sz="2400" dirty="0"/>
              <a:t>5:   		Ogygia – Calypso</a:t>
            </a:r>
          </a:p>
          <a:p>
            <a:r>
              <a:rPr lang="en-US" sz="2400" dirty="0"/>
              <a:t>6-8: 	</a:t>
            </a:r>
            <a:r>
              <a:rPr lang="en-US" sz="2400" dirty="0" err="1"/>
              <a:t>Scheria</a:t>
            </a:r>
            <a:r>
              <a:rPr lang="en-US" sz="2400" dirty="0"/>
              <a:t> – Phaeacians: Nausicaa, </a:t>
            </a:r>
            <a:r>
              <a:rPr lang="en-US" sz="2400" dirty="0" err="1"/>
              <a:t>Alcinoüs</a:t>
            </a:r>
            <a:r>
              <a:rPr lang="en-US" sz="2400" dirty="0"/>
              <a:t>, Arete</a:t>
            </a:r>
          </a:p>
          <a:p>
            <a:r>
              <a:rPr lang="en-US" sz="2400" dirty="0"/>
              <a:t>13-24: 	Ithaca – the suitors</a:t>
            </a:r>
          </a:p>
        </p:txBody>
      </p:sp>
    </p:spTree>
    <p:extLst>
      <p:ext uri="{BB962C8B-B14F-4D97-AF65-F5344CB8AC3E}">
        <p14:creationId xmlns:p14="http://schemas.microsoft.com/office/powerpoint/2010/main" val="27673181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0-24 at 7.3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34" y="625588"/>
            <a:ext cx="7607733" cy="5606824"/>
          </a:xfrm>
          <a:prstGeom prst="rect">
            <a:avLst/>
          </a:prstGeom>
        </p:spPr>
      </p:pic>
      <p:sp>
        <p:nvSpPr>
          <p:cNvPr id="4" name="Rectangle 3"/>
          <p:cNvSpPr/>
          <p:nvPr/>
        </p:nvSpPr>
        <p:spPr>
          <a:xfrm>
            <a:off x="4260501" y="4131277"/>
            <a:ext cx="4115366" cy="21011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15968"/>
                </a:solidFill>
                <a:latin typeface="Cambria"/>
                <a:cs typeface="Cambria"/>
              </a:rPr>
              <a:t>interactive map at </a:t>
            </a:r>
          </a:p>
          <a:p>
            <a:pPr algn="ctr"/>
            <a:endParaRPr lang="en-US" dirty="0">
              <a:solidFill>
                <a:srgbClr val="215968"/>
              </a:solidFill>
              <a:latin typeface="Cambria"/>
              <a:cs typeface="Cambria"/>
            </a:endParaRPr>
          </a:p>
          <a:p>
            <a:pPr algn="ctr"/>
            <a:r>
              <a:rPr lang="en-US" dirty="0">
                <a:solidFill>
                  <a:srgbClr val="215968"/>
                </a:solidFill>
                <a:latin typeface="Cambria"/>
                <a:cs typeface="Cambria"/>
              </a:rPr>
              <a:t>http://</a:t>
            </a:r>
            <a:r>
              <a:rPr lang="en-US" dirty="0" err="1">
                <a:solidFill>
                  <a:srgbClr val="215968"/>
                </a:solidFill>
                <a:latin typeface="Cambria"/>
                <a:cs typeface="Cambria"/>
              </a:rPr>
              <a:t>www.classics.upenn.edu/myth/php/homer/index.php?page</a:t>
            </a:r>
            <a:r>
              <a:rPr lang="en-US" dirty="0">
                <a:solidFill>
                  <a:srgbClr val="215968"/>
                </a:solidFill>
                <a:latin typeface="Cambria"/>
                <a:cs typeface="Cambria"/>
              </a:rPr>
              <a:t>=</a:t>
            </a:r>
            <a:r>
              <a:rPr lang="en-US" dirty="0" err="1">
                <a:solidFill>
                  <a:srgbClr val="215968"/>
                </a:solidFill>
                <a:latin typeface="Cambria"/>
                <a:cs typeface="Cambria"/>
              </a:rPr>
              <a:t>odymap</a:t>
            </a:r>
            <a:endParaRPr lang="en-US" dirty="0">
              <a:solidFill>
                <a:srgbClr val="215968"/>
              </a:solidFill>
              <a:latin typeface="Cambria"/>
              <a:cs typeface="Cambria"/>
            </a:endParaRPr>
          </a:p>
        </p:txBody>
      </p:sp>
    </p:spTree>
    <p:extLst>
      <p:ext uri="{BB962C8B-B14F-4D97-AF65-F5344CB8AC3E}">
        <p14:creationId xmlns:p14="http://schemas.microsoft.com/office/powerpoint/2010/main" val="2535477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i="1" dirty="0">
                <a:latin typeface="Cambria"/>
                <a:cs typeface="Cambria"/>
              </a:rPr>
              <a:t>Odysseus at the Palace of Circe </a:t>
            </a:r>
            <a:r>
              <a:rPr lang="en-US" sz="2000" b="1" dirty="0">
                <a:latin typeface="Cambria"/>
                <a:cs typeface="Cambria"/>
              </a:rPr>
              <a:t>by Wilhelm Schubert van Ehrenberg (1667)</a:t>
            </a:r>
          </a:p>
        </p:txBody>
      </p:sp>
      <p:pic>
        <p:nvPicPr>
          <p:cNvPr id="3" name="Picture 2" descr="odysseus at ci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43" y="401875"/>
            <a:ext cx="8218315" cy="5978138"/>
          </a:xfrm>
          <a:prstGeom prst="rect">
            <a:avLst/>
          </a:prstGeom>
          <a:noFill/>
        </p:spPr>
      </p:pic>
    </p:spTree>
    <p:extLst>
      <p:ext uri="{BB962C8B-B14F-4D97-AF65-F5344CB8AC3E}">
        <p14:creationId xmlns:p14="http://schemas.microsoft.com/office/powerpoint/2010/main" val="4429568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dysseus with swo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52450"/>
            <a:ext cx="5904217" cy="5010150"/>
          </a:xfrm>
          <a:prstGeom prst="rect">
            <a:avLst/>
          </a:prstGeom>
        </p:spPr>
      </p:pic>
      <p:sp>
        <p:nvSpPr>
          <p:cNvPr id="3" name="Text Placeholder 7"/>
          <p:cNvSpPr txBox="1">
            <a:spLocks/>
          </p:cNvSpPr>
          <p:nvPr/>
        </p:nvSpPr>
        <p:spPr>
          <a:xfrm>
            <a:off x="1600200" y="5638800"/>
            <a:ext cx="6031019" cy="11430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mbria"/>
                <a:ea typeface="+mn-ea"/>
                <a:cs typeface="+mn-cs"/>
              </a:rPr>
              <a:t>Odysseus and Circe</a:t>
            </a:r>
            <a:endParaRPr lang="en-US" sz="2000" i="1"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err="1">
                <a:solidFill>
                  <a:srgbClr val="FFFFFF"/>
                </a:solidFill>
                <a:latin typeface="Cambria"/>
              </a:rPr>
              <a:t>Settecamini</a:t>
            </a:r>
            <a:r>
              <a:rPr lang="en-US" sz="2000" dirty="0">
                <a:solidFill>
                  <a:srgbClr val="FFFFFF"/>
                </a:solidFill>
                <a:latin typeface="Cambria"/>
              </a:rPr>
              <a:t> Painter</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Ca. 350 BCE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39355035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79903"/>
            <a:ext cx="9143999" cy="400110"/>
          </a:xfrm>
          <a:prstGeom prst="rect">
            <a:avLst/>
          </a:prstGeom>
          <a:noFill/>
        </p:spPr>
        <p:txBody>
          <a:bodyPr wrap="square" rtlCol="0">
            <a:spAutoFit/>
          </a:bodyPr>
          <a:lstStyle/>
          <a:p>
            <a:pPr algn="ctr"/>
            <a:r>
              <a:rPr lang="en-US" sz="2000" b="1" dirty="0">
                <a:latin typeface="Cambria"/>
                <a:cs typeface="Cambria"/>
              </a:rPr>
              <a:t>Odysseus and his men at Circe’s, Attic black figure </a:t>
            </a:r>
            <a:r>
              <a:rPr lang="en-US" sz="2000" b="1" dirty="0" err="1">
                <a:latin typeface="Cambria"/>
                <a:cs typeface="Cambria"/>
              </a:rPr>
              <a:t>kylix</a:t>
            </a:r>
            <a:r>
              <a:rPr lang="en-US" sz="2000" b="1" dirty="0">
                <a:latin typeface="Cambria"/>
                <a:cs typeface="Cambria"/>
              </a:rPr>
              <a:t> (</a:t>
            </a:r>
            <a:r>
              <a:rPr lang="en-US" sz="2000" b="1" dirty="0" err="1">
                <a:latin typeface="Cambria"/>
                <a:cs typeface="Cambria"/>
              </a:rPr>
              <a:t>c</a:t>
            </a:r>
            <a:r>
              <a:rPr lang="en-US" sz="2000" b="1" dirty="0">
                <a:latin typeface="Cambria"/>
                <a:cs typeface="Cambria"/>
              </a:rPr>
              <a:t>. 540 BCE)</a:t>
            </a:r>
          </a:p>
        </p:txBody>
      </p:sp>
      <p:pic>
        <p:nvPicPr>
          <p:cNvPr id="4" name="Picture 3" descr="T35.6Kir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19" y="1938310"/>
            <a:ext cx="8886762" cy="3070253"/>
          </a:xfrm>
          <a:prstGeom prst="rect">
            <a:avLst/>
          </a:prstGeom>
        </p:spPr>
      </p:pic>
    </p:spTree>
    <p:extLst>
      <p:ext uri="{BB962C8B-B14F-4D97-AF65-F5344CB8AC3E}">
        <p14:creationId xmlns:p14="http://schemas.microsoft.com/office/powerpoint/2010/main" val="2063703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dirty="0">
                <a:latin typeface="Cambria"/>
                <a:cs typeface="Cambria"/>
              </a:rPr>
              <a:t>Odysseus’ men turned into pigs, Attic red figure </a:t>
            </a:r>
            <a:r>
              <a:rPr lang="en-US" sz="2000" b="1" dirty="0" err="1">
                <a:latin typeface="Cambria"/>
                <a:cs typeface="Cambria"/>
              </a:rPr>
              <a:t>lekythos</a:t>
            </a:r>
            <a:r>
              <a:rPr lang="en-US" sz="2000" b="1" dirty="0">
                <a:latin typeface="Cambria"/>
                <a:cs typeface="Cambria"/>
              </a:rPr>
              <a:t>, (5th century BCE)</a:t>
            </a:r>
          </a:p>
        </p:txBody>
      </p:sp>
      <p:pic>
        <p:nvPicPr>
          <p:cNvPr id="3" name="Picture 2" descr="od's men turned to pi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38" y="438150"/>
            <a:ext cx="4784725" cy="5981700"/>
          </a:xfrm>
          <a:prstGeom prst="rect">
            <a:avLst/>
          </a:prstGeom>
          <a:noFill/>
        </p:spPr>
      </p:pic>
    </p:spTree>
    <p:extLst>
      <p:ext uri="{BB962C8B-B14F-4D97-AF65-F5344CB8AC3E}">
        <p14:creationId xmlns:p14="http://schemas.microsoft.com/office/powerpoint/2010/main" val="3664221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rke and p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81" y="274181"/>
            <a:ext cx="5091219" cy="5250319"/>
          </a:xfrm>
          <a:prstGeom prst="rect">
            <a:avLst/>
          </a:prstGeom>
        </p:spPr>
      </p:pic>
      <p:sp>
        <p:nvSpPr>
          <p:cNvPr id="4" name="Text Placeholder 7"/>
          <p:cNvSpPr txBox="1">
            <a:spLocks/>
          </p:cNvSpPr>
          <p:nvPr/>
        </p:nvSpPr>
        <p:spPr>
          <a:xfrm>
            <a:off x="1600200" y="5638800"/>
            <a:ext cx="6031019" cy="11430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mbria"/>
                <a:ea typeface="+mn-ea"/>
                <a:cs typeface="+mn-cs"/>
              </a:rPr>
              <a:t>Circe and Odysseus’ Men</a:t>
            </a:r>
            <a:endParaRPr lang="en-US" sz="2000" i="1"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Athenian Red-Figure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Ca. 5</a:t>
            </a:r>
            <a:r>
              <a:rPr lang="en-US" sz="2000" baseline="30000" dirty="0">
                <a:solidFill>
                  <a:srgbClr val="FFFFFF"/>
                </a:solidFill>
                <a:latin typeface="Cambria"/>
              </a:rPr>
              <a:t>th</a:t>
            </a:r>
            <a:r>
              <a:rPr lang="en-US" sz="2000" dirty="0">
                <a:solidFill>
                  <a:srgbClr val="FFFFFF"/>
                </a:solidFill>
                <a:latin typeface="Cambria"/>
              </a:rPr>
              <a:t> BCE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15367257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fc3ac7c-ac67-4a72-a24a-715ac251d8d9.jpg" descr="ARTstor Image">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310064"/>
            <a:ext cx="3343050" cy="5176336"/>
          </a:xfrm>
          <a:prstGeom prst="rect">
            <a:avLst/>
          </a:prstGeom>
        </p:spPr>
      </p:pic>
      <p:sp>
        <p:nvSpPr>
          <p:cNvPr id="4" name="Text Placeholder 7"/>
          <p:cNvSpPr txBox="1">
            <a:spLocks/>
          </p:cNvSpPr>
          <p:nvPr/>
        </p:nvSpPr>
        <p:spPr>
          <a:xfrm>
            <a:off x="1371600" y="5638800"/>
            <a:ext cx="6477000" cy="11430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mbria"/>
                <a:ea typeface="+mn-ea"/>
                <a:cs typeface="+mn-cs"/>
              </a:rPr>
              <a:t>Circe Transforming the Companions</a:t>
            </a:r>
            <a:r>
              <a:rPr kumimoji="0" lang="en-US" sz="2000" b="0" i="1" u="none" strike="noStrike" kern="1200" cap="none" spc="0" normalizeH="0" noProof="0" dirty="0">
                <a:ln>
                  <a:noFill/>
                </a:ln>
                <a:solidFill>
                  <a:srgbClr val="FFFFFF"/>
                </a:solidFill>
                <a:effectLst/>
                <a:uLnTx/>
                <a:uFillTx/>
                <a:latin typeface="Cambria"/>
                <a:ea typeface="+mn-ea"/>
                <a:cs typeface="+mn-cs"/>
              </a:rPr>
              <a:t> of Ulysses Into Pigs</a:t>
            </a:r>
            <a:endParaRPr lang="en-US" sz="2000" i="1"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Jan van </a:t>
            </a:r>
            <a:r>
              <a:rPr lang="en-US" sz="2000" dirty="0" err="1">
                <a:solidFill>
                  <a:srgbClr val="FFFFFF"/>
                </a:solidFill>
                <a:latin typeface="Cambria"/>
              </a:rPr>
              <a:t>der</a:t>
            </a:r>
            <a:r>
              <a:rPr lang="en-US" sz="2000" dirty="0">
                <a:solidFill>
                  <a:srgbClr val="FFFFFF"/>
                </a:solidFill>
                <a:latin typeface="Cambria"/>
              </a:rPr>
              <a:t> </a:t>
            </a:r>
            <a:r>
              <a:rPr lang="en-US" sz="2000" dirty="0" err="1">
                <a:solidFill>
                  <a:srgbClr val="FFFFFF"/>
                </a:solidFill>
                <a:latin typeface="Cambria"/>
              </a:rPr>
              <a:t>Straet</a:t>
            </a:r>
            <a:endParaRPr lang="en-US" sz="2000"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1570</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2838996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f77ec6a-070a-485c-a799-de0df63d0a4c.jpg" descr="ARTstor Image">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33864"/>
            <a:ext cx="3760644" cy="5328736"/>
          </a:xfrm>
          <a:prstGeom prst="rect">
            <a:avLst/>
          </a:prstGeom>
        </p:spPr>
      </p:pic>
      <p:sp>
        <p:nvSpPr>
          <p:cNvPr id="4" name="Text Placeholder 7"/>
          <p:cNvSpPr txBox="1">
            <a:spLocks/>
          </p:cNvSpPr>
          <p:nvPr/>
        </p:nvSpPr>
        <p:spPr>
          <a:xfrm>
            <a:off x="1600200" y="5638800"/>
            <a:ext cx="6031019" cy="11430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FFFFFF"/>
                </a:solidFill>
                <a:effectLst/>
                <a:uLnTx/>
                <a:uFillTx/>
                <a:latin typeface="Cambria"/>
                <a:ea typeface="+mn-ea"/>
                <a:cs typeface="+mn-cs"/>
              </a:rPr>
              <a:t>Odysseus and Circe</a:t>
            </a:r>
            <a:endParaRPr lang="en-US" sz="2000" i="1"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err="1">
                <a:solidFill>
                  <a:srgbClr val="FFFFFF"/>
                </a:solidFill>
                <a:latin typeface="Cambria"/>
              </a:rPr>
              <a:t>Bartholomaus</a:t>
            </a:r>
            <a:r>
              <a:rPr lang="en-US" sz="2000" dirty="0">
                <a:solidFill>
                  <a:srgbClr val="FFFFFF"/>
                </a:solidFill>
                <a:latin typeface="Cambria"/>
              </a:rPr>
              <a:t> </a:t>
            </a:r>
            <a:r>
              <a:rPr lang="en-US" sz="2000" dirty="0" err="1">
                <a:solidFill>
                  <a:srgbClr val="FFFFFF"/>
                </a:solidFill>
                <a:latin typeface="Cambria"/>
              </a:rPr>
              <a:t>Spranger</a:t>
            </a:r>
            <a:endParaRPr lang="en-US" sz="2000" dirty="0">
              <a:solidFill>
                <a:srgbClr val="FFFFFF"/>
              </a:solidFill>
              <a:latin typeface="Cambri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rgbClr val="FFFFFF"/>
                </a:solidFill>
                <a:latin typeface="Cambria"/>
              </a:rPr>
              <a:t>Ca. 1580</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22841041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179958"/>
            <a:ext cx="9143999" cy="400110"/>
          </a:xfrm>
          <a:prstGeom prst="rect">
            <a:avLst/>
          </a:prstGeom>
          <a:noFill/>
        </p:spPr>
        <p:txBody>
          <a:bodyPr wrap="square" rtlCol="0">
            <a:spAutoFit/>
          </a:bodyPr>
          <a:lstStyle/>
          <a:p>
            <a:pPr algn="ctr"/>
            <a:r>
              <a:rPr lang="en-US" sz="2000" b="1" i="1" dirty="0">
                <a:latin typeface="Cambria"/>
                <a:cs typeface="Cambria"/>
              </a:rPr>
              <a:t>Wine of Circe </a:t>
            </a:r>
            <a:r>
              <a:rPr lang="en-US" sz="2000" b="1" dirty="0">
                <a:latin typeface="Cambria"/>
                <a:cs typeface="Cambria"/>
              </a:rPr>
              <a:t>by Edward Burne-Jones (1863)</a:t>
            </a:r>
          </a:p>
        </p:txBody>
      </p:sp>
      <p:pic>
        <p:nvPicPr>
          <p:cNvPr id="3" name="Picture 2" descr="wine of ci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16" y="761959"/>
            <a:ext cx="7714169" cy="5334083"/>
          </a:xfrm>
          <a:prstGeom prst="rect">
            <a:avLst/>
          </a:prstGeom>
          <a:noFill/>
        </p:spPr>
      </p:pic>
    </p:spTree>
    <p:extLst>
      <p:ext uri="{BB962C8B-B14F-4D97-AF65-F5344CB8AC3E}">
        <p14:creationId xmlns:p14="http://schemas.microsoft.com/office/powerpoint/2010/main" val="103200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Ovid </a:t>
            </a:r>
            <a:r>
              <a:rPr lang="en-US" i="1" dirty="0"/>
              <a:t>Metamorphoses</a:t>
            </a:r>
            <a:r>
              <a:rPr lang="en-US" dirty="0"/>
              <a:t> Bk 4</a:t>
            </a:r>
          </a:p>
        </p:txBody>
      </p:sp>
      <p:sp>
        <p:nvSpPr>
          <p:cNvPr id="3" name="Content Placeholder 2"/>
          <p:cNvSpPr>
            <a:spLocks noGrp="1"/>
          </p:cNvSpPr>
          <p:nvPr>
            <p:ph idx="1"/>
          </p:nvPr>
        </p:nvSpPr>
        <p:spPr>
          <a:xfrm>
            <a:off x="0" y="1417638"/>
            <a:ext cx="9144000" cy="5440362"/>
          </a:xfrm>
        </p:spPr>
        <p:txBody>
          <a:bodyPr>
            <a:normAutofit/>
          </a:bodyPr>
          <a:lstStyle/>
          <a:p>
            <a:r>
              <a:rPr lang="en-US" sz="2400" dirty="0"/>
              <a:t>Next one of the many princes asked why Medusa, alone among her sisters, had snakes twining in her hair. The guest replied ‘Since what you ask is worth the telling, hear the answer to your question. She was once most beautiful, and the jealous aspiration of many suitors. Of all her beauties none was more admired than her hair: I came across a man who recalled having seen her. They say that Neptune, lord of the seas, violated her in the temple of Minerva. Jupiter’s daughter turned away, and hid her chaste eyes behind her aegis. So that it might not go unpunished, she changed the Gorgon’s hair to foul snakes. And now, to terrify her enemies, numbing them with fear, the goddess wears the snakes that she created as a breastplate.</a:t>
            </a:r>
            <a:endParaRPr lang="en-CA" sz="2400" dirty="0"/>
          </a:p>
          <a:p>
            <a:endParaRPr lang="en-US" dirty="0"/>
          </a:p>
        </p:txBody>
      </p:sp>
    </p:spTree>
    <p:extLst>
      <p:ext uri="{BB962C8B-B14F-4D97-AF65-F5344CB8AC3E}">
        <p14:creationId xmlns:p14="http://schemas.microsoft.com/office/powerpoint/2010/main" val="18129799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0-30 at 11.20.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9137650" cy="6858000"/>
          </a:xfrm>
          <a:prstGeom prst="rect">
            <a:avLst/>
          </a:prstGeom>
        </p:spPr>
      </p:pic>
    </p:spTree>
    <p:extLst>
      <p:ext uri="{BB962C8B-B14F-4D97-AF65-F5344CB8AC3E}">
        <p14:creationId xmlns:p14="http://schemas.microsoft.com/office/powerpoint/2010/main" val="16738346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79903"/>
            <a:ext cx="9143999" cy="400110"/>
          </a:xfrm>
          <a:prstGeom prst="rect">
            <a:avLst/>
          </a:prstGeom>
          <a:noFill/>
        </p:spPr>
        <p:txBody>
          <a:bodyPr wrap="square" rtlCol="0">
            <a:spAutoFit/>
          </a:bodyPr>
          <a:lstStyle/>
          <a:p>
            <a:pPr algn="ctr"/>
            <a:r>
              <a:rPr lang="en-US" sz="2000" b="1" dirty="0">
                <a:latin typeface="Cambria"/>
                <a:cs typeface="Cambria"/>
              </a:rPr>
              <a:t>Bronze Siren (8th century BCE)</a:t>
            </a:r>
          </a:p>
        </p:txBody>
      </p:sp>
      <p:pic>
        <p:nvPicPr>
          <p:cNvPr id="3" name="Picture 2" descr="bronze si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175544"/>
            <a:ext cx="7943850" cy="4506913"/>
          </a:xfrm>
          <a:prstGeom prst="rect">
            <a:avLst/>
          </a:prstGeom>
          <a:noFill/>
        </p:spPr>
      </p:pic>
    </p:spTree>
    <p:extLst>
      <p:ext uri="{BB962C8B-B14F-4D97-AF65-F5344CB8AC3E}">
        <p14:creationId xmlns:p14="http://schemas.microsoft.com/office/powerpoint/2010/main" val="7899165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dirty="0">
                <a:latin typeface="Cambria"/>
                <a:cs typeface="Cambria"/>
              </a:rPr>
              <a:t>Funerary statue of Siren, Athens (</a:t>
            </a:r>
            <a:r>
              <a:rPr lang="en-US" sz="2000" b="1" dirty="0" err="1">
                <a:latin typeface="Cambria"/>
                <a:cs typeface="Cambria"/>
              </a:rPr>
              <a:t>c</a:t>
            </a:r>
            <a:r>
              <a:rPr lang="en-US" sz="2000" b="1" dirty="0">
                <a:latin typeface="Cambria"/>
                <a:cs typeface="Cambria"/>
              </a:rPr>
              <a:t>. 370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577" y="617688"/>
            <a:ext cx="3494847" cy="5622625"/>
          </a:xfrm>
          <a:prstGeom prst="rect">
            <a:avLst/>
          </a:prstGeom>
          <a:noFill/>
          <a:ln w="9525">
            <a:noFill/>
            <a:miter lim="800000"/>
            <a:headEnd/>
            <a:tailEnd/>
          </a:ln>
          <a:effectLst/>
        </p:spPr>
      </p:pic>
    </p:spTree>
    <p:extLst>
      <p:ext uri="{BB962C8B-B14F-4D97-AF65-F5344CB8AC3E}">
        <p14:creationId xmlns:p14="http://schemas.microsoft.com/office/powerpoint/2010/main" val="31925637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79903"/>
            <a:ext cx="9143999" cy="707886"/>
          </a:xfrm>
          <a:prstGeom prst="rect">
            <a:avLst/>
          </a:prstGeom>
          <a:noFill/>
        </p:spPr>
        <p:txBody>
          <a:bodyPr wrap="square" rtlCol="0">
            <a:spAutoFit/>
          </a:bodyPr>
          <a:lstStyle/>
          <a:p>
            <a:pPr algn="ctr"/>
            <a:r>
              <a:rPr lang="en-US" sz="2000" b="1" dirty="0">
                <a:latin typeface="Cambria"/>
                <a:cs typeface="Cambria"/>
              </a:rPr>
              <a:t>Odysseus and the Sirens, detail from an Attic red-figured </a:t>
            </a:r>
            <a:r>
              <a:rPr lang="en-US" sz="2000" b="1" dirty="0" err="1">
                <a:latin typeface="Cambria"/>
                <a:cs typeface="Cambria"/>
              </a:rPr>
              <a:t>stamnos</a:t>
            </a:r>
            <a:r>
              <a:rPr lang="en-US" sz="2000" b="1" dirty="0">
                <a:latin typeface="Cambria"/>
                <a:cs typeface="Cambria"/>
              </a:rPr>
              <a:t>, (ca. 480-470 BC)</a:t>
            </a:r>
          </a:p>
        </p:txBody>
      </p:sp>
      <p:pic>
        <p:nvPicPr>
          <p:cNvPr id="3" name="Picture 2" descr="http://upload.wikimedia.org/wikipedia/commons/9/99/Odysseus_Sirens_BM_E440_n2.jpg"/>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896" y="498525"/>
            <a:ext cx="7308503" cy="5481377"/>
          </a:xfrm>
          <a:prstGeom prst="rect">
            <a:avLst/>
          </a:prstGeom>
          <a:noFill/>
          <a:ln w="9525">
            <a:noFill/>
            <a:miter lim="800000"/>
            <a:headEnd/>
            <a:tailEnd/>
          </a:ln>
        </p:spPr>
      </p:pic>
    </p:spTree>
    <p:extLst>
      <p:ext uri="{BB962C8B-B14F-4D97-AF65-F5344CB8AC3E}">
        <p14:creationId xmlns:p14="http://schemas.microsoft.com/office/powerpoint/2010/main" val="4139569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79903"/>
            <a:ext cx="9143999" cy="400110"/>
          </a:xfrm>
          <a:prstGeom prst="rect">
            <a:avLst/>
          </a:prstGeom>
          <a:noFill/>
        </p:spPr>
        <p:txBody>
          <a:bodyPr wrap="square" rtlCol="0">
            <a:spAutoFit/>
          </a:bodyPr>
          <a:lstStyle/>
          <a:p>
            <a:pPr algn="ctr"/>
            <a:r>
              <a:rPr lang="en-US" sz="2000" b="1" i="1" dirty="0">
                <a:latin typeface="Cambria"/>
                <a:cs typeface="Cambria"/>
              </a:rPr>
              <a:t>Odysseus and the Sirens </a:t>
            </a:r>
            <a:r>
              <a:rPr lang="en-US" sz="2000" b="1" dirty="0">
                <a:latin typeface="Cambria"/>
                <a:cs typeface="Cambria"/>
              </a:rPr>
              <a:t>by John William Waterhouse (1891)</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370806"/>
            <a:ext cx="8712200" cy="4116388"/>
          </a:xfrm>
          <a:prstGeom prst="rect">
            <a:avLst/>
          </a:prstGeom>
          <a:noFill/>
          <a:ln w="9525">
            <a:noFill/>
            <a:miter lim="800000"/>
            <a:headEnd/>
            <a:tailEnd/>
          </a:ln>
          <a:effectLst/>
        </p:spPr>
      </p:pic>
    </p:spTree>
    <p:extLst>
      <p:ext uri="{BB962C8B-B14F-4D97-AF65-F5344CB8AC3E}">
        <p14:creationId xmlns:p14="http://schemas.microsoft.com/office/powerpoint/2010/main" val="12566156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0-30 at 11.20.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9137651" cy="6858000"/>
          </a:xfrm>
          <a:prstGeom prst="rect">
            <a:avLst/>
          </a:prstGeom>
        </p:spPr>
      </p:pic>
    </p:spTree>
    <p:extLst>
      <p:ext uri="{BB962C8B-B14F-4D97-AF65-F5344CB8AC3E}">
        <p14:creationId xmlns:p14="http://schemas.microsoft.com/office/powerpoint/2010/main" val="2443973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dirty="0">
                <a:latin typeface="Cambria"/>
                <a:cs typeface="Cambria"/>
              </a:rPr>
              <a:t>Ulysses (Odysseus) recognized by his dog by Pierre-</a:t>
            </a:r>
            <a:r>
              <a:rPr lang="en-US" sz="2000" b="1" dirty="0" err="1">
                <a:latin typeface="Cambria"/>
                <a:cs typeface="Cambria"/>
              </a:rPr>
              <a:t>Amédée</a:t>
            </a:r>
            <a:r>
              <a:rPr lang="en-US" sz="2000" b="1" dirty="0">
                <a:latin typeface="Cambria"/>
                <a:cs typeface="Cambria"/>
              </a:rPr>
              <a:t> Durand (1810)</a:t>
            </a:r>
          </a:p>
        </p:txBody>
      </p:sp>
      <p:pic>
        <p:nvPicPr>
          <p:cNvPr id="3" name="Picture 2" descr="ulysses recognized by his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864" y="57150"/>
            <a:ext cx="3796993" cy="6322863"/>
          </a:xfrm>
          <a:prstGeom prst="rect">
            <a:avLst/>
          </a:prstGeom>
          <a:noFill/>
        </p:spPr>
      </p:pic>
    </p:spTree>
    <p:extLst>
      <p:ext uri="{BB962C8B-B14F-4D97-AF65-F5344CB8AC3E}">
        <p14:creationId xmlns:p14="http://schemas.microsoft.com/office/powerpoint/2010/main" val="217064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10"/>
            <a:ext cx="8229600" cy="1143000"/>
          </a:xfrm>
        </p:spPr>
        <p:txBody>
          <a:bodyPr>
            <a:noAutofit/>
          </a:bodyPr>
          <a:lstStyle/>
          <a:p>
            <a:r>
              <a:rPr lang="en-US" sz="3600" dirty="0"/>
              <a:t>Perseus’ equipment</a:t>
            </a:r>
          </a:p>
        </p:txBody>
      </p:sp>
      <p:sp>
        <p:nvSpPr>
          <p:cNvPr id="3" name="Content Placeholder 2"/>
          <p:cNvSpPr>
            <a:spLocks noGrp="1"/>
          </p:cNvSpPr>
          <p:nvPr>
            <p:ph idx="1"/>
          </p:nvPr>
        </p:nvSpPr>
        <p:spPr>
          <a:xfrm>
            <a:off x="0" y="1600200"/>
            <a:ext cx="8229600" cy="4525963"/>
          </a:xfrm>
        </p:spPr>
        <p:txBody>
          <a:bodyPr/>
          <a:lstStyle/>
          <a:p>
            <a:r>
              <a:rPr lang="en-US" dirty="0"/>
              <a:t>winged sandals</a:t>
            </a:r>
          </a:p>
          <a:p>
            <a:r>
              <a:rPr lang="en-US" dirty="0"/>
              <a:t>helmet of invisibility</a:t>
            </a:r>
          </a:p>
          <a:p>
            <a:r>
              <a:rPr lang="en-US" dirty="0"/>
              <a:t>mirrored shield </a:t>
            </a:r>
          </a:p>
          <a:p>
            <a:r>
              <a:rPr lang="en-US" dirty="0"/>
              <a:t>sickle of adamant </a:t>
            </a:r>
          </a:p>
          <a:p>
            <a:r>
              <a:rPr lang="en-US" dirty="0"/>
              <a:t>special knapsack</a:t>
            </a:r>
          </a:p>
          <a:p>
            <a:r>
              <a:rPr lang="en-US" dirty="0"/>
              <a:t>help from Athena!</a:t>
            </a:r>
          </a:p>
        </p:txBody>
      </p:sp>
      <p:pic>
        <p:nvPicPr>
          <p:cNvPr id="4" name="Picture 3" descr="P23.6Medou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43" y="1100500"/>
            <a:ext cx="4782110" cy="5757500"/>
          </a:xfrm>
          <a:prstGeom prst="rect">
            <a:avLst/>
          </a:prstGeom>
        </p:spPr>
      </p:pic>
      <p:sp>
        <p:nvSpPr>
          <p:cNvPr id="5" name="TextBox 4"/>
          <p:cNvSpPr txBox="1"/>
          <p:nvPr/>
        </p:nvSpPr>
        <p:spPr>
          <a:xfrm>
            <a:off x="678107" y="6124138"/>
            <a:ext cx="3518536" cy="400110"/>
          </a:xfrm>
          <a:prstGeom prst="rect">
            <a:avLst/>
          </a:prstGeom>
          <a:noFill/>
        </p:spPr>
        <p:txBody>
          <a:bodyPr wrap="none" rtlCol="0">
            <a:spAutoFit/>
          </a:bodyPr>
          <a:lstStyle/>
          <a:p>
            <a:r>
              <a:rPr lang="en-US" sz="2000" dirty="0"/>
              <a:t>Attic red figure </a:t>
            </a:r>
            <a:r>
              <a:rPr lang="en-US" sz="2000" dirty="0" err="1"/>
              <a:t>pelike</a:t>
            </a:r>
            <a:r>
              <a:rPr lang="en-US" sz="2000" dirty="0"/>
              <a:t>, ~450 BCE</a:t>
            </a:r>
          </a:p>
        </p:txBody>
      </p:sp>
    </p:spTree>
    <p:extLst>
      <p:ext uri="{BB962C8B-B14F-4D97-AF65-F5344CB8AC3E}">
        <p14:creationId xmlns:p14="http://schemas.microsoft.com/office/powerpoint/2010/main" val="229092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Ovid </a:t>
            </a:r>
            <a:r>
              <a:rPr lang="en-US" i="1" dirty="0"/>
              <a:t>Metamorphoses</a:t>
            </a:r>
            <a:r>
              <a:rPr lang="en-US" dirty="0"/>
              <a:t> Bk 4</a:t>
            </a:r>
          </a:p>
        </p:txBody>
      </p:sp>
      <p:sp>
        <p:nvSpPr>
          <p:cNvPr id="3" name="Content Placeholder 2"/>
          <p:cNvSpPr>
            <a:spLocks noGrp="1"/>
          </p:cNvSpPr>
          <p:nvPr>
            <p:ph idx="1"/>
          </p:nvPr>
        </p:nvSpPr>
        <p:spPr>
          <a:xfrm>
            <a:off x="0" y="1417638"/>
            <a:ext cx="9144000" cy="5111668"/>
          </a:xfrm>
        </p:spPr>
        <p:txBody>
          <a:bodyPr>
            <a:normAutofit/>
          </a:bodyPr>
          <a:lstStyle/>
          <a:p>
            <a:r>
              <a:rPr lang="en-US" sz="2400" dirty="0"/>
              <a:t>Far from there, by hidden tracks, and through rocks bristling with shaggy trees, Perseus reached the place where the Gorgons lived. In the fields and along the paths, here and there, he saw the shapes of men and animals changed from their natures to hard stone by Medusa’s gaze. Nevertheless he had himself looked at the dread form of Medusa reflected in a circular shield of polished bronze that he carried on his left arm. And while a deep sleep held the snakes and herself, he struck her head from her neck. And the swift winged horse Pegasus was born from her blood.</a:t>
            </a:r>
            <a:endParaRPr lang="en-CA" sz="2400" dirty="0"/>
          </a:p>
          <a:p>
            <a:endParaRPr lang="en-US" dirty="0"/>
          </a:p>
        </p:txBody>
      </p:sp>
    </p:spTree>
    <p:extLst>
      <p:ext uri="{BB962C8B-B14F-4D97-AF65-F5344CB8AC3E}">
        <p14:creationId xmlns:p14="http://schemas.microsoft.com/office/powerpoint/2010/main" val="242894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err="1"/>
              <a:t>Apulian</a:t>
            </a:r>
            <a:r>
              <a:rPr lang="en-US" sz="3600" dirty="0"/>
              <a:t> red figure </a:t>
            </a:r>
            <a:r>
              <a:rPr lang="en-US" sz="3600" dirty="0" err="1"/>
              <a:t>krater</a:t>
            </a:r>
            <a:r>
              <a:rPr lang="en-US" sz="3600" dirty="0"/>
              <a:t> ~400 BCE</a:t>
            </a:r>
          </a:p>
        </p:txBody>
      </p:sp>
      <p:pic>
        <p:nvPicPr>
          <p:cNvPr id="4" name="Content Placeholder 3" descr="P23.2Medousa.jpg"/>
          <p:cNvPicPr>
            <a:picLocks noGrp="1" noChangeAspect="1"/>
          </p:cNvPicPr>
          <p:nvPr>
            <p:ph idx="1"/>
          </p:nvPr>
        </p:nvPicPr>
        <p:blipFill>
          <a:blip r:embed="rId2" cstate="print">
            <a:extLst>
              <a:ext uri="{28A0092B-C50C-407E-A947-70E740481C1C}">
                <a14:useLocalDpi xmlns:a14="http://schemas.microsoft.com/office/drawing/2010/main" val="0"/>
              </a:ext>
            </a:extLst>
          </a:blip>
          <a:srcRect l="-59740" r="-59740"/>
          <a:stretch>
            <a:fillRect/>
          </a:stretch>
        </p:blipFill>
        <p:spPr>
          <a:xfrm>
            <a:off x="-746049" y="1026000"/>
            <a:ext cx="10604374" cy="5832000"/>
          </a:xfrm>
        </p:spPr>
      </p:pic>
    </p:spTree>
    <p:extLst>
      <p:ext uri="{BB962C8B-B14F-4D97-AF65-F5344CB8AC3E}">
        <p14:creationId xmlns:p14="http://schemas.microsoft.com/office/powerpoint/2010/main" val="385156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rseus_(Benvenuto_Cellini)_2013_February.jpg"/>
          <p:cNvPicPr>
            <a:picLocks noGrp="1" noChangeAspect="1"/>
          </p:cNvPicPr>
          <p:nvPr>
            <p:ph idx="1"/>
          </p:nvPr>
        </p:nvPicPr>
        <p:blipFill>
          <a:blip r:embed="rId2" cstate="print">
            <a:extLst>
              <a:ext uri="{28A0092B-C50C-407E-A947-70E740481C1C}">
                <a14:useLocalDpi xmlns:a14="http://schemas.microsoft.com/office/drawing/2010/main" val="0"/>
              </a:ext>
            </a:extLst>
          </a:blip>
          <a:srcRect l="-86373" r="-86373"/>
          <a:stretch>
            <a:fillRect/>
          </a:stretch>
        </p:blipFill>
        <p:spPr>
          <a:xfrm>
            <a:off x="-3776419" y="196288"/>
            <a:ext cx="11782634" cy="6479999"/>
          </a:xfrm>
        </p:spPr>
      </p:pic>
      <p:sp>
        <p:nvSpPr>
          <p:cNvPr id="5" name="TextBox 4"/>
          <p:cNvSpPr txBox="1"/>
          <p:nvPr/>
        </p:nvSpPr>
        <p:spPr>
          <a:xfrm>
            <a:off x="4233989" y="2050158"/>
            <a:ext cx="5065985" cy="954107"/>
          </a:xfrm>
          <a:prstGeom prst="rect">
            <a:avLst/>
          </a:prstGeom>
          <a:noFill/>
        </p:spPr>
        <p:txBody>
          <a:bodyPr wrap="none" rtlCol="0">
            <a:spAutoFit/>
          </a:bodyPr>
          <a:lstStyle/>
          <a:p>
            <a:r>
              <a:rPr lang="en-US" sz="2800" i="1" dirty="0"/>
              <a:t>Perseus with the head of Medusa</a:t>
            </a:r>
          </a:p>
          <a:p>
            <a:r>
              <a:rPr lang="en-US" sz="2800" dirty="0" err="1"/>
              <a:t>Benvenuto</a:t>
            </a:r>
            <a:r>
              <a:rPr lang="en-US" sz="2800" dirty="0"/>
              <a:t> Cellini, 1545</a:t>
            </a:r>
          </a:p>
        </p:txBody>
      </p:sp>
    </p:spTree>
    <p:extLst>
      <p:ext uri="{BB962C8B-B14F-4D97-AF65-F5344CB8AC3E}">
        <p14:creationId xmlns:p14="http://schemas.microsoft.com/office/powerpoint/2010/main" val="2104219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6"/>
            <a:ext cx="8229600" cy="1143000"/>
          </a:xfrm>
        </p:spPr>
        <p:txBody>
          <a:bodyPr/>
          <a:lstStyle/>
          <a:p>
            <a:r>
              <a:rPr lang="en-US" dirty="0"/>
              <a:t>Caravaggio, 1597</a:t>
            </a:r>
          </a:p>
        </p:txBody>
      </p:sp>
      <p:pic>
        <p:nvPicPr>
          <p:cNvPr id="4" name="Content Placeholder 3" descr="Medusa_by_Carvaggio.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21000" y="2512219"/>
            <a:ext cx="2844800" cy="2908300"/>
          </a:xfrm>
        </p:spPr>
      </p:pic>
    </p:spTree>
    <p:extLst>
      <p:ext uri="{BB962C8B-B14F-4D97-AF65-F5344CB8AC3E}">
        <p14:creationId xmlns:p14="http://schemas.microsoft.com/office/powerpoint/2010/main" val="83131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Rubens, 1617-18</a:t>
            </a:r>
          </a:p>
        </p:txBody>
      </p:sp>
      <p:pic>
        <p:nvPicPr>
          <p:cNvPr id="4" name="Content Placeholder 3" descr="Rubens_Medusa.jpe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769" y="2141538"/>
            <a:ext cx="6343262" cy="3649662"/>
          </a:xfrm>
        </p:spPr>
      </p:pic>
    </p:spTree>
    <p:extLst>
      <p:ext uri="{BB962C8B-B14F-4D97-AF65-F5344CB8AC3E}">
        <p14:creationId xmlns:p14="http://schemas.microsoft.com/office/powerpoint/2010/main" val="125230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dusa_by_Bernini.jpg"/>
          <p:cNvPicPr>
            <a:picLocks noGrp="1" noChangeAspect="1"/>
          </p:cNvPicPr>
          <p:nvPr>
            <p:ph idx="1"/>
          </p:nvPr>
        </p:nvPicPr>
        <p:blipFill>
          <a:blip r:embed="rId2" cstate="print">
            <a:extLst>
              <a:ext uri="{28A0092B-C50C-407E-A947-70E740481C1C}">
                <a14:useLocalDpi xmlns:a14="http://schemas.microsoft.com/office/drawing/2010/main" val="0"/>
              </a:ext>
            </a:extLst>
          </a:blip>
          <a:srcRect l="-87383" r="-87383"/>
          <a:stretch>
            <a:fillRect/>
          </a:stretch>
        </p:blipFill>
        <p:spPr>
          <a:xfrm>
            <a:off x="-3598167" y="0"/>
            <a:ext cx="12371765" cy="6803999"/>
          </a:xfrm>
        </p:spPr>
      </p:pic>
      <p:sp>
        <p:nvSpPr>
          <p:cNvPr id="5" name="TextBox 4"/>
          <p:cNvSpPr txBox="1"/>
          <p:nvPr/>
        </p:nvSpPr>
        <p:spPr>
          <a:xfrm>
            <a:off x="4879771" y="1871883"/>
            <a:ext cx="3118161" cy="584776"/>
          </a:xfrm>
          <a:prstGeom prst="rect">
            <a:avLst/>
          </a:prstGeom>
          <a:noFill/>
        </p:spPr>
        <p:txBody>
          <a:bodyPr wrap="none" rtlCol="0">
            <a:spAutoFit/>
          </a:bodyPr>
          <a:lstStyle/>
          <a:p>
            <a:r>
              <a:rPr lang="en-US" sz="3200" dirty="0"/>
              <a:t>Bernini, ~1630 CE</a:t>
            </a:r>
          </a:p>
        </p:txBody>
      </p:sp>
    </p:spTree>
    <p:extLst>
      <p:ext uri="{BB962C8B-B14F-4D97-AF65-F5344CB8AC3E}">
        <p14:creationId xmlns:p14="http://schemas.microsoft.com/office/powerpoint/2010/main" val="101245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7FE45-08E7-8A4C-AF52-D747C860C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85800"/>
            <a:ext cx="8128000" cy="5486400"/>
          </a:xfrm>
          <a:prstGeom prst="rect">
            <a:avLst/>
          </a:prstGeom>
        </p:spPr>
      </p:pic>
    </p:spTree>
    <p:extLst>
      <p:ext uri="{BB962C8B-B14F-4D97-AF65-F5344CB8AC3E}">
        <p14:creationId xmlns:p14="http://schemas.microsoft.com/office/powerpoint/2010/main" val="2777248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dirty="0"/>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dirty="0"/>
              <a:t>Journeys to Underworld</a:t>
            </a:r>
          </a:p>
          <a:p>
            <a:pPr marL="342900" indent="-342900">
              <a:buAutoNum type="arabicPeriod"/>
            </a:pPr>
            <a:r>
              <a:rPr lang="en-US" b="1" dirty="0"/>
              <a:t>Triumphs over king/giant/dragon/beast</a:t>
            </a:r>
          </a:p>
          <a:p>
            <a:pPr marL="342900" indent="-342900">
              <a:buAutoNum type="arabicPeriod"/>
            </a:pPr>
            <a:r>
              <a:rPr lang="en-US" b="1" dirty="0"/>
              <a:t> 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179786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111" y="2116484"/>
            <a:ext cx="4845438" cy="3539430"/>
          </a:xfrm>
          <a:prstGeom prst="rect">
            <a:avLst/>
          </a:prstGeom>
          <a:noFill/>
        </p:spPr>
        <p:txBody>
          <a:bodyPr wrap="square" rtlCol="0">
            <a:spAutoFit/>
          </a:bodyPr>
          <a:lstStyle/>
          <a:p>
            <a:pPr algn="ctr"/>
            <a:r>
              <a:rPr lang="en-US" sz="2800" dirty="0">
                <a:solidFill>
                  <a:srgbClr val="FF0000"/>
                </a:solidFill>
              </a:rPr>
              <a:t>CEPHEUS AND CASSIOPEIA</a:t>
            </a:r>
          </a:p>
          <a:p>
            <a:pPr algn="ctr"/>
            <a:r>
              <a:rPr lang="en-US" sz="2800" dirty="0">
                <a:solidFill>
                  <a:srgbClr val="FF0000"/>
                </a:solidFill>
              </a:rPr>
              <a:t>parents of</a:t>
            </a:r>
          </a:p>
          <a:p>
            <a:pPr algn="ctr"/>
            <a:r>
              <a:rPr lang="en-US" sz="2800" dirty="0">
                <a:solidFill>
                  <a:srgbClr val="FF0000"/>
                </a:solidFill>
              </a:rPr>
              <a:t>ANDROMEDA </a:t>
            </a:r>
          </a:p>
          <a:p>
            <a:pPr algn="ctr"/>
            <a:r>
              <a:rPr lang="en-US" sz="2800" dirty="0">
                <a:solidFill>
                  <a:srgbClr val="FF0000"/>
                </a:solidFill>
              </a:rPr>
              <a:t>PERSEUS</a:t>
            </a:r>
          </a:p>
          <a:p>
            <a:pPr algn="ctr"/>
            <a:r>
              <a:rPr lang="en-US" sz="2800" dirty="0">
                <a:solidFill>
                  <a:srgbClr val="FF0000"/>
                </a:solidFill>
              </a:rPr>
              <a:t>their son PERSES</a:t>
            </a:r>
          </a:p>
          <a:p>
            <a:pPr algn="ctr"/>
            <a:endParaRPr lang="en-US" sz="2800" dirty="0">
              <a:solidFill>
                <a:srgbClr val="FF0000"/>
              </a:solidFill>
            </a:endParaRPr>
          </a:p>
          <a:p>
            <a:pPr algn="ctr"/>
            <a:r>
              <a:rPr lang="en-US" sz="2800" dirty="0" err="1">
                <a:solidFill>
                  <a:srgbClr val="FF0000"/>
                </a:solidFill>
              </a:rPr>
              <a:t>hybris</a:t>
            </a:r>
            <a:r>
              <a:rPr lang="en-US" sz="2800" dirty="0">
                <a:solidFill>
                  <a:srgbClr val="FF0000"/>
                </a:solidFill>
              </a:rPr>
              <a:t>/hubris</a:t>
            </a:r>
          </a:p>
          <a:p>
            <a:pPr algn="ctr"/>
            <a:r>
              <a:rPr lang="en-US" sz="2800" dirty="0" err="1">
                <a:solidFill>
                  <a:srgbClr val="FF0000"/>
                </a:solidFill>
              </a:rPr>
              <a:t>Nereids</a:t>
            </a:r>
            <a:r>
              <a:rPr lang="en-US" sz="2800" dirty="0">
                <a:solidFill>
                  <a:srgbClr val="FF0000"/>
                </a:solidFill>
              </a:rPr>
              <a:t> (sea-nymphs)</a:t>
            </a:r>
          </a:p>
        </p:txBody>
      </p:sp>
    </p:spTree>
    <p:extLst>
      <p:ext uri="{BB962C8B-B14F-4D97-AF65-F5344CB8AC3E}">
        <p14:creationId xmlns:p14="http://schemas.microsoft.com/office/powerpoint/2010/main" val="33550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8335" y="564395"/>
            <a:ext cx="6750683" cy="5632311"/>
          </a:xfrm>
          <a:prstGeom prst="rect">
            <a:avLst/>
          </a:prstGeom>
          <a:noFill/>
        </p:spPr>
        <p:txBody>
          <a:bodyPr wrap="square" rtlCol="0">
            <a:spAutoFit/>
          </a:bodyPr>
          <a:lstStyle/>
          <a:p>
            <a:r>
              <a:rPr lang="en-US" dirty="0"/>
              <a:t>Pseudo-</a:t>
            </a:r>
            <a:r>
              <a:rPr lang="en-US" dirty="0" err="1"/>
              <a:t>Apollodorus</a:t>
            </a:r>
            <a:r>
              <a:rPr lang="en-US" dirty="0"/>
              <a:t>, </a:t>
            </a:r>
            <a:r>
              <a:rPr lang="en-US" i="1" dirty="0"/>
              <a:t>Bibliotheca</a:t>
            </a:r>
            <a:r>
              <a:rPr lang="en-US" dirty="0"/>
              <a:t> 2. 43 - 44 (Greek mythographer C2 CE) :</a:t>
            </a:r>
          </a:p>
          <a:p>
            <a:endParaRPr lang="en-US" dirty="0"/>
          </a:p>
          <a:p>
            <a:r>
              <a:rPr lang="en-US" dirty="0"/>
              <a:t>Arriving in </a:t>
            </a:r>
            <a:r>
              <a:rPr lang="en-US" dirty="0" err="1"/>
              <a:t>Aithiopia</a:t>
            </a:r>
            <a:r>
              <a:rPr lang="en-US" dirty="0"/>
              <a:t>, which </a:t>
            </a:r>
            <a:r>
              <a:rPr lang="en-US" dirty="0" err="1"/>
              <a:t>Kepheus</a:t>
            </a:r>
            <a:r>
              <a:rPr lang="en-US" dirty="0"/>
              <a:t> ruled, Perseus came upon his daughter Andromeda laid out as a meal for a sea monster. It seems that the king’s wife </a:t>
            </a:r>
            <a:r>
              <a:rPr lang="en-US" dirty="0" err="1"/>
              <a:t>Kassiopeia</a:t>
            </a:r>
            <a:r>
              <a:rPr lang="en-US" dirty="0"/>
              <a:t> had challenged the </a:t>
            </a:r>
            <a:r>
              <a:rPr lang="en-US" dirty="0" err="1"/>
              <a:t>Nereides</a:t>
            </a:r>
            <a:r>
              <a:rPr lang="en-US" dirty="0"/>
              <a:t> in beauty, boasting that she outdid them all. As a result the </a:t>
            </a:r>
            <a:r>
              <a:rPr lang="en-US" dirty="0" err="1"/>
              <a:t>Nereides</a:t>
            </a:r>
            <a:r>
              <a:rPr lang="en-US" dirty="0"/>
              <a:t> were in a rage, and Poseidon in sympathetic anger sent a flood-tide upon the land and a sea monster as well. The oracle of Ammon prophesied an end to the trouble if </a:t>
            </a:r>
            <a:r>
              <a:rPr lang="en-US" dirty="0" err="1"/>
              <a:t>Kassiopeia’s</a:t>
            </a:r>
            <a:r>
              <a:rPr lang="en-US" dirty="0"/>
              <a:t> daughter Andromeda were served up to the monster as a meal, so </a:t>
            </a:r>
            <a:r>
              <a:rPr lang="en-US" dirty="0" err="1"/>
              <a:t>Kepheus</a:t>
            </a:r>
            <a:r>
              <a:rPr lang="en-US" dirty="0"/>
              <a:t>, pushed to it by the </a:t>
            </a:r>
            <a:r>
              <a:rPr lang="en-US" dirty="0" err="1"/>
              <a:t>Aithiopians</a:t>
            </a:r>
            <a:r>
              <a:rPr lang="en-US" dirty="0"/>
              <a:t>, tied his daughter out on a rock. When Perseus saw her it was love at first sight, and he promised to kill the sea monster and rescue the girl in return for her hand. Oaths were sworn, after which Perseus faced and slew the monster, and set Andromeda free.</a:t>
            </a:r>
          </a:p>
          <a:p>
            <a:endParaRPr lang="en-US" dirty="0"/>
          </a:p>
          <a:p>
            <a:r>
              <a:rPr lang="en-US" dirty="0" err="1"/>
              <a:t>Kepheus</a:t>
            </a:r>
            <a:r>
              <a:rPr lang="en-US" dirty="0"/>
              <a:t>’ brother </a:t>
            </a:r>
            <a:r>
              <a:rPr lang="en-US" dirty="0" err="1"/>
              <a:t>Phineus</a:t>
            </a:r>
            <a:r>
              <a:rPr lang="en-US" dirty="0"/>
              <a:t>, who was previously engaged to Andromeda, conspired against Perseus, but Perseus learned of the plot, and by displaying the </a:t>
            </a:r>
            <a:r>
              <a:rPr lang="en-US" dirty="0" err="1"/>
              <a:t>Gorgo</a:t>
            </a:r>
            <a:r>
              <a:rPr lang="en-US" dirty="0"/>
              <a:t> to </a:t>
            </a:r>
            <a:r>
              <a:rPr lang="en-US" dirty="0" err="1"/>
              <a:t>Phineus</a:t>
            </a:r>
            <a:r>
              <a:rPr lang="en-US" dirty="0"/>
              <a:t> and his colleagues in the conspiracy, turned them instantly to stone.</a:t>
            </a:r>
          </a:p>
        </p:txBody>
      </p:sp>
    </p:spTree>
    <p:extLst>
      <p:ext uri="{BB962C8B-B14F-4D97-AF65-F5344CB8AC3E}">
        <p14:creationId xmlns:p14="http://schemas.microsoft.com/office/powerpoint/2010/main" val="1306652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6231554"/>
            <a:ext cx="7873951" cy="369332"/>
          </a:xfrm>
          <a:prstGeom prst="rect">
            <a:avLst/>
          </a:prstGeom>
        </p:spPr>
        <p:txBody>
          <a:bodyPr wrap="square">
            <a:spAutoFit/>
          </a:bodyPr>
          <a:lstStyle/>
          <a:p>
            <a:pPr algn="ctr"/>
            <a:r>
              <a:rPr lang="en-US" b="1" dirty="0" err="1">
                <a:latin typeface="Cambria"/>
                <a:cs typeface="Cambria"/>
              </a:rPr>
              <a:t>Perseus</a:t>
            </a:r>
            <a:r>
              <a:rPr lang="en-US" b="1" dirty="0">
                <a:latin typeface="Cambria"/>
                <a:cs typeface="Cambria"/>
              </a:rPr>
              <a:t> and Andromeda, Roman wall painting Pompeii</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755" y="550115"/>
            <a:ext cx="4214889" cy="568143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231554"/>
            <a:ext cx="7873951" cy="369332"/>
          </a:xfrm>
          <a:prstGeom prst="rect">
            <a:avLst/>
          </a:prstGeom>
        </p:spPr>
        <p:txBody>
          <a:bodyPr wrap="square">
            <a:spAutoFit/>
          </a:bodyPr>
          <a:lstStyle/>
          <a:p>
            <a:pPr algn="ctr"/>
            <a:r>
              <a:rPr lang="en-US" b="1" i="1" dirty="0" err="1">
                <a:latin typeface="Cambria"/>
                <a:cs typeface="Cambria"/>
              </a:rPr>
              <a:t>Perseus</a:t>
            </a:r>
            <a:r>
              <a:rPr lang="en-US" b="1" i="1" dirty="0">
                <a:latin typeface="Cambria"/>
                <a:cs typeface="Cambria"/>
              </a:rPr>
              <a:t> and Andromeda </a:t>
            </a:r>
            <a:r>
              <a:rPr lang="en-US" b="1" dirty="0">
                <a:latin typeface="Cambria"/>
                <a:cs typeface="Cambria"/>
              </a:rPr>
              <a:t>by Carl </a:t>
            </a:r>
            <a:r>
              <a:rPr lang="en-US" b="1" dirty="0" err="1">
                <a:latin typeface="Cambria"/>
                <a:cs typeface="Cambria"/>
              </a:rPr>
              <a:t>Vanloo</a:t>
            </a:r>
            <a:r>
              <a:rPr lang="en-US" b="1" dirty="0">
                <a:latin typeface="Cambria"/>
                <a:cs typeface="Cambria"/>
              </a:rPr>
              <a:t> (1735-40)</a:t>
            </a:r>
          </a:p>
        </p:txBody>
      </p:sp>
      <p:pic>
        <p:nvPicPr>
          <p:cNvPr id="6" name="Picture 5" descr="Perseus and Andromeda by Carl Vanloo (1735-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3" y="592927"/>
            <a:ext cx="7228240" cy="563862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 y="6416220"/>
            <a:ext cx="7873951" cy="369332"/>
          </a:xfrm>
          <a:prstGeom prst="rect">
            <a:avLst/>
          </a:prstGeom>
        </p:spPr>
        <p:txBody>
          <a:bodyPr wrap="square">
            <a:spAutoFit/>
          </a:bodyPr>
          <a:lstStyle/>
          <a:p>
            <a:pPr algn="ctr"/>
            <a:r>
              <a:rPr lang="en-US" b="1" i="1" dirty="0" err="1">
                <a:latin typeface="Cambria"/>
                <a:cs typeface="Cambria"/>
              </a:rPr>
              <a:t>Perseus</a:t>
            </a:r>
            <a:r>
              <a:rPr lang="en-US" b="1" i="1" dirty="0">
                <a:latin typeface="Cambria"/>
                <a:cs typeface="Cambria"/>
              </a:rPr>
              <a:t> and Andromeda </a:t>
            </a:r>
            <a:r>
              <a:rPr lang="en-US" b="1" dirty="0">
                <a:latin typeface="Cambria"/>
                <a:cs typeface="Cambria"/>
              </a:rPr>
              <a:t>by Pierre Puget (1715)</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695" y="546401"/>
            <a:ext cx="3459705" cy="5765199"/>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 y="6185387"/>
            <a:ext cx="7873951" cy="646331"/>
          </a:xfrm>
          <a:prstGeom prst="rect">
            <a:avLst/>
          </a:prstGeom>
        </p:spPr>
        <p:txBody>
          <a:bodyPr wrap="square">
            <a:spAutoFit/>
          </a:bodyPr>
          <a:lstStyle/>
          <a:p>
            <a:pPr algn="ctr"/>
            <a:r>
              <a:rPr lang="en-US" b="1" i="1" dirty="0" err="1">
                <a:latin typeface="Cambria"/>
                <a:cs typeface="Cambria"/>
              </a:rPr>
              <a:t>Perseus</a:t>
            </a:r>
            <a:r>
              <a:rPr lang="en-US" b="1" i="1" dirty="0">
                <a:latin typeface="Cambria"/>
                <a:cs typeface="Cambria"/>
              </a:rPr>
              <a:t> Turns </a:t>
            </a:r>
            <a:r>
              <a:rPr lang="en-US" b="1" i="1" dirty="0" err="1">
                <a:latin typeface="Cambria"/>
                <a:cs typeface="Cambria"/>
              </a:rPr>
              <a:t>Phineus</a:t>
            </a:r>
            <a:r>
              <a:rPr lang="en-US" b="1" i="1" dirty="0">
                <a:latin typeface="Cambria"/>
                <a:cs typeface="Cambria"/>
              </a:rPr>
              <a:t> and his Followers to Stone</a:t>
            </a:r>
            <a:r>
              <a:rPr lang="en-US" b="1" dirty="0">
                <a:latin typeface="Cambria"/>
                <a:cs typeface="Cambria"/>
              </a:rPr>
              <a:t> by Luca Giordano (1680s)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15" y="698851"/>
            <a:ext cx="6680200" cy="5232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54" y="889000"/>
            <a:ext cx="6985000" cy="5080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HERACLES / HERCULES</a:t>
            </a:r>
          </a:p>
        </p:txBody>
      </p:sp>
    </p:spTree>
    <p:extLst>
      <p:ext uri="{BB962C8B-B14F-4D97-AF65-F5344CB8AC3E}">
        <p14:creationId xmlns:p14="http://schemas.microsoft.com/office/powerpoint/2010/main" val="426001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87555"/>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dirty="0"/>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dirty="0"/>
              <a:t>Journeys to Underworld</a:t>
            </a:r>
          </a:p>
          <a:p>
            <a:pPr marL="342900" indent="-342900">
              <a:buAutoNum type="arabicPeriod"/>
            </a:pPr>
            <a:r>
              <a:rPr lang="en-US"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34167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heroic archetype</a:t>
            </a:r>
          </a:p>
        </p:txBody>
      </p:sp>
      <p:sp>
        <p:nvSpPr>
          <p:cNvPr id="3" name="Content Placeholder 2"/>
          <p:cNvSpPr>
            <a:spLocks noGrp="1"/>
          </p:cNvSpPr>
          <p:nvPr>
            <p:ph idx="1"/>
          </p:nvPr>
        </p:nvSpPr>
        <p:spPr/>
        <p:txBody>
          <a:bodyPr/>
          <a:lstStyle/>
          <a:p>
            <a:pPr marL="0" indent="0" algn="ctr">
              <a:buNone/>
            </a:pPr>
            <a:r>
              <a:rPr lang="en-US" sz="3600" dirty="0"/>
              <a:t>Perseus</a:t>
            </a:r>
          </a:p>
          <a:p>
            <a:pPr marL="0" indent="0" algn="ctr">
              <a:buNone/>
            </a:pPr>
            <a:r>
              <a:rPr lang="en-US" sz="3600" dirty="0"/>
              <a:t>Heracles</a:t>
            </a:r>
          </a:p>
          <a:p>
            <a:pPr marL="0" indent="0" algn="ctr">
              <a:buNone/>
            </a:pPr>
            <a:r>
              <a:rPr lang="en-US" sz="3600" dirty="0"/>
              <a:t>Theseus</a:t>
            </a:r>
          </a:p>
          <a:p>
            <a:pPr marL="0" indent="0" algn="ctr">
              <a:buNone/>
            </a:pPr>
            <a:r>
              <a:rPr lang="en-US" sz="3600" dirty="0"/>
              <a:t>Jason</a:t>
            </a:r>
          </a:p>
        </p:txBody>
      </p:sp>
    </p:spTree>
    <p:extLst>
      <p:ext uri="{BB962C8B-B14F-4D97-AF65-F5344CB8AC3E}">
        <p14:creationId xmlns:p14="http://schemas.microsoft.com/office/powerpoint/2010/main" val="286527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201" y="621312"/>
            <a:ext cx="8342363" cy="6617196"/>
          </a:xfrm>
          <a:prstGeom prst="rect">
            <a:avLst/>
          </a:prstGeom>
          <a:noFill/>
        </p:spPr>
        <p:txBody>
          <a:bodyPr wrap="square" rtlCol="0">
            <a:spAutoFit/>
          </a:bodyPr>
          <a:lstStyle/>
          <a:p>
            <a:r>
              <a:rPr lang="en-US" sz="2800" dirty="0" err="1"/>
              <a:t>Alcmena</a:t>
            </a:r>
            <a:r>
              <a:rPr lang="en-US" sz="2800" dirty="0"/>
              <a:t> and Zeus, </a:t>
            </a:r>
            <a:r>
              <a:rPr lang="en-US" sz="2800" dirty="0" err="1"/>
              <a:t>Alcmena</a:t>
            </a:r>
            <a:r>
              <a:rPr lang="en-US" sz="2800" dirty="0"/>
              <a:t> and </a:t>
            </a:r>
            <a:r>
              <a:rPr lang="en-US" sz="2800" dirty="0" err="1"/>
              <a:t>Amphityron</a:t>
            </a:r>
            <a:endParaRPr lang="en-US" sz="2800" dirty="0"/>
          </a:p>
          <a:p>
            <a:r>
              <a:rPr lang="en-US" sz="2800" dirty="0"/>
              <a:t>Twin boys: Heracles and </a:t>
            </a:r>
            <a:r>
              <a:rPr lang="en-US" sz="2800" dirty="0" err="1"/>
              <a:t>Iphicles</a:t>
            </a:r>
            <a:endParaRPr lang="en-US" sz="2800" dirty="0"/>
          </a:p>
          <a:p>
            <a:r>
              <a:rPr lang="en-US" sz="2800" dirty="0"/>
              <a:t>Hera’s hostility: twin snakes</a:t>
            </a:r>
          </a:p>
          <a:p>
            <a:endParaRPr lang="en-US" sz="2800" dirty="0"/>
          </a:p>
          <a:p>
            <a:r>
              <a:rPr lang="en-US" sz="2800" dirty="0"/>
              <a:t>Marries Megara, has three children; Hera’s hostility causes Heracles’ madness: he kills Megara and children</a:t>
            </a:r>
          </a:p>
          <a:p>
            <a:endParaRPr lang="en-US" sz="2800" dirty="0"/>
          </a:p>
          <a:p>
            <a:r>
              <a:rPr lang="en-US" sz="2800" dirty="0"/>
              <a:t>Serves King Eurystheus for 12 years, performs the twelve </a:t>
            </a:r>
            <a:r>
              <a:rPr lang="en-US" sz="2800" dirty="0" err="1"/>
              <a:t>labours</a:t>
            </a:r>
            <a:r>
              <a:rPr lang="en-US" sz="2800" dirty="0"/>
              <a:t> (</a:t>
            </a:r>
            <a:r>
              <a:rPr lang="en-US" sz="2800" i="1" dirty="0" err="1"/>
              <a:t>athloi</a:t>
            </a:r>
            <a:r>
              <a:rPr lang="en-US" sz="2800" dirty="0"/>
              <a:t>), as instructed by the Pythia, to win immortality</a:t>
            </a:r>
          </a:p>
          <a:p>
            <a:endParaRPr lang="en-US" sz="2800" dirty="0"/>
          </a:p>
          <a:p>
            <a:r>
              <a:rPr lang="en-US" sz="2800" dirty="0"/>
              <a:t>Heracles puts on poisoned robe and is carried to Mt </a:t>
            </a:r>
            <a:r>
              <a:rPr lang="en-US" sz="2800" dirty="0" err="1"/>
              <a:t>Oeta</a:t>
            </a:r>
            <a:r>
              <a:rPr lang="en-US" sz="2800" dirty="0"/>
              <a:t> to die; mortal part is burned away by the fire; he goes to Olympus, is reconciled with Hera, marries Hebe</a:t>
            </a:r>
          </a:p>
          <a:p>
            <a:endParaRPr lang="en-US" sz="3200" dirty="0"/>
          </a:p>
        </p:txBody>
      </p:sp>
    </p:spTree>
    <p:extLst>
      <p:ext uri="{BB962C8B-B14F-4D97-AF65-F5344CB8AC3E}">
        <p14:creationId xmlns:p14="http://schemas.microsoft.com/office/powerpoint/2010/main" val="2706379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b="1" dirty="0"/>
              <a:t>Hero’s [mother is royal virgin and] father a king</a:t>
            </a:r>
          </a:p>
          <a:p>
            <a:pPr marL="342900" indent="-342900">
              <a:buAutoNum type="arabicPeriod"/>
            </a:pPr>
            <a:r>
              <a:rPr lang="en-US" b="1" dirty="0"/>
              <a:t>Reputed to be son of a god</a:t>
            </a:r>
          </a:p>
          <a:p>
            <a:pPr marL="342900" indent="-342900">
              <a:buAutoNum type="arabicPeriod"/>
            </a:pPr>
            <a:r>
              <a:rPr lang="en-US" b="1"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b="1" dirty="0"/>
              <a:t>Journeys to Underworld</a:t>
            </a:r>
          </a:p>
          <a:p>
            <a:pPr marL="342900" indent="-342900">
              <a:buAutoNum type="arabicPeriod"/>
            </a:pPr>
            <a:r>
              <a:rPr lang="en-US" b="1"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b="1" dirty="0"/>
              <a:t>His body is not buried</a:t>
            </a:r>
          </a:p>
          <a:p>
            <a:pPr marL="342900" indent="-342900">
              <a:buAutoNum type="arabicPeriod"/>
            </a:pPr>
            <a:r>
              <a:rPr lang="en-US" b="1" dirty="0"/>
              <a:t>He is </a:t>
            </a:r>
            <a:r>
              <a:rPr lang="en-US" b="1" dirty="0" err="1"/>
              <a:t>honoured</a:t>
            </a:r>
            <a:r>
              <a:rPr lang="en-US" b="1" dirty="0"/>
              <a:t> with one or more shrines</a:t>
            </a:r>
          </a:p>
        </p:txBody>
      </p:sp>
    </p:spTree>
    <p:extLst>
      <p:ext uri="{BB962C8B-B14F-4D97-AF65-F5344CB8AC3E}">
        <p14:creationId xmlns:p14="http://schemas.microsoft.com/office/powerpoint/2010/main" val="3416878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270048" y="6396335"/>
            <a:ext cx="7873952" cy="369332"/>
          </a:xfrm>
          <a:prstGeom prst="rect">
            <a:avLst/>
          </a:prstGeom>
        </p:spPr>
        <p:txBody>
          <a:bodyPr wrap="square">
            <a:spAutoFit/>
          </a:bodyPr>
          <a:lstStyle/>
          <a:p>
            <a:pPr algn="ctr"/>
            <a:r>
              <a:rPr lang="en-US" b="1" dirty="0">
                <a:latin typeface="Cambria"/>
                <a:cs typeface="Cambria"/>
              </a:rPr>
              <a:t>Fresco from House of the </a:t>
            </a:r>
            <a:r>
              <a:rPr lang="en-US" b="1" dirty="0" err="1">
                <a:latin typeface="Cambria"/>
                <a:cs typeface="Cambria"/>
              </a:rPr>
              <a:t>Vettii</a:t>
            </a:r>
            <a:r>
              <a:rPr lang="en-US" b="1" dirty="0">
                <a:latin typeface="Cambria"/>
                <a:cs typeface="Cambria"/>
              </a:rPr>
              <a:t>, Pompeii (1</a:t>
            </a:r>
            <a:r>
              <a:rPr lang="en-US" b="1" baseline="30000" dirty="0">
                <a:latin typeface="Cambria"/>
                <a:cs typeface="Cambria"/>
              </a:rPr>
              <a:t>st</a:t>
            </a:r>
            <a:r>
              <a:rPr lang="en-US" b="1" dirty="0">
                <a:latin typeface="Cambria"/>
                <a:cs typeface="Cambria"/>
              </a:rPr>
              <a:t> </a:t>
            </a:r>
            <a:r>
              <a:rPr lang="en-US" b="1" dirty="0" err="1">
                <a:latin typeface="Cambria"/>
                <a:cs typeface="Cambria"/>
              </a:rPr>
              <a:t>c</a:t>
            </a:r>
            <a:r>
              <a:rPr lang="en-US" b="1" dirty="0">
                <a:latin typeface="Cambria"/>
                <a:cs typeface="Cambria"/>
              </a:rPr>
              <a:t> CE)</a:t>
            </a:r>
          </a:p>
        </p:txBody>
      </p:sp>
      <p:pic>
        <p:nvPicPr>
          <p:cNvPr id="5" name="Picture 4" descr="6. Fresco -- exedra of House of the Vettii, Pompeii 1st cent 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831" y="454686"/>
            <a:ext cx="5020532" cy="5948628"/>
          </a:xfrm>
          <a:prstGeom prst="rect">
            <a:avLst/>
          </a:prstGeom>
        </p:spPr>
      </p:pic>
    </p:spTree>
    <p:extLst>
      <p:ext uri="{BB962C8B-B14F-4D97-AF65-F5344CB8AC3E}">
        <p14:creationId xmlns:p14="http://schemas.microsoft.com/office/powerpoint/2010/main" val="935965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270048" y="6211669"/>
            <a:ext cx="7873952" cy="369332"/>
          </a:xfrm>
          <a:prstGeom prst="rect">
            <a:avLst/>
          </a:prstGeom>
        </p:spPr>
        <p:txBody>
          <a:bodyPr wrap="square">
            <a:spAutoFit/>
          </a:bodyPr>
          <a:lstStyle/>
          <a:p>
            <a:pPr algn="ctr"/>
            <a:r>
              <a:rPr lang="en-US" b="1" i="1" dirty="0">
                <a:latin typeface="Cambria"/>
                <a:cs typeface="Cambria"/>
              </a:rPr>
              <a:t>Death of Hercules </a:t>
            </a:r>
            <a:r>
              <a:rPr lang="en-US" b="1" dirty="0">
                <a:latin typeface="Cambria"/>
                <a:cs typeface="Cambria"/>
              </a:rPr>
              <a:t>by </a:t>
            </a:r>
            <a:r>
              <a:rPr lang="en-US" b="1" dirty="0" err="1">
                <a:latin typeface="Cambria"/>
                <a:cs typeface="Cambria"/>
              </a:rPr>
              <a:t>Raoul</a:t>
            </a:r>
            <a:r>
              <a:rPr lang="en-US" b="1" dirty="0">
                <a:latin typeface="Cambria"/>
                <a:cs typeface="Cambria"/>
              </a:rPr>
              <a:t> </a:t>
            </a:r>
            <a:r>
              <a:rPr lang="en-US" b="1" dirty="0" err="1">
                <a:latin typeface="Cambria"/>
                <a:cs typeface="Cambria"/>
              </a:rPr>
              <a:t>Lefèvre</a:t>
            </a:r>
            <a:r>
              <a:rPr lang="en-US" b="1" dirty="0">
                <a:latin typeface="Cambria"/>
                <a:cs typeface="Cambria"/>
              </a:rPr>
              <a:t>, </a:t>
            </a:r>
            <a:r>
              <a:rPr lang="en-US" b="1" dirty="0" err="1">
                <a:latin typeface="Cambria"/>
                <a:cs typeface="Cambria"/>
              </a:rPr>
              <a:t>Histoires</a:t>
            </a:r>
            <a:r>
              <a:rPr lang="en-US" b="1" dirty="0">
                <a:latin typeface="Cambria"/>
                <a:cs typeface="Cambria"/>
              </a:rPr>
              <a:t> de Troyes, (15</a:t>
            </a:r>
            <a:r>
              <a:rPr lang="en-US" b="1" baseline="30000" dirty="0">
                <a:latin typeface="Cambria"/>
                <a:cs typeface="Cambria"/>
              </a:rPr>
              <a:t>th</a:t>
            </a:r>
            <a:r>
              <a:rPr lang="en-US" b="1" dirty="0">
                <a:latin typeface="Cambria"/>
                <a:cs typeface="Cambria"/>
              </a:rPr>
              <a:t> </a:t>
            </a:r>
            <a:r>
              <a:rPr lang="en-US" b="1" dirty="0" err="1">
                <a:latin typeface="Cambria"/>
                <a:cs typeface="Cambria"/>
              </a:rPr>
              <a:t>c</a:t>
            </a:r>
            <a:r>
              <a:rPr lang="en-US" b="1" dirty="0">
                <a:latin typeface="Cambria"/>
                <a:cs typeface="Cambria"/>
              </a:rPr>
              <a:t>)</a:t>
            </a:r>
          </a:p>
        </p:txBody>
      </p:sp>
      <p:pic>
        <p:nvPicPr>
          <p:cNvPr id="5" name="Picture 4" descr="13. Death_of_Hercules,_Raoul_Lefevre,_Histoires_de_Troyes,_15_centur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953" y="649595"/>
            <a:ext cx="6019800" cy="4813300"/>
          </a:xfrm>
          <a:prstGeom prst="rect">
            <a:avLst/>
          </a:prstGeom>
        </p:spPr>
      </p:pic>
    </p:spTree>
    <p:extLst>
      <p:ext uri="{BB962C8B-B14F-4D97-AF65-F5344CB8AC3E}">
        <p14:creationId xmlns:p14="http://schemas.microsoft.com/office/powerpoint/2010/main" val="1746895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270048" y="6211669"/>
            <a:ext cx="7873952" cy="369332"/>
          </a:xfrm>
          <a:prstGeom prst="rect">
            <a:avLst/>
          </a:prstGeom>
        </p:spPr>
        <p:txBody>
          <a:bodyPr wrap="square">
            <a:spAutoFit/>
          </a:bodyPr>
          <a:lstStyle/>
          <a:p>
            <a:pPr algn="ctr"/>
            <a:r>
              <a:rPr lang="en-US" b="1" i="1" dirty="0">
                <a:latin typeface="Cambria"/>
                <a:cs typeface="Cambria"/>
              </a:rPr>
              <a:t>Death of Hercules </a:t>
            </a:r>
            <a:r>
              <a:rPr lang="en-US" b="1" dirty="0">
                <a:latin typeface="Cambria"/>
                <a:cs typeface="Cambria"/>
              </a:rPr>
              <a:t>by Francisco de </a:t>
            </a:r>
            <a:r>
              <a:rPr lang="en-US" b="1" dirty="0" err="1">
                <a:latin typeface="Cambria"/>
                <a:cs typeface="Cambria"/>
              </a:rPr>
              <a:t>Zurbarán</a:t>
            </a:r>
            <a:r>
              <a:rPr lang="en-US" b="1" dirty="0">
                <a:latin typeface="Cambria"/>
                <a:cs typeface="Cambria"/>
              </a:rPr>
              <a:t> (1634)</a:t>
            </a:r>
          </a:p>
        </p:txBody>
      </p:sp>
      <p:pic>
        <p:nvPicPr>
          <p:cNvPr id="5" name="Picture 4" descr="14. Francisco_de_Zurbarán_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69" y="430049"/>
            <a:ext cx="7237732" cy="5781620"/>
          </a:xfrm>
          <a:prstGeom prst="rect">
            <a:avLst/>
          </a:prstGeom>
        </p:spPr>
      </p:pic>
    </p:spTree>
    <p:extLst>
      <p:ext uri="{BB962C8B-B14F-4D97-AF65-F5344CB8AC3E}">
        <p14:creationId xmlns:p14="http://schemas.microsoft.com/office/powerpoint/2010/main" val="1234320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3181" y="1710251"/>
            <a:ext cx="4071253" cy="4524315"/>
          </a:xfrm>
          <a:prstGeom prst="rect">
            <a:avLst/>
          </a:prstGeom>
          <a:noFill/>
        </p:spPr>
        <p:txBody>
          <a:bodyPr wrap="square" rtlCol="0">
            <a:spAutoFit/>
          </a:bodyPr>
          <a:lstStyle/>
          <a:p>
            <a:pPr algn="ctr"/>
            <a:r>
              <a:rPr lang="en-US" sz="3200" dirty="0"/>
              <a:t>PARADIGM OF </a:t>
            </a:r>
          </a:p>
          <a:p>
            <a:pPr algn="ctr"/>
            <a:r>
              <a:rPr lang="en-US" sz="3200" dirty="0"/>
              <a:t>STOIC ENDURANCE</a:t>
            </a:r>
          </a:p>
          <a:p>
            <a:pPr algn="ctr"/>
            <a:endParaRPr lang="en-US" sz="3200" dirty="0"/>
          </a:p>
          <a:p>
            <a:pPr algn="ctr"/>
            <a:r>
              <a:rPr lang="en-US" sz="3200" dirty="0"/>
              <a:t>THE CHOICE OF HERCULES</a:t>
            </a:r>
          </a:p>
          <a:p>
            <a:pPr algn="ctr"/>
            <a:endParaRPr lang="en-US" sz="3200" dirty="0"/>
          </a:p>
          <a:p>
            <a:pPr algn="ctr"/>
            <a:r>
              <a:rPr lang="en-US" sz="3200" dirty="0"/>
              <a:t>ALLEGORY OF THE CHOICE BETWEEN</a:t>
            </a:r>
          </a:p>
          <a:p>
            <a:pPr algn="ctr"/>
            <a:r>
              <a:rPr lang="en-US" sz="3200" dirty="0"/>
              <a:t>PLEASURE AND VIRTUE</a:t>
            </a:r>
          </a:p>
        </p:txBody>
      </p:sp>
    </p:spTree>
    <p:extLst>
      <p:ext uri="{BB962C8B-B14F-4D97-AF65-F5344CB8AC3E}">
        <p14:creationId xmlns:p14="http://schemas.microsoft.com/office/powerpoint/2010/main" val="2910530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 Farnese Hercules Roman copy after Lysipp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538" y="449063"/>
            <a:ext cx="3392531" cy="5947272"/>
          </a:xfrm>
          <a:prstGeom prst="rect">
            <a:avLst/>
          </a:prstGeom>
        </p:spPr>
      </p:pic>
      <p:sp>
        <p:nvSpPr>
          <p:cNvPr id="6" name="Rectangle 5"/>
          <p:cNvSpPr/>
          <p:nvPr/>
        </p:nvSpPr>
        <p:spPr>
          <a:xfrm>
            <a:off x="1270048" y="6396335"/>
            <a:ext cx="7873952" cy="307777"/>
          </a:xfrm>
          <a:prstGeom prst="rect">
            <a:avLst/>
          </a:prstGeom>
        </p:spPr>
        <p:txBody>
          <a:bodyPr wrap="square">
            <a:spAutoFit/>
          </a:bodyPr>
          <a:lstStyle/>
          <a:p>
            <a:pPr algn="ctr"/>
            <a:r>
              <a:rPr lang="en-US" sz="1400" b="1" dirty="0">
                <a:latin typeface="Cambria"/>
                <a:cs typeface="Cambria"/>
              </a:rPr>
              <a:t>Farnese Hercules, Roman copy after of Hellenistic original, found in Baths of Caracalla</a:t>
            </a:r>
          </a:p>
        </p:txBody>
      </p:sp>
    </p:spTree>
    <p:extLst>
      <p:ext uri="{BB962C8B-B14F-4D97-AF65-F5344CB8AC3E}">
        <p14:creationId xmlns:p14="http://schemas.microsoft.com/office/powerpoint/2010/main" val="462935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rcole al bivio (The Choice of Hercules) by Annibale Carracci (15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617" y="1019466"/>
            <a:ext cx="7214511" cy="4819068"/>
          </a:xfrm>
          <a:prstGeom prst="rect">
            <a:avLst/>
          </a:prstGeom>
        </p:spPr>
      </p:pic>
      <p:sp>
        <p:nvSpPr>
          <p:cNvPr id="6" name="Rectangle 5"/>
          <p:cNvSpPr/>
          <p:nvPr/>
        </p:nvSpPr>
        <p:spPr>
          <a:xfrm>
            <a:off x="1270048" y="6046888"/>
            <a:ext cx="7873952" cy="369332"/>
          </a:xfrm>
          <a:prstGeom prst="rect">
            <a:avLst/>
          </a:prstGeom>
        </p:spPr>
        <p:txBody>
          <a:bodyPr wrap="square">
            <a:spAutoFit/>
          </a:bodyPr>
          <a:lstStyle/>
          <a:p>
            <a:pPr algn="ctr"/>
            <a:r>
              <a:rPr lang="en-US" b="1" dirty="0" err="1">
                <a:latin typeface="Cambria"/>
                <a:cs typeface="Cambria"/>
              </a:rPr>
              <a:t>Ercole</a:t>
            </a:r>
            <a:r>
              <a:rPr lang="en-US" b="1" dirty="0">
                <a:latin typeface="Cambria"/>
                <a:cs typeface="Cambria"/>
              </a:rPr>
              <a:t> al </a:t>
            </a:r>
            <a:r>
              <a:rPr lang="en-US" b="1" dirty="0" err="1">
                <a:latin typeface="Cambria"/>
                <a:cs typeface="Cambria"/>
              </a:rPr>
              <a:t>bivio</a:t>
            </a:r>
            <a:r>
              <a:rPr lang="en-US" b="1" dirty="0">
                <a:latin typeface="Cambria"/>
                <a:cs typeface="Cambria"/>
              </a:rPr>
              <a:t> (The Choice of Hercules) by </a:t>
            </a:r>
            <a:r>
              <a:rPr lang="en-US" b="1" dirty="0" err="1">
                <a:latin typeface="Cambria"/>
                <a:cs typeface="Cambria"/>
              </a:rPr>
              <a:t>Annibale</a:t>
            </a:r>
            <a:r>
              <a:rPr lang="en-US" b="1" dirty="0">
                <a:latin typeface="Cambria"/>
                <a:cs typeface="Cambria"/>
              </a:rPr>
              <a:t> Carracci (1596)</a:t>
            </a:r>
          </a:p>
        </p:txBody>
      </p:sp>
    </p:spTree>
    <p:extLst>
      <p:ext uri="{BB962C8B-B14F-4D97-AF65-F5344CB8AC3E}">
        <p14:creationId xmlns:p14="http://schemas.microsoft.com/office/powerpoint/2010/main" val="155955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dirty="0"/>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b="1" dirty="0"/>
              <a:t>Journeys to Underworld</a:t>
            </a:r>
          </a:p>
          <a:p>
            <a:pPr marL="342900" indent="-342900">
              <a:buAutoNum type="arabicPeriod"/>
            </a:pPr>
            <a:r>
              <a:rPr lang="en-US" b="1"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206082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Labours</a:t>
            </a:r>
            <a:r>
              <a:rPr lang="en-US" dirty="0"/>
              <a:t> of Heracles</a:t>
            </a:r>
          </a:p>
        </p:txBody>
      </p:sp>
      <p:pic>
        <p:nvPicPr>
          <p:cNvPr id="3" name="Picture 2">
            <a:extLst>
              <a:ext uri="{FF2B5EF4-FFF2-40B4-BE49-F238E27FC236}">
                <a16:creationId xmlns:a16="http://schemas.microsoft.com/office/drawing/2014/main" id="{459ABB7C-C4A7-0441-A4FF-9ABC04E73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51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355313"/>
          </a:xfrm>
          <a:prstGeom prst="rect">
            <a:avLst/>
          </a:prstGeom>
          <a:noFill/>
        </p:spPr>
        <p:txBody>
          <a:bodyPr wrap="square" rtlCol="0">
            <a:spAutoFit/>
          </a:bodyPr>
          <a:lstStyle/>
          <a:p>
            <a:r>
              <a:rPr lang="en-US" dirty="0"/>
              <a:t>The heroic archetype according to Lord Raglan (1885-1964)</a:t>
            </a:r>
          </a:p>
          <a:p>
            <a:r>
              <a:rPr lang="en-US" i="1" dirty="0"/>
              <a:t>The Hero: A Study in Tradition, Myth and Dreams </a:t>
            </a:r>
            <a:r>
              <a:rPr lang="en-US" dirty="0"/>
              <a:t>(1936)</a:t>
            </a:r>
          </a:p>
          <a:p>
            <a:endParaRPr lang="en-US" dirty="0"/>
          </a:p>
          <a:p>
            <a:pPr marL="342900" indent="-342900">
              <a:buAutoNum type="arabicPeriod"/>
            </a:pPr>
            <a:r>
              <a:rPr lang="en-US" dirty="0"/>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dirty="0"/>
              <a:t>On maturity, travels to his future kingdom</a:t>
            </a:r>
          </a:p>
          <a:p>
            <a:pPr marL="342900" indent="-342900">
              <a:buAutoNum type="arabicPeriod"/>
            </a:pPr>
            <a:r>
              <a:rPr lang="en-US" dirty="0"/>
              <a:t>Journeys to Underworld</a:t>
            </a:r>
          </a:p>
          <a:p>
            <a:pPr marL="342900" indent="-342900">
              <a:buAutoNum type="arabicPeriod"/>
            </a:pPr>
            <a:r>
              <a:rPr lang="en-US"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2296123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70048" cy="6858000"/>
          </a:xfrm>
          <a:prstGeom prst="rect">
            <a:avLst/>
          </a:prstGeom>
          <a:gradFill flip="none" rotWithShape="1">
            <a:gsLst>
              <a:gs pos="0">
                <a:schemeClr val="accent6">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270048" y="1074510"/>
            <a:ext cx="7937815" cy="4708981"/>
          </a:xfrm>
          <a:prstGeom prst="rect">
            <a:avLst/>
          </a:prstGeom>
          <a:noFill/>
        </p:spPr>
        <p:txBody>
          <a:bodyPr wrap="none" rtlCol="0">
            <a:spAutoFit/>
          </a:bodyPr>
          <a:lstStyle/>
          <a:p>
            <a:r>
              <a:rPr lang="en-US" sz="2000" b="1" dirty="0" err="1">
                <a:latin typeface="Cambria"/>
                <a:cs typeface="Cambria"/>
              </a:rPr>
              <a:t>Labours</a:t>
            </a:r>
            <a:r>
              <a:rPr lang="en-US" sz="2000" b="1" dirty="0">
                <a:latin typeface="Cambria"/>
                <a:cs typeface="Cambria"/>
              </a:rPr>
              <a:t> of Heracles assigned by King </a:t>
            </a:r>
            <a:r>
              <a:rPr lang="en-US" sz="2000" b="1" dirty="0" err="1">
                <a:latin typeface="Cambria"/>
                <a:cs typeface="Cambria"/>
              </a:rPr>
              <a:t>Eurystheus</a:t>
            </a:r>
            <a:r>
              <a:rPr lang="en-US" sz="2000" b="1" dirty="0">
                <a:latin typeface="Cambria"/>
                <a:cs typeface="Cambria"/>
              </a:rPr>
              <a:t>:</a:t>
            </a:r>
            <a:endParaRPr lang="en-US" sz="2000" dirty="0">
              <a:latin typeface="Cambria"/>
              <a:cs typeface="Cambria"/>
            </a:endParaRPr>
          </a:p>
          <a:p>
            <a:r>
              <a:rPr lang="en-US" sz="2000" b="1" dirty="0">
                <a:latin typeface="Cambria"/>
                <a:cs typeface="Cambria"/>
              </a:rPr>
              <a:t>	</a:t>
            </a:r>
          </a:p>
          <a:p>
            <a:r>
              <a:rPr lang="en-US" sz="2000" b="1" dirty="0">
                <a:latin typeface="Cambria"/>
                <a:cs typeface="Cambria"/>
              </a:rPr>
              <a:t>1. Kills lion of Nemea (NE Peloponnese). Hence </a:t>
            </a:r>
            <a:r>
              <a:rPr lang="en-US" sz="2000" b="1" dirty="0" err="1">
                <a:latin typeface="Cambria"/>
                <a:cs typeface="Cambria"/>
              </a:rPr>
              <a:t>lionskin</a:t>
            </a:r>
            <a:r>
              <a:rPr lang="en-US" sz="2000" b="1" dirty="0">
                <a:latin typeface="Cambria"/>
                <a:cs typeface="Cambria"/>
              </a:rPr>
              <a:t>.</a:t>
            </a:r>
            <a:endParaRPr lang="en-US" sz="2000" dirty="0">
              <a:latin typeface="Cambria"/>
              <a:cs typeface="Cambria"/>
            </a:endParaRPr>
          </a:p>
          <a:p>
            <a:r>
              <a:rPr lang="en-US" sz="2000" b="1" dirty="0">
                <a:latin typeface="Cambria"/>
                <a:cs typeface="Cambria"/>
              </a:rPr>
              <a:t>2. Kills Hydra [snake] of </a:t>
            </a:r>
            <a:r>
              <a:rPr lang="en-US" sz="2000" b="1" dirty="0" err="1">
                <a:latin typeface="Cambria"/>
                <a:cs typeface="Cambria"/>
              </a:rPr>
              <a:t>Lerna</a:t>
            </a:r>
            <a:r>
              <a:rPr lang="en-US" sz="2000" b="1" dirty="0">
                <a:latin typeface="Cambria"/>
                <a:cs typeface="Cambria"/>
              </a:rPr>
              <a:t>, nr Argos. Hence poison for arrows.</a:t>
            </a:r>
          </a:p>
          <a:p>
            <a:r>
              <a:rPr lang="en-US" sz="2000" b="1" dirty="0">
                <a:latin typeface="Cambria"/>
                <a:cs typeface="Cambria"/>
              </a:rPr>
              <a:t>3. Captures golden hind [deer]. Arcadia or far north.</a:t>
            </a:r>
            <a:endParaRPr lang="en-US" sz="2000" dirty="0">
              <a:latin typeface="Cambria"/>
              <a:cs typeface="Cambria"/>
            </a:endParaRPr>
          </a:p>
          <a:p>
            <a:r>
              <a:rPr lang="en-US" sz="2000" b="1" dirty="0">
                <a:latin typeface="Cambria"/>
                <a:cs typeface="Cambria"/>
              </a:rPr>
              <a:t>4. Captures boar from Mt </a:t>
            </a:r>
            <a:r>
              <a:rPr lang="en-US" sz="2000" b="1" dirty="0" err="1">
                <a:latin typeface="Cambria"/>
                <a:cs typeface="Cambria"/>
              </a:rPr>
              <a:t>Erymanthus</a:t>
            </a:r>
            <a:r>
              <a:rPr lang="en-US" sz="2000" b="1" dirty="0">
                <a:latin typeface="Cambria"/>
                <a:cs typeface="Cambria"/>
              </a:rPr>
              <a:t>, Arcadia.</a:t>
            </a:r>
            <a:endParaRPr lang="en-US" sz="2000" dirty="0">
              <a:latin typeface="Cambria"/>
              <a:cs typeface="Cambria"/>
            </a:endParaRPr>
          </a:p>
          <a:p>
            <a:r>
              <a:rPr lang="en-US" sz="2000" b="1" dirty="0">
                <a:latin typeface="Cambria"/>
                <a:cs typeface="Cambria"/>
              </a:rPr>
              <a:t>5. Cleans stables of King </a:t>
            </a:r>
            <a:r>
              <a:rPr lang="en-US" sz="2000" b="1" dirty="0" err="1">
                <a:latin typeface="Cambria"/>
                <a:cs typeface="Cambria"/>
              </a:rPr>
              <a:t>Augeas</a:t>
            </a:r>
            <a:r>
              <a:rPr lang="en-US" sz="2000" b="1" dirty="0">
                <a:latin typeface="Cambria"/>
                <a:cs typeface="Cambria"/>
              </a:rPr>
              <a:t> (in Elis) by diverting river.</a:t>
            </a:r>
            <a:endParaRPr lang="en-US" sz="2000" dirty="0">
              <a:latin typeface="Cambria"/>
              <a:cs typeface="Cambria"/>
            </a:endParaRPr>
          </a:p>
          <a:p>
            <a:pPr marL="342900" indent="-342900">
              <a:buAutoNum type="arabicPeriod" startAt="6"/>
            </a:pPr>
            <a:r>
              <a:rPr lang="en-US" sz="2000" b="1" dirty="0">
                <a:latin typeface="Cambria"/>
                <a:cs typeface="Cambria"/>
              </a:rPr>
              <a:t>Drives away birds of </a:t>
            </a:r>
            <a:r>
              <a:rPr lang="en-US" sz="2000" b="1" dirty="0" err="1">
                <a:latin typeface="Cambria"/>
                <a:cs typeface="Cambria"/>
              </a:rPr>
              <a:t>Stymphalus</a:t>
            </a:r>
            <a:r>
              <a:rPr lang="en-US" sz="2000" b="1" dirty="0">
                <a:latin typeface="Cambria"/>
                <a:cs typeface="Cambria"/>
              </a:rPr>
              <a:t>, Arcadia.</a:t>
            </a:r>
            <a:endParaRPr lang="en-US" sz="2000" dirty="0">
              <a:latin typeface="Cambria"/>
              <a:cs typeface="Cambria"/>
            </a:endParaRPr>
          </a:p>
          <a:p>
            <a:pPr marL="342900" indent="-342900">
              <a:buAutoNum type="arabicPeriod" startAt="6"/>
            </a:pPr>
            <a:r>
              <a:rPr lang="en-US" sz="2000" b="1" dirty="0">
                <a:latin typeface="Cambria"/>
                <a:cs typeface="Cambria"/>
              </a:rPr>
              <a:t>Captures bull [parent of Minotaur] on Crete.</a:t>
            </a:r>
            <a:endParaRPr lang="en-US" sz="2000" dirty="0">
              <a:latin typeface="Cambria"/>
              <a:cs typeface="Cambria"/>
            </a:endParaRPr>
          </a:p>
          <a:p>
            <a:r>
              <a:rPr lang="en-US" sz="2000" b="1" dirty="0">
                <a:latin typeface="Cambria"/>
                <a:cs typeface="Cambria"/>
              </a:rPr>
              <a:t>8. Captures flesh-eating horses of King of Thrace.</a:t>
            </a:r>
            <a:endParaRPr lang="en-US" sz="2000" dirty="0">
              <a:latin typeface="Cambria"/>
              <a:cs typeface="Cambria"/>
            </a:endParaRPr>
          </a:p>
          <a:p>
            <a:r>
              <a:rPr lang="en-US" sz="2000" b="1" dirty="0">
                <a:latin typeface="Cambria"/>
                <a:cs typeface="Cambria"/>
              </a:rPr>
              <a:t>9. Fetches the girdle of the Amazon </a:t>
            </a:r>
            <a:r>
              <a:rPr lang="en-US" sz="2000" b="1" dirty="0" err="1">
                <a:latin typeface="Cambria"/>
                <a:cs typeface="Cambria"/>
              </a:rPr>
              <a:t>Hippolyte</a:t>
            </a:r>
            <a:r>
              <a:rPr lang="en-US" sz="2000" b="1" dirty="0">
                <a:latin typeface="Cambria"/>
                <a:cs typeface="Cambria"/>
              </a:rPr>
              <a:t>.</a:t>
            </a:r>
            <a:endParaRPr lang="en-US" sz="2000" dirty="0">
              <a:latin typeface="Cambria"/>
              <a:cs typeface="Cambria"/>
            </a:endParaRPr>
          </a:p>
          <a:p>
            <a:pPr marL="342900" indent="-342900">
              <a:buAutoNum type="arabicPeriod" startAt="10"/>
            </a:pPr>
            <a:r>
              <a:rPr lang="en-US" sz="2000" b="1" dirty="0">
                <a:latin typeface="Cambria"/>
                <a:cs typeface="Cambria"/>
              </a:rPr>
              <a:t> Fetches the cattle of the giant </a:t>
            </a:r>
            <a:r>
              <a:rPr lang="en-US" sz="2000" b="1" dirty="0" err="1">
                <a:latin typeface="Cambria"/>
                <a:cs typeface="Cambria"/>
              </a:rPr>
              <a:t>Geryon</a:t>
            </a:r>
            <a:r>
              <a:rPr lang="en-US" sz="2000" b="1" dirty="0">
                <a:latin typeface="Cambria"/>
                <a:cs typeface="Cambria"/>
              </a:rPr>
              <a:t> from far west.</a:t>
            </a:r>
            <a:endParaRPr lang="en-US" sz="2000" dirty="0">
              <a:latin typeface="Cambria"/>
              <a:cs typeface="Cambria"/>
            </a:endParaRPr>
          </a:p>
          <a:p>
            <a:pPr marL="342900" indent="-342900">
              <a:buAutoNum type="arabicPeriod" startAt="10"/>
            </a:pPr>
            <a:r>
              <a:rPr lang="en-US" sz="2000" b="1" dirty="0">
                <a:latin typeface="Cambria"/>
                <a:cs typeface="Cambria"/>
              </a:rPr>
              <a:t> Fetches golden apples from garden of </a:t>
            </a:r>
            <a:r>
              <a:rPr lang="en-US" sz="2000" b="1" dirty="0" err="1">
                <a:latin typeface="Cambria"/>
                <a:cs typeface="Cambria"/>
              </a:rPr>
              <a:t>Hesperides</a:t>
            </a:r>
            <a:r>
              <a:rPr lang="en-US" sz="2000" b="1" dirty="0">
                <a:latin typeface="Cambria"/>
                <a:cs typeface="Cambria"/>
              </a:rPr>
              <a:t> (far west).</a:t>
            </a:r>
            <a:endParaRPr lang="en-US" sz="2000" dirty="0">
              <a:latin typeface="Cambria"/>
              <a:cs typeface="Cambria"/>
            </a:endParaRPr>
          </a:p>
          <a:p>
            <a:r>
              <a:rPr lang="en-US" sz="2000" b="1" dirty="0">
                <a:latin typeface="Cambria"/>
                <a:cs typeface="Cambria"/>
              </a:rPr>
              <a:t>12. Fetches Cerberus from the Underworld.</a:t>
            </a:r>
            <a:endParaRPr lang="en-US" sz="2000" dirty="0">
              <a:latin typeface="Cambria"/>
              <a:cs typeface="Cambria"/>
            </a:endParaRPr>
          </a:p>
          <a:p>
            <a:endParaRPr lang="en-US" sz="2000" dirty="0">
              <a:solidFill>
                <a:schemeClr val="accent5">
                  <a:lumMod val="50000"/>
                </a:schemeClr>
              </a:solidFill>
              <a:latin typeface="Cambria"/>
              <a:cs typeface="Cambria"/>
            </a:endParaRPr>
          </a:p>
        </p:txBody>
      </p:sp>
    </p:spTree>
    <p:extLst>
      <p:ext uri="{BB962C8B-B14F-4D97-AF65-F5344CB8AC3E}">
        <p14:creationId xmlns:p14="http://schemas.microsoft.com/office/powerpoint/2010/main" val="1209712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_22.1 - The Labors of Herac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400"/>
            <a:ext cx="9144000" cy="5534212"/>
          </a:xfrm>
          <a:prstGeom prst="rect">
            <a:avLst/>
          </a:prstGeom>
        </p:spPr>
      </p:pic>
    </p:spTree>
    <p:extLst>
      <p:ext uri="{BB962C8B-B14F-4D97-AF65-F5344CB8AC3E}">
        <p14:creationId xmlns:p14="http://schemas.microsoft.com/office/powerpoint/2010/main" val="3805694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a:bodyPr>
          <a:lstStyle/>
          <a:p>
            <a:pPr marL="0" indent="0" algn="ctr">
              <a:buNone/>
            </a:pPr>
            <a:r>
              <a:rPr lang="en-US" sz="2400" dirty="0"/>
              <a:t>THESEUS</a:t>
            </a:r>
          </a:p>
          <a:p>
            <a:pPr marL="0" indent="0" algn="ctr">
              <a:buNone/>
            </a:pPr>
            <a:r>
              <a:rPr lang="en-US" sz="2400" dirty="0"/>
              <a:t>An Athenian hero</a:t>
            </a:r>
          </a:p>
        </p:txBody>
      </p:sp>
    </p:spTree>
    <p:extLst>
      <p:ext uri="{BB962C8B-B14F-4D97-AF65-F5344CB8AC3E}">
        <p14:creationId xmlns:p14="http://schemas.microsoft.com/office/powerpoint/2010/main" val="1380251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91521"/>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b="1" dirty="0"/>
              <a:t>Hero’s mother is royal virgin and father a king</a:t>
            </a:r>
          </a:p>
          <a:p>
            <a:pPr marL="342900" indent="-342900">
              <a:buAutoNum type="arabicPeriod"/>
            </a:pPr>
            <a:r>
              <a:rPr lang="en-US" b="1" dirty="0"/>
              <a:t>Reputed to be son of a god</a:t>
            </a:r>
          </a:p>
          <a:p>
            <a:pPr marL="342900" indent="-342900">
              <a:buAutoNum type="arabicPeriod"/>
            </a:pPr>
            <a:r>
              <a:rPr lang="en-US" dirty="0"/>
              <a:t>Circumstances of birth unusual</a:t>
            </a:r>
          </a:p>
          <a:p>
            <a:pPr marL="342900" indent="-342900">
              <a:buAutoNum type="arabicPeriod"/>
            </a:pPr>
            <a:r>
              <a:rPr lang="en-US" dirty="0"/>
              <a:t>Attempt by father or grandfather to kill him at birth</a:t>
            </a:r>
          </a:p>
          <a:p>
            <a:pPr marL="342900" indent="-342900">
              <a:buAutoNum type="arabicPeriod"/>
            </a:pPr>
            <a:r>
              <a:rPr lang="en-US" dirty="0"/>
              <a:t>He is spirited away</a:t>
            </a:r>
          </a:p>
          <a:p>
            <a:pPr marL="342900" indent="-342900">
              <a:buAutoNum type="arabicPeriod"/>
            </a:pPr>
            <a:r>
              <a:rPr lang="en-US" dirty="0"/>
              <a:t>Reared by foster parents elsewhere</a:t>
            </a:r>
          </a:p>
          <a:p>
            <a:pPr marL="342900" indent="-342900">
              <a:buAutoNum type="arabicPeriod"/>
            </a:pPr>
            <a:r>
              <a:rPr lang="en-US" b="1" dirty="0"/>
              <a:t>On maturity, travels to his future kingdom</a:t>
            </a:r>
          </a:p>
          <a:p>
            <a:pPr marL="342900" indent="-342900">
              <a:buAutoNum type="arabicPeriod"/>
            </a:pPr>
            <a:r>
              <a:rPr lang="en-US" b="1" dirty="0"/>
              <a:t>Journeys to Underworld</a:t>
            </a:r>
          </a:p>
          <a:p>
            <a:pPr marL="342900" indent="-342900">
              <a:buAutoNum type="arabicPeriod"/>
            </a:pPr>
            <a:r>
              <a:rPr lang="en-US" b="1" dirty="0"/>
              <a:t>Triumphs over king/giant/dragon/beast</a:t>
            </a:r>
          </a:p>
          <a:p>
            <a:pPr marL="342900" indent="-342900">
              <a:buAutoNum type="arabicPeriod"/>
            </a:pPr>
            <a:r>
              <a:rPr lang="en-US" b="1" dirty="0"/>
              <a:t>Marries a princess</a:t>
            </a:r>
          </a:p>
          <a:p>
            <a:pPr marL="342900" indent="-342900">
              <a:buAutoNum type="arabicPeriod"/>
            </a:pPr>
            <a:r>
              <a:rPr lang="en-US" b="1" dirty="0"/>
              <a:t>Becomes king</a:t>
            </a:r>
          </a:p>
          <a:p>
            <a:pPr marL="342900" indent="-342900">
              <a:buAutoNum type="arabicPeriod"/>
            </a:pPr>
            <a:r>
              <a:rPr lang="en-US" b="1" dirty="0"/>
              <a:t>Loses </a:t>
            </a:r>
            <a:r>
              <a:rPr lang="en-US" b="1" dirty="0" err="1"/>
              <a:t>favour</a:t>
            </a:r>
            <a:r>
              <a:rPr lang="en-US" b="1"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4099605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1572" y="1503723"/>
            <a:ext cx="4525468" cy="1815882"/>
          </a:xfrm>
          <a:prstGeom prst="rect">
            <a:avLst/>
          </a:prstGeom>
          <a:noFill/>
        </p:spPr>
        <p:txBody>
          <a:bodyPr wrap="square" rtlCol="0">
            <a:spAutoFit/>
          </a:bodyPr>
          <a:lstStyle/>
          <a:p>
            <a:pPr algn="ctr"/>
            <a:r>
              <a:rPr lang="en-US" sz="2800" dirty="0"/>
              <a:t>THESEUS’ PARENTS: </a:t>
            </a:r>
          </a:p>
          <a:p>
            <a:pPr algn="ctr"/>
            <a:r>
              <a:rPr lang="en-US" sz="2800" dirty="0"/>
              <a:t>AETHRA (princess of </a:t>
            </a:r>
            <a:r>
              <a:rPr lang="en-US" sz="2800" dirty="0" err="1"/>
              <a:t>Troezen</a:t>
            </a:r>
            <a:r>
              <a:rPr lang="en-US" sz="2800" dirty="0"/>
              <a:t>) AND AEGEUS (king of Athens)</a:t>
            </a:r>
          </a:p>
          <a:p>
            <a:pPr algn="ctr"/>
            <a:r>
              <a:rPr lang="en-US" sz="2800" dirty="0"/>
              <a:t>– OR POSEIDON?</a:t>
            </a:r>
          </a:p>
        </p:txBody>
      </p:sp>
    </p:spTree>
    <p:extLst>
      <p:ext uri="{BB962C8B-B14F-4D97-AF65-F5344CB8AC3E}">
        <p14:creationId xmlns:p14="http://schemas.microsoft.com/office/powerpoint/2010/main" val="612217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100000">
                <a:schemeClr val="bg1">
                  <a:lumMod val="85000"/>
                </a:schemeClr>
              </a:gs>
              <a:gs pos="0">
                <a:schemeClr val="accent6">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270049" y="6046888"/>
            <a:ext cx="7873951" cy="369332"/>
          </a:xfrm>
          <a:prstGeom prst="rect">
            <a:avLst/>
          </a:prstGeom>
        </p:spPr>
        <p:txBody>
          <a:bodyPr wrap="square">
            <a:spAutoFit/>
          </a:bodyPr>
          <a:lstStyle/>
          <a:p>
            <a:pPr algn="ctr"/>
            <a:r>
              <a:rPr lang="en-US" b="1" dirty="0">
                <a:latin typeface="Cambria"/>
                <a:cs typeface="Cambria"/>
              </a:rPr>
              <a:t>The </a:t>
            </a:r>
            <a:r>
              <a:rPr lang="en-US" b="1" dirty="0" err="1">
                <a:latin typeface="Cambria"/>
                <a:cs typeface="Cambria"/>
              </a:rPr>
              <a:t>labours</a:t>
            </a:r>
            <a:r>
              <a:rPr lang="en-US" b="1" dirty="0">
                <a:latin typeface="Cambria"/>
                <a:cs typeface="Cambria"/>
              </a:rPr>
              <a:t> of </a:t>
            </a:r>
            <a:r>
              <a:rPr lang="en-US" b="1" dirty="0" err="1">
                <a:latin typeface="Cambria"/>
                <a:cs typeface="Cambria"/>
              </a:rPr>
              <a:t>Theseus</a:t>
            </a:r>
            <a:r>
              <a:rPr lang="en-US" b="1" dirty="0">
                <a:latin typeface="Cambria"/>
                <a:cs typeface="Cambria"/>
              </a:rPr>
              <a:t>, Attic red figure </a:t>
            </a:r>
            <a:r>
              <a:rPr lang="en-US" b="1" dirty="0" err="1">
                <a:latin typeface="Cambria"/>
                <a:cs typeface="Cambria"/>
              </a:rPr>
              <a:t>kylix</a:t>
            </a:r>
            <a:r>
              <a:rPr lang="en-US" b="1" dirty="0">
                <a:latin typeface="Cambria"/>
                <a:cs typeface="Cambria"/>
              </a:rPr>
              <a:t> (440-430 BCE)</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185" y="955675"/>
            <a:ext cx="6400800" cy="4946650"/>
          </a:xfrm>
          <a:prstGeom prst="rect">
            <a:avLst/>
          </a:prstGeom>
          <a:noFill/>
          <a:ln w="9525">
            <a:noFill/>
            <a:miter lim="800000"/>
            <a:headEnd/>
            <a:tailEnd/>
          </a:ln>
          <a:effectLst/>
        </p:spPr>
      </p:pic>
    </p:spTree>
    <p:extLst>
      <p:ext uri="{BB962C8B-B14F-4D97-AF65-F5344CB8AC3E}">
        <p14:creationId xmlns:p14="http://schemas.microsoft.com/office/powerpoint/2010/main" val="124253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11" y="965200"/>
            <a:ext cx="7814404" cy="4914900"/>
          </a:xfrm>
          <a:prstGeom prst="rect">
            <a:avLst/>
          </a:prstGeom>
        </p:spPr>
      </p:pic>
      <p:sp>
        <p:nvSpPr>
          <p:cNvPr id="2" name="TextBox 1">
            <a:extLst>
              <a:ext uri="{FF2B5EF4-FFF2-40B4-BE49-F238E27FC236}">
                <a16:creationId xmlns:a16="http://schemas.microsoft.com/office/drawing/2014/main" id="{F3859DF3-1F93-1343-BEB7-795C08ED0A64}"/>
              </a:ext>
            </a:extLst>
          </p:cNvPr>
          <p:cNvSpPr txBox="1"/>
          <p:nvPr/>
        </p:nvSpPr>
        <p:spPr>
          <a:xfrm>
            <a:off x="3208421" y="6448926"/>
            <a:ext cx="2941383" cy="461665"/>
          </a:xfrm>
          <a:prstGeom prst="rect">
            <a:avLst/>
          </a:prstGeom>
          <a:noFill/>
        </p:spPr>
        <p:txBody>
          <a:bodyPr wrap="none" rtlCol="0">
            <a:spAutoFit/>
          </a:bodyPr>
          <a:lstStyle/>
          <a:p>
            <a:r>
              <a:rPr lang="en-US" sz="2400" dirty="0"/>
              <a:t>Six </a:t>
            </a:r>
            <a:r>
              <a:rPr lang="en-US" sz="2400" dirty="0" err="1"/>
              <a:t>labours</a:t>
            </a:r>
            <a:r>
              <a:rPr lang="en-US" sz="2400" dirty="0"/>
              <a:t> of Theseus</a:t>
            </a:r>
          </a:p>
        </p:txBody>
      </p:sp>
    </p:spTree>
    <p:extLst>
      <p:ext uri="{BB962C8B-B14F-4D97-AF65-F5344CB8AC3E}">
        <p14:creationId xmlns:p14="http://schemas.microsoft.com/office/powerpoint/2010/main" val="3667789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“Procrustean”</a:t>
            </a:r>
          </a:p>
        </p:txBody>
      </p:sp>
      <p:sp>
        <p:nvSpPr>
          <p:cNvPr id="3" name="Content Placeholder 2"/>
          <p:cNvSpPr>
            <a:spLocks noGrp="1"/>
          </p:cNvSpPr>
          <p:nvPr>
            <p:ph idx="1"/>
          </p:nvPr>
        </p:nvSpPr>
        <p:spPr/>
        <p:txBody>
          <a:bodyPr/>
          <a:lstStyle/>
          <a:p>
            <a:pPr marL="0" indent="0" algn="ctr">
              <a:buNone/>
            </a:pPr>
            <a:r>
              <a:rPr lang="en-US" dirty="0"/>
              <a:t>marked by arbitrary often ruthless disregard of individual differences or special circumstances</a:t>
            </a:r>
          </a:p>
          <a:p>
            <a:pPr marL="0" indent="0" algn="ctr">
              <a:buNone/>
            </a:pPr>
            <a:endParaRPr lang="en-US" dirty="0"/>
          </a:p>
          <a:p>
            <a:pPr marL="0" indent="0" algn="ctr">
              <a:buNone/>
            </a:pPr>
            <a:r>
              <a:rPr lang="en-US" dirty="0"/>
              <a:t>Merriam-Webster dictionary</a:t>
            </a:r>
          </a:p>
        </p:txBody>
      </p:sp>
    </p:spTree>
    <p:extLst>
      <p:ext uri="{BB962C8B-B14F-4D97-AF65-F5344CB8AC3E}">
        <p14:creationId xmlns:p14="http://schemas.microsoft.com/office/powerpoint/2010/main" val="1969773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ADVENTURES OF THESEUS</a:t>
            </a:r>
          </a:p>
        </p:txBody>
      </p:sp>
      <p:sp>
        <p:nvSpPr>
          <p:cNvPr id="3" name="Content Placeholder 2"/>
          <p:cNvSpPr>
            <a:spLocks noGrp="1"/>
          </p:cNvSpPr>
          <p:nvPr>
            <p:ph idx="1"/>
          </p:nvPr>
        </p:nvSpPr>
        <p:spPr>
          <a:xfrm>
            <a:off x="33846" y="1600200"/>
            <a:ext cx="8229600" cy="5257800"/>
          </a:xfrm>
        </p:spPr>
        <p:txBody>
          <a:bodyPr>
            <a:normAutofit/>
          </a:bodyPr>
          <a:lstStyle/>
          <a:p>
            <a:r>
              <a:rPr lang="en-US" dirty="0">
                <a:solidFill>
                  <a:srgbClr val="3366FF"/>
                </a:solidFill>
              </a:rPr>
              <a:t>Captures Bull of Marathon</a:t>
            </a:r>
          </a:p>
          <a:p>
            <a:r>
              <a:rPr lang="en-US" dirty="0"/>
              <a:t>Slays the Minotaur</a:t>
            </a:r>
          </a:p>
          <a:p>
            <a:r>
              <a:rPr lang="en-US" dirty="0"/>
              <a:t>Unites </a:t>
            </a:r>
            <a:r>
              <a:rPr lang="en-US" dirty="0" err="1"/>
              <a:t>Attika</a:t>
            </a:r>
            <a:r>
              <a:rPr lang="en-US" dirty="0"/>
              <a:t> as king of Athens</a:t>
            </a:r>
          </a:p>
          <a:p>
            <a:r>
              <a:rPr lang="en-US" dirty="0"/>
              <a:t>Attempts to get a wife:</a:t>
            </a:r>
          </a:p>
          <a:p>
            <a:pPr lvl="1"/>
            <a:r>
              <a:rPr lang="en-US" dirty="0">
                <a:solidFill>
                  <a:srgbClr val="3366FF"/>
                </a:solidFill>
              </a:rPr>
              <a:t>Antiope the Amazon, mother of Hippolytus</a:t>
            </a:r>
          </a:p>
          <a:p>
            <a:pPr lvl="1"/>
            <a:r>
              <a:rPr lang="en-US" dirty="0"/>
              <a:t>Phaedra, falls in love with Hippolytus</a:t>
            </a:r>
          </a:p>
          <a:p>
            <a:r>
              <a:rPr lang="en-US" dirty="0"/>
              <a:t>Theseus and </a:t>
            </a:r>
            <a:r>
              <a:rPr lang="en-US" dirty="0" err="1"/>
              <a:t>Pirithous</a:t>
            </a:r>
            <a:r>
              <a:rPr lang="en-US" dirty="0"/>
              <a:t>:</a:t>
            </a:r>
          </a:p>
          <a:p>
            <a:pPr lvl="1"/>
            <a:r>
              <a:rPr lang="en-US" dirty="0" err="1"/>
              <a:t>Lapiths</a:t>
            </a:r>
            <a:r>
              <a:rPr lang="en-US" dirty="0"/>
              <a:t> vs. Centaurs</a:t>
            </a:r>
          </a:p>
          <a:p>
            <a:pPr lvl="1"/>
            <a:r>
              <a:rPr lang="en-US" dirty="0">
                <a:solidFill>
                  <a:srgbClr val="3366FF"/>
                </a:solidFill>
              </a:rPr>
              <a:t>Expedition to Underworld</a:t>
            </a:r>
          </a:p>
          <a:p>
            <a:endParaRPr lang="en-US" dirty="0">
              <a:solidFill>
                <a:srgbClr val="3366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983" y="1417638"/>
            <a:ext cx="2236817" cy="21305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317" y="4254855"/>
            <a:ext cx="2522483" cy="1682181"/>
          </a:xfrm>
          <a:prstGeom prst="rect">
            <a:avLst/>
          </a:prstGeom>
        </p:spPr>
      </p:pic>
    </p:spTree>
    <p:extLst>
      <p:ext uri="{BB962C8B-B14F-4D97-AF65-F5344CB8AC3E}">
        <p14:creationId xmlns:p14="http://schemas.microsoft.com/office/powerpoint/2010/main" val="12512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627" y="355282"/>
            <a:ext cx="7232293" cy="5632311"/>
          </a:xfrm>
          <a:prstGeom prst="rect">
            <a:avLst/>
          </a:prstGeom>
          <a:noFill/>
        </p:spPr>
        <p:txBody>
          <a:bodyPr wrap="square" rtlCol="0">
            <a:spAutoFit/>
          </a:bodyPr>
          <a:lstStyle/>
          <a:p>
            <a:pPr algn="ctr"/>
            <a:r>
              <a:rPr lang="en-US" sz="2400" dirty="0"/>
              <a:t>Hostilities between Athens and Crete</a:t>
            </a:r>
          </a:p>
          <a:p>
            <a:pPr algn="ctr"/>
            <a:r>
              <a:rPr lang="en-US" sz="2400" dirty="0"/>
              <a:t>King </a:t>
            </a:r>
            <a:r>
              <a:rPr lang="en-US" sz="2400" dirty="0" err="1"/>
              <a:t>Aegeus</a:t>
            </a:r>
            <a:r>
              <a:rPr lang="en-US" sz="2400" dirty="0"/>
              <a:t> and King Minos</a:t>
            </a:r>
          </a:p>
          <a:p>
            <a:pPr algn="ctr"/>
            <a:endParaRPr lang="en-US" sz="2400" dirty="0"/>
          </a:p>
          <a:p>
            <a:pPr algn="ctr"/>
            <a:r>
              <a:rPr lang="en-US" sz="2400" dirty="0"/>
              <a:t>Tribute sent every 7 or 9 years to Crete</a:t>
            </a:r>
          </a:p>
          <a:p>
            <a:pPr algn="ctr"/>
            <a:r>
              <a:rPr lang="en-US" sz="2400" dirty="0"/>
              <a:t>Seven noble boys and seven noble girls</a:t>
            </a:r>
          </a:p>
          <a:p>
            <a:pPr algn="ctr"/>
            <a:r>
              <a:rPr lang="en-US" sz="2400" dirty="0"/>
              <a:t>Sent into labyrinth and devoured by Minotaur</a:t>
            </a:r>
          </a:p>
          <a:p>
            <a:pPr algn="ctr"/>
            <a:endParaRPr lang="en-US" sz="2400" dirty="0"/>
          </a:p>
          <a:p>
            <a:pPr algn="ctr"/>
            <a:r>
              <a:rPr lang="en-US" sz="2400" dirty="0"/>
              <a:t>Cretan myth: beautiful bull sent by Poseidon at Minos’ request, Minos substitutes another bull in sacrifice thus offending Poseidon, punishment is that his wife Pasiphae falls in love with bull, Daedalus makes contraption to she can have sex with bull, result is Minotaur, fierce creature, must be enclosed in labyrinth made by Daedalus</a:t>
            </a:r>
          </a:p>
          <a:p>
            <a:pPr algn="ctr"/>
            <a:endParaRPr lang="en-US" sz="2400" dirty="0"/>
          </a:p>
          <a:p>
            <a:pPr algn="ctr"/>
            <a:r>
              <a:rPr lang="en-US" sz="2400" dirty="0"/>
              <a:t>Mary Renault </a:t>
            </a:r>
            <a:r>
              <a:rPr lang="en-US" sz="2400" i="1" dirty="0"/>
              <a:t>The King Must Die</a:t>
            </a:r>
            <a:r>
              <a:rPr lang="en-US" sz="2400" dirty="0"/>
              <a:t> (1958)</a:t>
            </a:r>
          </a:p>
        </p:txBody>
      </p:sp>
    </p:spTree>
    <p:extLst>
      <p:ext uri="{BB962C8B-B14F-4D97-AF65-F5344CB8AC3E}">
        <p14:creationId xmlns:p14="http://schemas.microsoft.com/office/powerpoint/2010/main" val="255716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307" y="1641230"/>
            <a:ext cx="5666155" cy="4154984"/>
          </a:xfrm>
          <a:prstGeom prst="rect">
            <a:avLst/>
          </a:prstGeom>
          <a:noFill/>
        </p:spPr>
        <p:txBody>
          <a:bodyPr wrap="square" rtlCol="0">
            <a:spAutoFit/>
          </a:bodyPr>
          <a:lstStyle/>
          <a:p>
            <a:r>
              <a:rPr lang="en-US" sz="2400" dirty="0"/>
              <a:t>PERSEUS</a:t>
            </a:r>
          </a:p>
          <a:p>
            <a:endParaRPr lang="en-US" sz="2400" dirty="0"/>
          </a:p>
          <a:p>
            <a:r>
              <a:rPr lang="en-US" sz="2400" dirty="0"/>
              <a:t>Born to </a:t>
            </a:r>
            <a:r>
              <a:rPr lang="en-US" sz="2400" dirty="0" err="1"/>
              <a:t>Danaë</a:t>
            </a:r>
            <a:r>
              <a:rPr lang="en-US" sz="2400" dirty="0"/>
              <a:t>, daughter of </a:t>
            </a:r>
            <a:r>
              <a:rPr lang="en-US" sz="2400" dirty="0" err="1"/>
              <a:t>Acrisius</a:t>
            </a:r>
            <a:endParaRPr lang="en-US" sz="2400" dirty="0"/>
          </a:p>
          <a:p>
            <a:r>
              <a:rPr lang="en-US" sz="2400" dirty="0"/>
              <a:t>Son of Zeus, golden shower</a:t>
            </a:r>
          </a:p>
          <a:p>
            <a:r>
              <a:rPr lang="en-US" sz="2400" dirty="0"/>
              <a:t>Mother and child placed in chest and set afloat on sea</a:t>
            </a:r>
          </a:p>
          <a:p>
            <a:r>
              <a:rPr lang="en-US" sz="2400" dirty="0"/>
              <a:t>Chest washes up on island of </a:t>
            </a:r>
            <a:r>
              <a:rPr lang="en-US" sz="2400" dirty="0" err="1"/>
              <a:t>Seriphos</a:t>
            </a:r>
            <a:r>
              <a:rPr lang="en-US" sz="2400" dirty="0"/>
              <a:t> and found by a fisherman called </a:t>
            </a:r>
            <a:r>
              <a:rPr lang="en-US" sz="2400" dirty="0" err="1"/>
              <a:t>Dictys</a:t>
            </a:r>
            <a:r>
              <a:rPr lang="en-US" sz="2400" dirty="0"/>
              <a:t>, brother of king</a:t>
            </a:r>
          </a:p>
          <a:p>
            <a:r>
              <a:rPr lang="en-US" sz="2400" dirty="0"/>
              <a:t>King of </a:t>
            </a:r>
            <a:r>
              <a:rPr lang="en-US" sz="2400" dirty="0" err="1"/>
              <a:t>Seriphos</a:t>
            </a:r>
            <a:r>
              <a:rPr lang="en-US" sz="2400" dirty="0"/>
              <a:t> sends grown Perseus away on an impossible task</a:t>
            </a:r>
          </a:p>
        </p:txBody>
      </p:sp>
    </p:spTree>
    <p:extLst>
      <p:ext uri="{BB962C8B-B14F-4D97-AF65-F5344CB8AC3E}">
        <p14:creationId xmlns:p14="http://schemas.microsoft.com/office/powerpoint/2010/main" val="382582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100000">
                <a:schemeClr val="bg1">
                  <a:lumMod val="85000"/>
                </a:schemeClr>
              </a:gs>
              <a:gs pos="0">
                <a:schemeClr val="accent6">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270049" y="5862222"/>
            <a:ext cx="7873951" cy="369332"/>
          </a:xfrm>
          <a:prstGeom prst="rect">
            <a:avLst/>
          </a:prstGeom>
        </p:spPr>
        <p:txBody>
          <a:bodyPr wrap="square">
            <a:spAutoFit/>
          </a:bodyPr>
          <a:lstStyle/>
          <a:p>
            <a:pPr algn="ctr"/>
            <a:r>
              <a:rPr lang="en-US" b="1" dirty="0">
                <a:latin typeface="Cambria"/>
                <a:cs typeface="Cambria"/>
              </a:rPr>
              <a:t>Fresco of bull jumping from Knossos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785" y="1506538"/>
            <a:ext cx="6959600" cy="3844925"/>
          </a:xfrm>
          <a:prstGeom prst="rect">
            <a:avLst/>
          </a:prstGeom>
          <a:noFill/>
          <a:ln w="9525">
            <a:noFill/>
            <a:miter lim="800000"/>
            <a:headEnd/>
            <a:tailEnd/>
          </a:ln>
          <a:effectLst/>
        </p:spPr>
      </p:pic>
    </p:spTree>
    <p:extLst>
      <p:ext uri="{BB962C8B-B14F-4D97-AF65-F5344CB8AC3E}">
        <p14:creationId xmlns:p14="http://schemas.microsoft.com/office/powerpoint/2010/main" val="4176007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819" y="1252522"/>
            <a:ext cx="6650182" cy="4524315"/>
          </a:xfrm>
          <a:prstGeom prst="rect">
            <a:avLst/>
          </a:prstGeom>
          <a:noFill/>
        </p:spPr>
        <p:txBody>
          <a:bodyPr wrap="square" rtlCol="0">
            <a:spAutoFit/>
          </a:bodyPr>
          <a:lstStyle/>
          <a:p>
            <a:pPr algn="ctr"/>
            <a:r>
              <a:rPr lang="en-US" sz="2400" dirty="0"/>
              <a:t>Ariadne, daughter of King Minos and Pasiphae</a:t>
            </a:r>
          </a:p>
          <a:p>
            <a:pPr algn="ctr"/>
            <a:r>
              <a:rPr lang="en-US" sz="2400" dirty="0"/>
              <a:t>Gives Theseus thread and sword</a:t>
            </a:r>
          </a:p>
          <a:p>
            <a:pPr algn="ctr"/>
            <a:r>
              <a:rPr lang="en-US" sz="2400" dirty="0"/>
              <a:t>He kills Minotaur (her half-brother!) and emerges</a:t>
            </a:r>
          </a:p>
          <a:p>
            <a:pPr algn="ctr"/>
            <a:r>
              <a:rPr lang="en-US" sz="2400" dirty="0"/>
              <a:t>Departs with Theseus</a:t>
            </a:r>
          </a:p>
          <a:p>
            <a:pPr algn="ctr"/>
            <a:r>
              <a:rPr lang="en-US" sz="2400" dirty="0"/>
              <a:t>Abandoned on island of Naxos (aka </a:t>
            </a:r>
            <a:r>
              <a:rPr lang="en-US" sz="2400" dirty="0" err="1"/>
              <a:t>Dia</a:t>
            </a:r>
            <a:r>
              <a:rPr lang="en-US" sz="2400" dirty="0"/>
              <a:t>)</a:t>
            </a:r>
          </a:p>
          <a:p>
            <a:pPr algn="ctr"/>
            <a:r>
              <a:rPr lang="en-US" sz="2400" dirty="0"/>
              <a:t>Rescued by Dionysus/Bacchus</a:t>
            </a:r>
          </a:p>
          <a:p>
            <a:pPr algn="ctr"/>
            <a:r>
              <a:rPr lang="en-US" sz="2400" dirty="0"/>
              <a:t>Becomes his wife</a:t>
            </a:r>
          </a:p>
          <a:p>
            <a:pPr algn="ctr"/>
            <a:r>
              <a:rPr lang="en-US" sz="2400" dirty="0"/>
              <a:t>Joins gods or her crown becomes constellation Corona</a:t>
            </a:r>
          </a:p>
          <a:p>
            <a:pPr algn="ctr"/>
            <a:endParaRPr lang="en-US" sz="2400" dirty="0"/>
          </a:p>
          <a:p>
            <a:pPr algn="ctr"/>
            <a:endParaRPr lang="en-US" sz="2400" dirty="0"/>
          </a:p>
          <a:p>
            <a:pPr algn="ctr"/>
            <a:r>
              <a:rPr lang="en-US" sz="2400" dirty="0"/>
              <a:t>The Helpful Princess motif</a:t>
            </a:r>
          </a:p>
        </p:txBody>
      </p:sp>
    </p:spTree>
    <p:extLst>
      <p:ext uri="{BB962C8B-B14F-4D97-AF65-F5344CB8AC3E}">
        <p14:creationId xmlns:p14="http://schemas.microsoft.com/office/powerpoint/2010/main" val="3757105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643578"/>
            <a:ext cx="8429684" cy="928694"/>
          </a:xfrm>
        </p:spPr>
        <p:txBody>
          <a:bodyPr>
            <a:normAutofit/>
          </a:bodyPr>
          <a:lstStyle/>
          <a:p>
            <a:r>
              <a:rPr lang="en-CA" sz="2000" dirty="0">
                <a:solidFill>
                  <a:srgbClr val="FFFDDC"/>
                </a:solidFill>
                <a:latin typeface="Cambria"/>
                <a:cs typeface="Cambria"/>
              </a:rPr>
              <a:t>Theseus kills the Minotaur. Black Figure Amphora</a:t>
            </a:r>
            <a:br>
              <a:rPr lang="en-CA" sz="2000" dirty="0">
                <a:solidFill>
                  <a:srgbClr val="FFFDDC"/>
                </a:solidFill>
                <a:latin typeface="Cambria"/>
                <a:cs typeface="Cambria"/>
              </a:rPr>
            </a:br>
            <a:r>
              <a:rPr lang="en-CA" sz="2000" dirty="0">
                <a:solidFill>
                  <a:srgbClr val="FFFDDC"/>
                </a:solidFill>
                <a:latin typeface="Cambria"/>
                <a:cs typeface="Cambria"/>
              </a:rPr>
              <a:t>6</a:t>
            </a:r>
            <a:r>
              <a:rPr lang="en-CA" sz="2000" baseline="30000" dirty="0">
                <a:solidFill>
                  <a:srgbClr val="FFFDDC"/>
                </a:solidFill>
                <a:latin typeface="Cambria"/>
                <a:cs typeface="Cambria"/>
              </a:rPr>
              <a:t>th</a:t>
            </a:r>
            <a:r>
              <a:rPr lang="en-CA" sz="2000" dirty="0">
                <a:solidFill>
                  <a:srgbClr val="FFFDDC"/>
                </a:solidFill>
                <a:latin typeface="Cambria"/>
                <a:cs typeface="Cambria"/>
              </a:rPr>
              <a:t> Century BCE</a:t>
            </a:r>
          </a:p>
        </p:txBody>
      </p:sp>
      <p:pic>
        <p:nvPicPr>
          <p:cNvPr id="4" name="Content Placeholder 3" descr="theseusariadn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166" y="0"/>
            <a:ext cx="6215106" cy="5388148"/>
          </a:xfrm>
        </p:spPr>
      </p:pic>
    </p:spTree>
    <p:extLst>
      <p:ext uri="{BB962C8B-B14F-4D97-AF65-F5344CB8AC3E}">
        <p14:creationId xmlns:p14="http://schemas.microsoft.com/office/powerpoint/2010/main" val="187709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100000">
                <a:schemeClr val="bg1">
                  <a:lumMod val="85000"/>
                </a:schemeClr>
              </a:gs>
              <a:gs pos="0">
                <a:schemeClr val="accent6">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270049" y="6046888"/>
            <a:ext cx="7873951" cy="369332"/>
          </a:xfrm>
          <a:prstGeom prst="rect">
            <a:avLst/>
          </a:prstGeom>
        </p:spPr>
        <p:txBody>
          <a:bodyPr wrap="square">
            <a:spAutoFit/>
          </a:bodyPr>
          <a:lstStyle/>
          <a:p>
            <a:pPr algn="ctr"/>
            <a:r>
              <a:rPr lang="en-US" b="1" dirty="0" err="1">
                <a:latin typeface="Cambria"/>
                <a:cs typeface="Cambria"/>
              </a:rPr>
              <a:t>Ariadne</a:t>
            </a:r>
            <a:r>
              <a:rPr lang="en-US" b="1" dirty="0">
                <a:latin typeface="Cambria"/>
                <a:cs typeface="Cambria"/>
              </a:rPr>
              <a:t>, Roman copy of Hellenistic original</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75" y="642522"/>
            <a:ext cx="6959600" cy="5219700"/>
          </a:xfrm>
          <a:prstGeom prst="rect">
            <a:avLst/>
          </a:prstGeom>
          <a:noFill/>
          <a:ln w="9525">
            <a:noFill/>
            <a:miter lim="800000"/>
            <a:headEnd/>
            <a:tailEnd/>
          </a:ln>
          <a:effectLst/>
        </p:spPr>
      </p:pic>
    </p:spTree>
    <p:extLst>
      <p:ext uri="{BB962C8B-B14F-4D97-AF65-F5344CB8AC3E}">
        <p14:creationId xmlns:p14="http://schemas.microsoft.com/office/powerpoint/2010/main" val="145225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86454"/>
            <a:ext cx="7658128" cy="500058"/>
          </a:xfrm>
        </p:spPr>
        <p:txBody>
          <a:bodyPr>
            <a:noAutofit/>
          </a:bodyPr>
          <a:lstStyle/>
          <a:p>
            <a:r>
              <a:rPr lang="en-CA" sz="2000" i="1" dirty="0">
                <a:solidFill>
                  <a:srgbClr val="FFFDDC"/>
                </a:solidFill>
                <a:latin typeface="Cambria"/>
                <a:cs typeface="Cambria"/>
              </a:rPr>
              <a:t>Ariadne and Theseus.</a:t>
            </a:r>
            <a:r>
              <a:rPr lang="en-CA" sz="2000" dirty="0">
                <a:solidFill>
                  <a:srgbClr val="FFFDDC"/>
                </a:solidFill>
                <a:latin typeface="Cambria"/>
                <a:cs typeface="Cambria"/>
              </a:rPr>
              <a:t> Jean Baptiste Regnault. 1754-1829 </a:t>
            </a:r>
          </a:p>
        </p:txBody>
      </p:sp>
      <p:pic>
        <p:nvPicPr>
          <p:cNvPr id="4" name="Content Placeholder 3" descr="theseus-thread.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786" y="0"/>
            <a:ext cx="7429552" cy="5429264"/>
          </a:xfrm>
        </p:spPr>
      </p:pic>
    </p:spTree>
    <p:extLst>
      <p:ext uri="{BB962C8B-B14F-4D97-AF65-F5344CB8AC3E}">
        <p14:creationId xmlns:p14="http://schemas.microsoft.com/office/powerpoint/2010/main" val="2429848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500702"/>
            <a:ext cx="8229600" cy="1143000"/>
          </a:xfrm>
        </p:spPr>
        <p:txBody>
          <a:bodyPr>
            <a:normAutofit/>
          </a:bodyPr>
          <a:lstStyle/>
          <a:p>
            <a:r>
              <a:rPr lang="en-CA" sz="2000" i="1" dirty="0">
                <a:solidFill>
                  <a:srgbClr val="FFFDDC"/>
                </a:solidFill>
                <a:latin typeface="Cambria"/>
                <a:cs typeface="Cambria"/>
              </a:rPr>
              <a:t>Bacchus (Dionysus) and Ariadne. </a:t>
            </a:r>
            <a:r>
              <a:rPr lang="en-CA" sz="2000" dirty="0">
                <a:solidFill>
                  <a:srgbClr val="FFFDDC"/>
                </a:solidFill>
                <a:latin typeface="Cambria"/>
                <a:cs typeface="Cambria"/>
              </a:rPr>
              <a:t>Alessandro Turchi. 1578-1629</a:t>
            </a:r>
          </a:p>
        </p:txBody>
      </p:sp>
      <p:pic>
        <p:nvPicPr>
          <p:cNvPr id="4" name="Content Placeholder 3" descr="bacchusariadn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00" y="0"/>
            <a:ext cx="7072362" cy="5404299"/>
          </a:xfrm>
        </p:spPr>
      </p:pic>
    </p:spTree>
    <p:extLst>
      <p:ext uri="{BB962C8B-B14F-4D97-AF65-F5344CB8AC3E}">
        <p14:creationId xmlns:p14="http://schemas.microsoft.com/office/powerpoint/2010/main" val="906884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Mythology and opera</a:t>
            </a:r>
          </a:p>
        </p:txBody>
      </p:sp>
      <p:sp>
        <p:nvSpPr>
          <p:cNvPr id="3" name="Content Placeholder 2"/>
          <p:cNvSpPr>
            <a:spLocks noGrp="1"/>
          </p:cNvSpPr>
          <p:nvPr>
            <p:ph idx="1"/>
          </p:nvPr>
        </p:nvSpPr>
        <p:spPr/>
        <p:txBody>
          <a:bodyPr>
            <a:normAutofit/>
          </a:bodyPr>
          <a:lstStyle/>
          <a:p>
            <a:pPr marL="0" indent="0">
              <a:buNone/>
            </a:pPr>
            <a:r>
              <a:rPr lang="en-US" dirty="0"/>
              <a:t>Classical mythology furnished stories deployed in opera, dramatic musical art form invented in Italy early C17</a:t>
            </a:r>
          </a:p>
          <a:p>
            <a:pPr marL="0" indent="0">
              <a:buNone/>
            </a:pPr>
            <a:endParaRPr lang="en-US" dirty="0"/>
          </a:p>
          <a:p>
            <a:pPr marL="0" indent="0">
              <a:buNone/>
            </a:pPr>
            <a:r>
              <a:rPr lang="en-US" dirty="0"/>
              <a:t>Claudio Monteverdi</a:t>
            </a:r>
          </a:p>
          <a:p>
            <a:pPr marL="0" indent="0">
              <a:buNone/>
            </a:pPr>
            <a:r>
              <a:rPr lang="en-US" dirty="0"/>
              <a:t>	</a:t>
            </a:r>
            <a:r>
              <a:rPr lang="en-US" i="1" dirty="0" err="1"/>
              <a:t>L’Orfeo</a:t>
            </a:r>
            <a:r>
              <a:rPr lang="en-US" dirty="0"/>
              <a:t> (1607)</a:t>
            </a:r>
          </a:p>
          <a:p>
            <a:pPr marL="0" indent="0">
              <a:buNone/>
            </a:pPr>
            <a:r>
              <a:rPr lang="en-US" dirty="0"/>
              <a:t>	</a:t>
            </a:r>
            <a:r>
              <a:rPr lang="en-US" i="1" dirty="0" err="1"/>
              <a:t>L’Arianna</a:t>
            </a:r>
            <a:r>
              <a:rPr lang="en-US" dirty="0"/>
              <a:t> (1608)</a:t>
            </a:r>
          </a:p>
          <a:p>
            <a:pPr marL="0" indent="0">
              <a:buNone/>
            </a:pPr>
            <a:endParaRPr lang="en-US" dirty="0"/>
          </a:p>
          <a:p>
            <a:pPr marL="0" indent="0">
              <a:buNone/>
            </a:pPr>
            <a:r>
              <a:rPr lang="en-US" dirty="0"/>
              <a:t>Richard Strauss </a:t>
            </a:r>
            <a:r>
              <a:rPr lang="en-US" i="1" dirty="0"/>
              <a:t>Ariadne auf Naxos</a:t>
            </a:r>
            <a:r>
              <a:rPr lang="en-US" dirty="0"/>
              <a:t> (1912)</a:t>
            </a:r>
          </a:p>
        </p:txBody>
      </p:sp>
    </p:spTree>
    <p:extLst>
      <p:ext uri="{BB962C8B-B14F-4D97-AF65-F5344CB8AC3E}">
        <p14:creationId xmlns:p14="http://schemas.microsoft.com/office/powerpoint/2010/main" val="2167561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JASON</a:t>
            </a:r>
          </a:p>
        </p:txBody>
      </p:sp>
    </p:spTree>
    <p:extLst>
      <p:ext uri="{BB962C8B-B14F-4D97-AF65-F5344CB8AC3E}">
        <p14:creationId xmlns:p14="http://schemas.microsoft.com/office/powerpoint/2010/main" val="3918517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4"/>
          </a:xfrm>
          <a:prstGeom prst="rect">
            <a:avLst/>
          </a:prstGeom>
          <a:noFill/>
        </p:spPr>
        <p:txBody>
          <a:bodyPr wrap="square" rtlCol="0">
            <a:spAutoFit/>
          </a:bodyPr>
          <a:lstStyle/>
          <a:p>
            <a:r>
              <a:rPr lang="en-US" dirty="0"/>
              <a:t>The heroic archetype:</a:t>
            </a:r>
          </a:p>
          <a:p>
            <a:endParaRPr lang="en-US" dirty="0"/>
          </a:p>
          <a:p>
            <a:pPr marL="342900" indent="-342900">
              <a:buAutoNum type="arabicPeriod"/>
            </a:pPr>
            <a:r>
              <a:rPr lang="en-US" b="1" dirty="0">
                <a:solidFill>
                  <a:srgbClr val="FF0000"/>
                </a:solidFill>
              </a:rPr>
              <a:t>Hero’s mother is royal virgin and father a king</a:t>
            </a:r>
          </a:p>
          <a:p>
            <a:pPr marL="342900" indent="-342900">
              <a:buAutoNum type="arabicPeriod"/>
            </a:pPr>
            <a:r>
              <a:rPr lang="en-US" dirty="0"/>
              <a:t>Reputed to be son of a god</a:t>
            </a:r>
          </a:p>
          <a:p>
            <a:pPr marL="342900" indent="-342900">
              <a:buAutoNum type="arabicPeriod"/>
            </a:pPr>
            <a:r>
              <a:rPr lang="en-US" dirty="0"/>
              <a:t>Circumstances of birth unusual</a:t>
            </a:r>
          </a:p>
          <a:p>
            <a:pPr marL="342900" indent="-342900">
              <a:buAutoNum type="arabicPeriod"/>
            </a:pPr>
            <a:r>
              <a:rPr lang="en-US" b="1" dirty="0">
                <a:solidFill>
                  <a:srgbClr val="FF0000"/>
                </a:solidFill>
              </a:rPr>
              <a:t>Attempt by father or grandfather to kill him at birth</a:t>
            </a:r>
          </a:p>
          <a:p>
            <a:pPr marL="342900" indent="-342900">
              <a:buAutoNum type="arabicPeriod"/>
            </a:pPr>
            <a:r>
              <a:rPr lang="en-US" b="1" dirty="0">
                <a:solidFill>
                  <a:srgbClr val="FF0000"/>
                </a:solidFill>
              </a:rPr>
              <a:t>He is spirited away</a:t>
            </a:r>
          </a:p>
          <a:p>
            <a:pPr marL="342900" indent="-342900">
              <a:buAutoNum type="arabicPeriod"/>
            </a:pPr>
            <a:r>
              <a:rPr lang="en-US" b="1" dirty="0">
                <a:solidFill>
                  <a:srgbClr val="FF0000"/>
                </a:solidFill>
              </a:rPr>
              <a:t>Reared by foster parents elsewhere</a:t>
            </a:r>
          </a:p>
          <a:p>
            <a:pPr marL="342900" indent="-342900">
              <a:buAutoNum type="arabicPeriod"/>
            </a:pPr>
            <a:r>
              <a:rPr lang="en-US" b="1" dirty="0">
                <a:solidFill>
                  <a:srgbClr val="FF0000"/>
                </a:solidFill>
              </a:rPr>
              <a:t>On maturity, travels to his future kingdom</a:t>
            </a:r>
          </a:p>
          <a:p>
            <a:pPr marL="342900" indent="-342900">
              <a:buAutoNum type="arabicPeriod"/>
            </a:pPr>
            <a:r>
              <a:rPr lang="en-US" dirty="0"/>
              <a:t>Journeys to Underworld</a:t>
            </a:r>
          </a:p>
          <a:p>
            <a:pPr marL="342900" indent="-342900">
              <a:buAutoNum type="arabicPeriod"/>
            </a:pPr>
            <a:r>
              <a:rPr lang="en-US" b="1" dirty="0">
                <a:solidFill>
                  <a:srgbClr val="FF0000"/>
                </a:solidFill>
              </a:rPr>
              <a:t>Triumphs over king/giant/dragon/beast</a:t>
            </a:r>
          </a:p>
          <a:p>
            <a:pPr marL="342900" indent="-342900">
              <a:buAutoNum type="arabicPeriod"/>
            </a:pPr>
            <a:r>
              <a:rPr lang="en-US" b="1" dirty="0">
                <a:solidFill>
                  <a:srgbClr val="FF0000"/>
                </a:solidFill>
              </a:rPr>
              <a:t>Marries a princess</a:t>
            </a:r>
          </a:p>
          <a:p>
            <a:pPr marL="342900" indent="-342900">
              <a:buAutoNum type="arabicPeriod"/>
            </a:pPr>
            <a:r>
              <a:rPr lang="en-US" b="1" dirty="0">
                <a:solidFill>
                  <a:srgbClr val="FF0000"/>
                </a:solidFill>
              </a:rPr>
              <a:t>Becomes king</a:t>
            </a:r>
          </a:p>
          <a:p>
            <a:pPr marL="342900" indent="-342900">
              <a:buAutoNum type="arabicPeriod"/>
            </a:pPr>
            <a:r>
              <a:rPr lang="en-US" b="1" dirty="0">
                <a:solidFill>
                  <a:srgbClr val="FF0000"/>
                </a:solidFill>
              </a:rPr>
              <a:t>Loses </a:t>
            </a:r>
            <a:r>
              <a:rPr lang="en-US" b="1" dirty="0" err="1">
                <a:solidFill>
                  <a:srgbClr val="FF0000"/>
                </a:solidFill>
              </a:rPr>
              <a:t>favour</a:t>
            </a:r>
            <a:r>
              <a:rPr lang="en-US" b="1" dirty="0">
                <a:solidFill>
                  <a:srgbClr val="FF0000"/>
                </a:solidFill>
              </a:rPr>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2507472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2115" y="437246"/>
            <a:ext cx="6515816" cy="6186309"/>
          </a:xfrm>
          <a:prstGeom prst="rect">
            <a:avLst/>
          </a:prstGeom>
          <a:noFill/>
        </p:spPr>
        <p:txBody>
          <a:bodyPr wrap="square" rtlCol="0">
            <a:spAutoFit/>
          </a:bodyPr>
          <a:lstStyle/>
          <a:p>
            <a:pPr algn="ctr"/>
            <a:r>
              <a:rPr lang="en-US" sz="3600" dirty="0"/>
              <a:t>AEOLUS</a:t>
            </a:r>
          </a:p>
          <a:p>
            <a:pPr algn="ctr"/>
            <a:r>
              <a:rPr lang="en-US" sz="3600" dirty="0"/>
              <a:t>AESON, KING OF IOLCOS</a:t>
            </a:r>
          </a:p>
          <a:p>
            <a:pPr algn="ctr"/>
            <a:r>
              <a:rPr lang="en-US" sz="3600" dirty="0"/>
              <a:t>JASON</a:t>
            </a:r>
          </a:p>
          <a:p>
            <a:pPr algn="ctr"/>
            <a:endParaRPr lang="en-US" sz="3600" dirty="0"/>
          </a:p>
          <a:p>
            <a:pPr algn="ctr"/>
            <a:r>
              <a:rPr lang="en-US" sz="3600" dirty="0"/>
              <a:t>PELIAS SEIZES POWER</a:t>
            </a:r>
          </a:p>
          <a:p>
            <a:pPr algn="ctr"/>
            <a:r>
              <a:rPr lang="en-US" sz="3600" dirty="0"/>
              <a:t>JASON SENT AWAY TO CENTAUR CHIRON FOR SAFETY </a:t>
            </a:r>
          </a:p>
          <a:p>
            <a:pPr algn="ctr"/>
            <a:r>
              <a:rPr lang="en-US" sz="3600" dirty="0"/>
              <a:t>BY HIS MOTHER</a:t>
            </a:r>
          </a:p>
          <a:p>
            <a:pPr algn="ctr"/>
            <a:endParaRPr lang="en-US" sz="3600" dirty="0"/>
          </a:p>
          <a:p>
            <a:pPr algn="ctr"/>
            <a:r>
              <a:rPr lang="en-US" sz="3600" dirty="0"/>
              <a:t>RETURNS TO CLAIM KINGDOM</a:t>
            </a:r>
          </a:p>
          <a:p>
            <a:pPr algn="ctr"/>
            <a:endParaRPr lang="en-US" sz="3600" dirty="0"/>
          </a:p>
        </p:txBody>
      </p:sp>
    </p:spTree>
    <p:extLst>
      <p:ext uri="{BB962C8B-B14F-4D97-AF65-F5344CB8AC3E}">
        <p14:creationId xmlns:p14="http://schemas.microsoft.com/office/powerpoint/2010/main" val="373517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845" y="976922"/>
            <a:ext cx="7326923" cy="5078313"/>
          </a:xfrm>
          <a:prstGeom prst="rect">
            <a:avLst/>
          </a:prstGeom>
          <a:noFill/>
        </p:spPr>
        <p:txBody>
          <a:bodyPr wrap="square" rtlCol="0">
            <a:spAutoFit/>
          </a:bodyPr>
          <a:lstStyle/>
          <a:p>
            <a:r>
              <a:rPr lang="en-US" dirty="0"/>
              <a:t>The heroic archetype:</a:t>
            </a:r>
            <a:endParaRPr lang="en-US" b="1" dirty="0"/>
          </a:p>
          <a:p>
            <a:endParaRPr lang="en-US" dirty="0"/>
          </a:p>
          <a:p>
            <a:pPr marL="342900" indent="-342900">
              <a:buAutoNum type="arabicPeriod"/>
            </a:pPr>
            <a:r>
              <a:rPr lang="en-US" b="1" dirty="0"/>
              <a:t>Hero’s mother is royal virgin and father a king</a:t>
            </a:r>
          </a:p>
          <a:p>
            <a:pPr marL="342900" indent="-342900">
              <a:buAutoNum type="arabicPeriod"/>
            </a:pPr>
            <a:r>
              <a:rPr lang="en-US" b="1" dirty="0"/>
              <a:t>Reputed to be son of a god</a:t>
            </a:r>
          </a:p>
          <a:p>
            <a:pPr marL="342900" indent="-342900">
              <a:buAutoNum type="arabicPeriod"/>
            </a:pPr>
            <a:r>
              <a:rPr lang="en-US" dirty="0"/>
              <a:t>Circumstances of birth unusual</a:t>
            </a:r>
          </a:p>
          <a:p>
            <a:pPr marL="342900" indent="-342900">
              <a:buAutoNum type="arabicPeriod"/>
            </a:pPr>
            <a:r>
              <a:rPr lang="en-US" b="1" dirty="0"/>
              <a:t>Attempt by father or grandfather to kill him at birth</a:t>
            </a:r>
          </a:p>
          <a:p>
            <a:pPr marL="342900" indent="-342900">
              <a:buAutoNum type="arabicPeriod"/>
            </a:pPr>
            <a:r>
              <a:rPr lang="en-US" b="1" dirty="0"/>
              <a:t>He is spirited away</a:t>
            </a:r>
          </a:p>
          <a:p>
            <a:pPr marL="342900" indent="-342900">
              <a:buAutoNum type="arabicPeriod"/>
            </a:pPr>
            <a:r>
              <a:rPr lang="en-US" b="1" dirty="0"/>
              <a:t>Reared by foster parents elsewhere</a:t>
            </a:r>
          </a:p>
          <a:p>
            <a:pPr marL="342900" indent="-342900">
              <a:buAutoNum type="arabicPeriod"/>
            </a:pPr>
            <a:r>
              <a:rPr lang="en-US" dirty="0"/>
              <a:t>On maturity, travels to his future kingdom</a:t>
            </a:r>
          </a:p>
          <a:p>
            <a:pPr marL="342900" indent="-342900">
              <a:buAutoNum type="arabicPeriod"/>
            </a:pPr>
            <a:r>
              <a:rPr lang="en-US" dirty="0"/>
              <a:t>Journeys to Underworld</a:t>
            </a:r>
          </a:p>
          <a:p>
            <a:pPr marL="342900" indent="-342900">
              <a:buAutoNum type="arabicPeriod"/>
            </a:pPr>
            <a:r>
              <a:rPr lang="en-US" dirty="0"/>
              <a:t>Triumphs over king/giant/dragon/beast</a:t>
            </a:r>
          </a:p>
          <a:p>
            <a:pPr marL="342900" indent="-342900">
              <a:buAutoNum type="arabicPeriod"/>
            </a:pPr>
            <a:r>
              <a:rPr lang="en-US" dirty="0"/>
              <a:t>Marries a princess</a:t>
            </a:r>
          </a:p>
          <a:p>
            <a:pPr marL="342900" indent="-342900">
              <a:buAutoNum type="arabicPeriod"/>
            </a:pPr>
            <a:r>
              <a:rPr lang="en-US" dirty="0"/>
              <a:t>Becomes king</a:t>
            </a:r>
          </a:p>
          <a:p>
            <a:pPr marL="342900" indent="-342900">
              <a:buAutoNum type="arabicPeriod"/>
            </a:pPr>
            <a:r>
              <a:rPr lang="en-US" dirty="0"/>
              <a:t>Loses </a:t>
            </a:r>
            <a:r>
              <a:rPr lang="en-US" dirty="0" err="1"/>
              <a:t>favour</a:t>
            </a:r>
            <a:r>
              <a:rPr lang="en-US" dirty="0"/>
              <a:t> with gods or subjects</a:t>
            </a:r>
          </a:p>
          <a:p>
            <a:pPr marL="342900" indent="-342900">
              <a:buAutoNum type="arabicPeriod"/>
            </a:pPr>
            <a:r>
              <a:rPr lang="en-US" dirty="0"/>
              <a:t>Dies mysteriously</a:t>
            </a:r>
          </a:p>
          <a:p>
            <a:pPr marL="342900" indent="-342900">
              <a:buAutoNum type="arabicPeriod"/>
            </a:pPr>
            <a:r>
              <a:rPr lang="en-US" dirty="0"/>
              <a:t>His children do not succeed him</a:t>
            </a:r>
          </a:p>
          <a:p>
            <a:pPr marL="342900" indent="-342900">
              <a:buAutoNum type="arabicPeriod"/>
            </a:pPr>
            <a:r>
              <a:rPr lang="en-US" dirty="0"/>
              <a:t>His body is not buried</a:t>
            </a:r>
          </a:p>
          <a:p>
            <a:pPr marL="342900" indent="-342900">
              <a:buAutoNum type="arabicPeriod"/>
            </a:pPr>
            <a:r>
              <a:rPr lang="en-US" dirty="0"/>
              <a:t>He is </a:t>
            </a:r>
            <a:r>
              <a:rPr lang="en-US" dirty="0" err="1"/>
              <a:t>honoured</a:t>
            </a:r>
            <a:r>
              <a:rPr lang="en-US" dirty="0"/>
              <a:t> with one or more shrines</a:t>
            </a:r>
          </a:p>
        </p:txBody>
      </p:sp>
    </p:spTree>
    <p:extLst>
      <p:ext uri="{BB962C8B-B14F-4D97-AF65-F5344CB8AC3E}">
        <p14:creationId xmlns:p14="http://schemas.microsoft.com/office/powerpoint/2010/main" val="410122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8" y="374782"/>
            <a:ext cx="7889758" cy="5509200"/>
          </a:xfrm>
          <a:prstGeom prst="rect">
            <a:avLst/>
          </a:prstGeom>
          <a:noFill/>
        </p:spPr>
        <p:txBody>
          <a:bodyPr wrap="square" rtlCol="0">
            <a:spAutoFit/>
          </a:bodyPr>
          <a:lstStyle/>
          <a:p>
            <a:pPr algn="ctr"/>
            <a:r>
              <a:rPr lang="en-US" sz="3200" dirty="0"/>
              <a:t>IMPOSSIBLE TASK: BRING GOLDEN FLEECE</a:t>
            </a:r>
          </a:p>
          <a:p>
            <a:pPr algn="ctr"/>
            <a:endParaRPr lang="en-US" sz="3200" dirty="0"/>
          </a:p>
          <a:p>
            <a:pPr algn="ctr"/>
            <a:r>
              <a:rPr lang="en-US" sz="3200" dirty="0"/>
              <a:t>RAM CARRIED HELLE AND PHRIXUS</a:t>
            </a:r>
          </a:p>
          <a:p>
            <a:pPr algn="ctr"/>
            <a:r>
              <a:rPr lang="en-US" sz="3200" dirty="0"/>
              <a:t>FROM GREECE</a:t>
            </a:r>
          </a:p>
          <a:p>
            <a:pPr algn="ctr"/>
            <a:r>
              <a:rPr lang="en-US" sz="3200" dirty="0"/>
              <a:t>HELLESPONT</a:t>
            </a:r>
          </a:p>
          <a:p>
            <a:pPr algn="ctr"/>
            <a:r>
              <a:rPr lang="en-US" sz="3200" dirty="0"/>
              <a:t>BLACK SEA – COLCHIS (modern GEORGIA)</a:t>
            </a:r>
          </a:p>
          <a:p>
            <a:pPr algn="ctr"/>
            <a:r>
              <a:rPr lang="en-US" sz="3200" dirty="0"/>
              <a:t>KING AEETES (SON OF HELIUS)</a:t>
            </a:r>
          </a:p>
          <a:p>
            <a:pPr algn="ctr"/>
            <a:r>
              <a:rPr lang="en-US" sz="3200" dirty="0"/>
              <a:t>GUARDED BY UNSLEEPING DRAGON</a:t>
            </a:r>
          </a:p>
          <a:p>
            <a:pPr algn="ctr"/>
            <a:endParaRPr lang="en-US" sz="3200" dirty="0"/>
          </a:p>
          <a:p>
            <a:pPr algn="ctr"/>
            <a:r>
              <a:rPr lang="en-US" sz="3200" dirty="0"/>
              <a:t>ARGO, ARGONAUTS</a:t>
            </a:r>
          </a:p>
          <a:p>
            <a:pPr algn="ctr"/>
            <a:r>
              <a:rPr lang="en-US" sz="3200" dirty="0"/>
              <a:t>ORPHEUS, HERACLES</a:t>
            </a:r>
          </a:p>
        </p:txBody>
      </p:sp>
    </p:spTree>
    <p:extLst>
      <p:ext uri="{BB962C8B-B14F-4D97-AF65-F5344CB8AC3E}">
        <p14:creationId xmlns:p14="http://schemas.microsoft.com/office/powerpoint/2010/main" val="1439554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_24.1 - The Voyage of the Argo to Colch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48" y="0"/>
            <a:ext cx="8524361" cy="6858000"/>
          </a:xfrm>
          <a:prstGeom prst="rect">
            <a:avLst/>
          </a:prstGeom>
        </p:spPr>
      </p:pic>
    </p:spTree>
    <p:extLst>
      <p:ext uri="{BB962C8B-B14F-4D97-AF65-F5344CB8AC3E}">
        <p14:creationId xmlns:p14="http://schemas.microsoft.com/office/powerpoint/2010/main" val="908972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Colchis = modern Georgia?</a:t>
            </a:r>
            <a:br>
              <a:rPr lang="en-US" dirty="0"/>
            </a:br>
            <a:r>
              <a:rPr lang="en-US" dirty="0"/>
              <a:t>gold filigree work</a:t>
            </a:r>
          </a:p>
        </p:txBody>
      </p:sp>
      <p:pic>
        <p:nvPicPr>
          <p:cNvPr id="4" name="Content Placeholder 3" descr="ancient-greek-filigre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537619"/>
            <a:ext cx="4572000" cy="2857500"/>
          </a:xfrm>
        </p:spPr>
      </p:pic>
    </p:spTree>
    <p:extLst>
      <p:ext uri="{BB962C8B-B14F-4D97-AF65-F5344CB8AC3E}">
        <p14:creationId xmlns:p14="http://schemas.microsoft.com/office/powerpoint/2010/main" val="3920675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BB-ar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81" y="697706"/>
            <a:ext cx="6705600" cy="5462588"/>
          </a:xfrm>
          <a:prstGeom prst="rect">
            <a:avLst/>
          </a:prstGeom>
          <a:noFill/>
          <a:ln w="9525">
            <a:noFill/>
            <a:miter lim="800000"/>
            <a:headEnd/>
            <a:tailEnd/>
          </a:ln>
        </p:spPr>
      </p:pic>
      <p:sp>
        <p:nvSpPr>
          <p:cNvPr id="6" name="Rectangle 5"/>
          <p:cNvSpPr/>
          <p:nvPr/>
        </p:nvSpPr>
        <p:spPr>
          <a:xfrm>
            <a:off x="152400" y="6231554"/>
            <a:ext cx="7873951" cy="646331"/>
          </a:xfrm>
          <a:prstGeom prst="rect">
            <a:avLst/>
          </a:prstGeom>
        </p:spPr>
        <p:txBody>
          <a:bodyPr wrap="square">
            <a:spAutoFit/>
          </a:bodyPr>
          <a:lstStyle/>
          <a:p>
            <a:pPr algn="ctr"/>
            <a:r>
              <a:rPr lang="en-US" b="1" dirty="0">
                <a:latin typeface="Cambria"/>
                <a:cs typeface="Cambria"/>
              </a:rPr>
              <a:t>Athena supervising the building of the Argo, Terracotta relief, (</a:t>
            </a:r>
            <a:r>
              <a:rPr lang="en-US" b="1" dirty="0" err="1">
                <a:latin typeface="Cambria"/>
                <a:cs typeface="Cambria"/>
              </a:rPr>
              <a:t>c</a:t>
            </a:r>
            <a:r>
              <a:rPr lang="en-US" b="1" dirty="0">
                <a:latin typeface="Cambria"/>
                <a:cs typeface="Cambria"/>
              </a:rPr>
              <a:t>. 1st century CE)</a:t>
            </a:r>
          </a:p>
        </p:txBody>
      </p:sp>
    </p:spTree>
    <p:extLst>
      <p:ext uri="{BB962C8B-B14F-4D97-AF65-F5344CB8AC3E}">
        <p14:creationId xmlns:p14="http://schemas.microsoft.com/office/powerpoint/2010/main" val="3479497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descr="Jason book cover.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9655" y="262310"/>
            <a:ext cx="3863128" cy="6112490"/>
          </a:xfrm>
          <a:prstGeom prst="rect">
            <a:avLst/>
          </a:prstGeom>
          <a:noFill/>
          <a:ln w="9525">
            <a:noFill/>
            <a:miter lim="800000"/>
            <a:headEnd/>
            <a:tailEnd/>
          </a:ln>
        </p:spPr>
      </p:pic>
    </p:spTree>
    <p:extLst>
      <p:ext uri="{BB962C8B-B14F-4D97-AF65-F5344CB8AC3E}">
        <p14:creationId xmlns:p14="http://schemas.microsoft.com/office/powerpoint/2010/main" val="3602659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JASON AND MEDEA</a:t>
            </a:r>
          </a:p>
        </p:txBody>
      </p:sp>
      <p:sp>
        <p:nvSpPr>
          <p:cNvPr id="5" name="Content Placeholder 4"/>
          <p:cNvSpPr>
            <a:spLocks noGrp="1"/>
          </p:cNvSpPr>
          <p:nvPr>
            <p:ph idx="1"/>
          </p:nvPr>
        </p:nvSpPr>
        <p:spPr/>
        <p:txBody>
          <a:bodyPr/>
          <a:lstStyle/>
          <a:p>
            <a:pPr marL="0" indent="0">
              <a:buNone/>
            </a:pPr>
            <a:r>
              <a:rPr lang="en-US" sz="2400" dirty="0" err="1"/>
              <a:t>Aeëtes</a:t>
            </a:r>
            <a:r>
              <a:rPr lang="en-US" sz="2400" dirty="0"/>
              <a:t> assigns impossible tasks:</a:t>
            </a:r>
          </a:p>
          <a:p>
            <a:pPr marL="0" indent="0">
              <a:buNone/>
            </a:pPr>
            <a:r>
              <a:rPr lang="en-US" sz="2400" dirty="0"/>
              <a:t>	to yoke fire-breathing bulls, plough field, sow dragon’s teeth (from Theban serpent), kill men that sprout up</a:t>
            </a:r>
          </a:p>
          <a:p>
            <a:pPr marL="0" indent="0">
              <a:buNone/>
            </a:pPr>
            <a:endParaRPr lang="en-US" sz="2400" dirty="0"/>
          </a:p>
          <a:p>
            <a:pPr marL="0" indent="0">
              <a:buNone/>
            </a:pPr>
            <a:r>
              <a:rPr lang="en-US" sz="2400" dirty="0"/>
              <a:t>Medea: </a:t>
            </a:r>
            <a:r>
              <a:rPr lang="en-US" sz="2400" dirty="0" err="1"/>
              <a:t>Aeëtes</a:t>
            </a:r>
            <a:r>
              <a:rPr lang="en-US" sz="2400" dirty="0"/>
              <a:t>’ daughter, </a:t>
            </a:r>
            <a:r>
              <a:rPr lang="en-US" sz="2400" dirty="0" err="1"/>
              <a:t>Helius</a:t>
            </a:r>
            <a:r>
              <a:rPr lang="en-US" sz="2400" dirty="0"/>
              <a:t>’ grand-daughter, Circe’s niece, magic skills: ointment to protect Jason from bulls, drug for dragon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81133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6231554"/>
            <a:ext cx="7873951" cy="646331"/>
          </a:xfrm>
          <a:prstGeom prst="rect">
            <a:avLst/>
          </a:prstGeom>
        </p:spPr>
        <p:txBody>
          <a:bodyPr wrap="square">
            <a:spAutoFit/>
          </a:bodyPr>
          <a:lstStyle/>
          <a:p>
            <a:pPr algn="ctr"/>
            <a:r>
              <a:rPr lang="en-US" b="1" i="1" dirty="0">
                <a:latin typeface="Cambria"/>
                <a:cs typeface="Cambria"/>
              </a:rPr>
              <a:t>Jason Swearing his Eternal Love to </a:t>
            </a:r>
            <a:r>
              <a:rPr lang="en-US" b="1" i="1" dirty="0" err="1">
                <a:latin typeface="Cambria"/>
                <a:cs typeface="Cambria"/>
              </a:rPr>
              <a:t>Medea</a:t>
            </a:r>
            <a:r>
              <a:rPr lang="en-US" b="1" i="1" dirty="0">
                <a:latin typeface="Cambria"/>
                <a:cs typeface="Cambria"/>
              </a:rPr>
              <a:t> </a:t>
            </a:r>
            <a:r>
              <a:rPr lang="en-US" b="1" dirty="0">
                <a:latin typeface="Cambria"/>
                <a:cs typeface="Cambria"/>
              </a:rPr>
              <a:t>by Jean-Francois </a:t>
            </a:r>
            <a:r>
              <a:rPr lang="en-US" b="1" dirty="0" err="1">
                <a:latin typeface="Cambria"/>
                <a:cs typeface="Cambria"/>
              </a:rPr>
              <a:t>Detroy</a:t>
            </a:r>
            <a:r>
              <a:rPr lang="en-US" b="1" dirty="0">
                <a:latin typeface="Cambria"/>
                <a:cs typeface="Cambria"/>
              </a:rPr>
              <a:t> (1742/3)</a:t>
            </a:r>
          </a:p>
        </p:txBody>
      </p:sp>
      <p:pic>
        <p:nvPicPr>
          <p:cNvPr id="5" name="Picture 4" descr="Jason swearing Eternal Affection to Mede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979" y="356216"/>
            <a:ext cx="5438775" cy="5875338"/>
          </a:xfrm>
          <a:prstGeom prst="rect">
            <a:avLst/>
          </a:prstGeom>
          <a:noFill/>
          <a:ln w="9525">
            <a:noFill/>
            <a:miter lim="800000"/>
            <a:headEnd/>
            <a:tailEnd/>
          </a:ln>
        </p:spPr>
      </p:pic>
    </p:spTree>
    <p:extLst>
      <p:ext uri="{BB962C8B-B14F-4D97-AF65-F5344CB8AC3E}">
        <p14:creationId xmlns:p14="http://schemas.microsoft.com/office/powerpoint/2010/main" val="3717030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0" y="6242050"/>
            <a:ext cx="7873951" cy="369332"/>
          </a:xfrm>
          <a:prstGeom prst="rect">
            <a:avLst/>
          </a:prstGeom>
        </p:spPr>
        <p:txBody>
          <a:bodyPr wrap="square">
            <a:spAutoFit/>
          </a:bodyPr>
          <a:lstStyle/>
          <a:p>
            <a:pPr algn="ctr"/>
            <a:r>
              <a:rPr lang="en-US" b="1" dirty="0">
                <a:latin typeface="Cambria"/>
                <a:cs typeface="Cambria"/>
              </a:rPr>
              <a:t>Jason and </a:t>
            </a:r>
            <a:r>
              <a:rPr lang="en-US" b="1" dirty="0" err="1">
                <a:latin typeface="Cambria"/>
                <a:cs typeface="Cambria"/>
              </a:rPr>
              <a:t>Medea</a:t>
            </a:r>
            <a:r>
              <a:rPr lang="en-US" b="1" dirty="0">
                <a:latin typeface="Cambria"/>
                <a:cs typeface="Cambria"/>
              </a:rPr>
              <a:t> by Gustav Moreau (1865)</a:t>
            </a:r>
          </a:p>
        </p:txBody>
      </p:sp>
      <p:pic>
        <p:nvPicPr>
          <p:cNvPr id="5" name="Content Placeholder 3" descr="gustav.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5117" y="615950"/>
            <a:ext cx="3124200" cy="5626100"/>
          </a:xfrm>
          <a:prstGeom prst="rect">
            <a:avLst/>
          </a:prstGeom>
          <a:noFill/>
          <a:ln w="9525">
            <a:noFill/>
            <a:miter lim="800000"/>
            <a:headEnd/>
            <a:tailEnd/>
          </a:ln>
        </p:spPr>
      </p:pic>
    </p:spTree>
    <p:extLst>
      <p:ext uri="{BB962C8B-B14F-4D97-AF65-F5344CB8AC3E}">
        <p14:creationId xmlns:p14="http://schemas.microsoft.com/office/powerpoint/2010/main" val="4098575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0865" y="853670"/>
            <a:ext cx="6640720" cy="4893647"/>
          </a:xfrm>
          <a:prstGeom prst="rect">
            <a:avLst/>
          </a:prstGeom>
          <a:noFill/>
        </p:spPr>
        <p:txBody>
          <a:bodyPr wrap="square" rtlCol="0">
            <a:spAutoFit/>
          </a:bodyPr>
          <a:lstStyle/>
          <a:p>
            <a:r>
              <a:rPr lang="en-US" sz="2400" dirty="0"/>
              <a:t>Ovid </a:t>
            </a:r>
            <a:r>
              <a:rPr lang="en-US" sz="2400" i="1" dirty="0"/>
              <a:t>Metamorphoses</a:t>
            </a:r>
            <a:r>
              <a:rPr lang="en-US" sz="2400" dirty="0"/>
              <a:t> 7:</a:t>
            </a:r>
          </a:p>
          <a:p>
            <a:endParaRPr lang="en-US" sz="2400" dirty="0"/>
          </a:p>
          <a:p>
            <a:r>
              <a:rPr lang="en-US" sz="2400" dirty="0"/>
              <a:t>The brazen-footed bulls puffed forth fire from their adamantine nostrils and the grass burned at the touch of their breath … The Argonauts were petrified with fear. On came Jason and felt not their fiery breath, so great was the power of Medea’s drugs. He stroked their deep dewlaps with fearless hand and compelled them, driven beneath the yoke, to draw the plough’s heavy weight and tear open the soil as yet </a:t>
            </a:r>
            <a:r>
              <a:rPr lang="en-US" sz="2400" dirty="0" err="1"/>
              <a:t>unploughed</a:t>
            </a:r>
            <a:r>
              <a:rPr lang="en-US" sz="2400" dirty="0"/>
              <a:t>.</a:t>
            </a:r>
          </a:p>
          <a:p>
            <a:endParaRPr lang="en-US" sz="2400" dirty="0"/>
          </a:p>
          <a:p>
            <a:endParaRPr lang="en-US" sz="2400" dirty="0"/>
          </a:p>
        </p:txBody>
      </p:sp>
    </p:spTree>
    <p:extLst>
      <p:ext uri="{BB962C8B-B14F-4D97-AF65-F5344CB8AC3E}">
        <p14:creationId xmlns:p14="http://schemas.microsoft.com/office/powerpoint/2010/main" val="3399204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 y="6231554"/>
            <a:ext cx="7873951" cy="369332"/>
          </a:xfrm>
          <a:prstGeom prst="rect">
            <a:avLst/>
          </a:prstGeom>
        </p:spPr>
        <p:txBody>
          <a:bodyPr wrap="square">
            <a:spAutoFit/>
          </a:bodyPr>
          <a:lstStyle/>
          <a:p>
            <a:pPr algn="ctr"/>
            <a:r>
              <a:rPr lang="en-US" b="1" dirty="0">
                <a:latin typeface="Cambria"/>
                <a:cs typeface="Cambria"/>
              </a:rPr>
              <a:t>Jason takes the fleece, </a:t>
            </a:r>
            <a:r>
              <a:rPr lang="en-US" b="1" dirty="0" err="1">
                <a:latin typeface="Cambria"/>
                <a:cs typeface="Cambria"/>
              </a:rPr>
              <a:t>Apulian</a:t>
            </a:r>
            <a:r>
              <a:rPr lang="en-US" b="1" dirty="0">
                <a:latin typeface="Cambria"/>
                <a:cs typeface="Cambria"/>
              </a:rPr>
              <a:t> Red Figure (4</a:t>
            </a:r>
            <a:r>
              <a:rPr lang="en-US" b="1" baseline="30000" dirty="0">
                <a:latin typeface="Cambria"/>
                <a:cs typeface="Cambria"/>
              </a:rPr>
              <a:t>th</a:t>
            </a:r>
            <a:r>
              <a:rPr lang="en-US" b="1" dirty="0">
                <a:latin typeface="Cambria"/>
                <a:cs typeface="Cambria"/>
              </a:rPr>
              <a:t> </a:t>
            </a:r>
            <a:r>
              <a:rPr lang="en-US" b="1" dirty="0" err="1">
                <a:latin typeface="Cambria"/>
                <a:cs typeface="Cambria"/>
              </a:rPr>
              <a:t>c</a:t>
            </a:r>
            <a:r>
              <a:rPr lang="en-US" b="1" dirty="0">
                <a:latin typeface="Cambria"/>
                <a:cs typeface="Cambria"/>
              </a:rPr>
              <a:t> BCE)</a:t>
            </a:r>
          </a:p>
        </p:txBody>
      </p:sp>
      <p:pic>
        <p:nvPicPr>
          <p:cNvPr id="5" name="Content Placeholder 3" descr="jason fleece"/>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2212" y="277650"/>
            <a:ext cx="3962400" cy="5822950"/>
          </a:xfrm>
          <a:prstGeom prst="rect">
            <a:avLst/>
          </a:prstGeom>
          <a:noFill/>
          <a:ln w="9525">
            <a:noFill/>
            <a:miter lim="800000"/>
            <a:headEnd/>
            <a:tailEnd/>
          </a:ln>
        </p:spPr>
      </p:pic>
    </p:spTree>
    <p:extLst>
      <p:ext uri="{BB962C8B-B14F-4D97-AF65-F5344CB8AC3E}">
        <p14:creationId xmlns:p14="http://schemas.microsoft.com/office/powerpoint/2010/main" val="130542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25" y="985422"/>
            <a:ext cx="4876800" cy="4876800"/>
          </a:xfrm>
          <a:prstGeom prst="rect">
            <a:avLst/>
          </a:prstGeom>
          <a:noFill/>
          <a:ln w="9525">
            <a:noFill/>
            <a:miter lim="800000"/>
            <a:headEnd/>
            <a:tailEnd/>
          </a:ln>
          <a:effectLst/>
        </p:spPr>
      </p:pic>
      <p:sp>
        <p:nvSpPr>
          <p:cNvPr id="7" name="Rectangle 6"/>
          <p:cNvSpPr/>
          <p:nvPr/>
        </p:nvSpPr>
        <p:spPr>
          <a:xfrm>
            <a:off x="1070625" y="5862222"/>
            <a:ext cx="4572000" cy="646331"/>
          </a:xfrm>
          <a:prstGeom prst="rect">
            <a:avLst/>
          </a:prstGeom>
        </p:spPr>
        <p:txBody>
          <a:bodyPr>
            <a:spAutoFit/>
          </a:bodyPr>
          <a:lstStyle/>
          <a:p>
            <a:pPr algn="ctr"/>
            <a:r>
              <a:rPr lang="en-US" b="1" dirty="0" err="1">
                <a:latin typeface="Cambria"/>
                <a:cs typeface="Cambria"/>
              </a:rPr>
              <a:t>Danae</a:t>
            </a:r>
            <a:r>
              <a:rPr lang="en-US" b="1" dirty="0">
                <a:latin typeface="Cambria"/>
                <a:cs typeface="Cambria"/>
              </a:rPr>
              <a:t> and the shower of gold, red figure vase (450-25 BCE</a:t>
            </a:r>
            <a:r>
              <a:rPr lang="en-US" b="1" dirty="0">
                <a:solidFill>
                  <a:schemeClr val="accent5">
                    <a:lumMod val="50000"/>
                  </a:schemeClr>
                </a:solidFill>
                <a:latin typeface="Cambria"/>
                <a:cs typeface="Cambria"/>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52" y="844550"/>
            <a:ext cx="7581900" cy="5168900"/>
          </a:xfrm>
          <a:prstGeom prst="rect">
            <a:avLst/>
          </a:prstGeom>
          <a:noFill/>
          <a:ln w="9525">
            <a:noFill/>
            <a:miter lim="800000"/>
            <a:headEnd/>
            <a:tailEnd/>
          </a:ln>
        </p:spPr>
      </p:pic>
    </p:spTree>
    <p:extLst>
      <p:ext uri="{BB962C8B-B14F-4D97-AF65-F5344CB8AC3E}">
        <p14:creationId xmlns:p14="http://schemas.microsoft.com/office/powerpoint/2010/main" val="3022201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6046888"/>
            <a:ext cx="7873951" cy="369332"/>
          </a:xfrm>
          <a:prstGeom prst="rect">
            <a:avLst/>
          </a:prstGeom>
        </p:spPr>
        <p:txBody>
          <a:bodyPr wrap="square">
            <a:spAutoFit/>
          </a:bodyPr>
          <a:lstStyle/>
          <a:p>
            <a:pPr algn="ctr"/>
            <a:r>
              <a:rPr lang="en-US" b="1" dirty="0">
                <a:latin typeface="Cambria"/>
                <a:cs typeface="Cambria"/>
              </a:rPr>
              <a:t>Jason returns to </a:t>
            </a:r>
            <a:r>
              <a:rPr lang="en-US" b="1" dirty="0" err="1">
                <a:latin typeface="Cambria"/>
                <a:cs typeface="Cambria"/>
              </a:rPr>
              <a:t>Iolcos</a:t>
            </a:r>
            <a:r>
              <a:rPr lang="en-US" b="1" dirty="0">
                <a:latin typeface="Cambria"/>
                <a:cs typeface="Cambria"/>
              </a:rPr>
              <a:t> with the fleece</a:t>
            </a:r>
          </a:p>
        </p:txBody>
      </p:sp>
      <p:pic>
        <p:nvPicPr>
          <p:cNvPr id="5" name="Content Placeholder 3" descr="pelias.gif"/>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7095" y="321847"/>
            <a:ext cx="5410200" cy="5540375"/>
          </a:xfrm>
          <a:prstGeom prst="rect">
            <a:avLst/>
          </a:prstGeom>
          <a:noFill/>
          <a:ln w="9525">
            <a:noFill/>
            <a:miter lim="800000"/>
            <a:headEnd/>
            <a:tailEnd/>
          </a:ln>
        </p:spPr>
      </p:pic>
    </p:spTree>
    <p:extLst>
      <p:ext uri="{BB962C8B-B14F-4D97-AF65-F5344CB8AC3E}">
        <p14:creationId xmlns:p14="http://schemas.microsoft.com/office/powerpoint/2010/main" val="3697660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from Colchis</a:t>
            </a:r>
          </a:p>
        </p:txBody>
      </p:sp>
      <p:sp>
        <p:nvSpPr>
          <p:cNvPr id="3" name="Content Placeholder 2"/>
          <p:cNvSpPr>
            <a:spLocks noGrp="1"/>
          </p:cNvSpPr>
          <p:nvPr>
            <p:ph idx="1"/>
          </p:nvPr>
        </p:nvSpPr>
        <p:spPr>
          <a:xfrm>
            <a:off x="457200" y="1600200"/>
            <a:ext cx="8229600" cy="5062601"/>
          </a:xfrm>
        </p:spPr>
        <p:txBody>
          <a:bodyPr>
            <a:normAutofit lnSpcReduction="10000"/>
          </a:bodyPr>
          <a:lstStyle/>
          <a:p>
            <a:pPr marL="0" indent="0">
              <a:buNone/>
            </a:pPr>
            <a:r>
              <a:rPr lang="en-US" sz="2800" dirty="0"/>
              <a:t>– Medea chops up brother </a:t>
            </a:r>
            <a:r>
              <a:rPr lang="en-US" sz="2800" dirty="0" err="1"/>
              <a:t>Apsyrtus</a:t>
            </a:r>
            <a:r>
              <a:rPr lang="en-US" sz="2800" dirty="0"/>
              <a:t> and drops pieces in water to slow </a:t>
            </a:r>
            <a:r>
              <a:rPr lang="en-US" sz="2800" dirty="0" err="1"/>
              <a:t>Aeëtes</a:t>
            </a:r>
            <a:r>
              <a:rPr lang="en-US" sz="2800" dirty="0"/>
              <a:t>’ pursuit</a:t>
            </a:r>
          </a:p>
          <a:p>
            <a:pPr marL="0" indent="0">
              <a:buNone/>
            </a:pPr>
            <a:r>
              <a:rPr lang="en-US" sz="2800" dirty="0"/>
              <a:t>– Visit to Circe for purification</a:t>
            </a:r>
          </a:p>
          <a:p>
            <a:pPr marL="0" indent="0">
              <a:buNone/>
            </a:pPr>
            <a:r>
              <a:rPr lang="en-US" sz="2800" dirty="0"/>
              <a:t>– To </a:t>
            </a:r>
            <a:r>
              <a:rPr lang="en-US" sz="2800" dirty="0" err="1"/>
              <a:t>Iolcus</a:t>
            </a:r>
            <a:r>
              <a:rPr lang="en-US" sz="2800" dirty="0"/>
              <a:t>, gives fleece to </a:t>
            </a:r>
            <a:r>
              <a:rPr lang="en-US" sz="2800" dirty="0" err="1"/>
              <a:t>Pelias</a:t>
            </a:r>
            <a:endParaRPr lang="en-US" sz="2800" dirty="0"/>
          </a:p>
          <a:p>
            <a:pPr marL="0" indent="0">
              <a:buNone/>
            </a:pPr>
            <a:r>
              <a:rPr lang="en-US" sz="2800" dirty="0"/>
              <a:t>– </a:t>
            </a:r>
            <a:r>
              <a:rPr lang="en-US" sz="2800" dirty="0" err="1"/>
              <a:t>Pelias</a:t>
            </a:r>
            <a:r>
              <a:rPr lang="en-US" sz="2800" dirty="0"/>
              <a:t> reneges on deal</a:t>
            </a:r>
          </a:p>
          <a:p>
            <a:pPr marL="0" indent="0">
              <a:buNone/>
            </a:pPr>
            <a:r>
              <a:rPr lang="en-US" sz="2800" dirty="0"/>
              <a:t>– Medea causes death of </a:t>
            </a:r>
            <a:r>
              <a:rPr lang="en-US" sz="2800" dirty="0" err="1"/>
              <a:t>Pelias</a:t>
            </a:r>
            <a:endParaRPr lang="en-US" sz="2800" dirty="0"/>
          </a:p>
          <a:p>
            <a:pPr marL="0" indent="0">
              <a:buNone/>
            </a:pPr>
            <a:r>
              <a:rPr lang="en-US" sz="2800" dirty="0"/>
              <a:t>– Jason and Medea driven out and go to Corinth as exiles</a:t>
            </a:r>
          </a:p>
          <a:p>
            <a:pPr marL="0" indent="0">
              <a:buNone/>
            </a:pPr>
            <a:r>
              <a:rPr lang="en-US" sz="2800" dirty="0"/>
              <a:t>– Jason abandons Medea, she kills their sons, flees to Athens on chariot of the Sun, given asylum by </a:t>
            </a:r>
            <a:r>
              <a:rPr lang="en-US" sz="2800" dirty="0" err="1"/>
              <a:t>Aegeus</a:t>
            </a:r>
            <a:endParaRPr lang="en-US" sz="2800" dirty="0"/>
          </a:p>
        </p:txBody>
      </p:sp>
    </p:spTree>
    <p:extLst>
      <p:ext uri="{BB962C8B-B14F-4D97-AF65-F5344CB8AC3E}">
        <p14:creationId xmlns:p14="http://schemas.microsoft.com/office/powerpoint/2010/main" val="3944875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Jason’s ignominious death</a:t>
            </a:r>
          </a:p>
        </p:txBody>
      </p:sp>
    </p:spTree>
    <p:extLst>
      <p:ext uri="{BB962C8B-B14F-4D97-AF65-F5344CB8AC3E}">
        <p14:creationId xmlns:p14="http://schemas.microsoft.com/office/powerpoint/2010/main" val="162732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Toby</a:t>
            </a:r>
          </a:p>
        </p:txBody>
      </p:sp>
      <p:pic>
        <p:nvPicPr>
          <p:cNvPr id="4" name="Content Placeholder 3" descr="Toby soul gaze.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4979" y="2141538"/>
            <a:ext cx="5476841" cy="3649662"/>
          </a:xfrm>
        </p:spPr>
      </p:pic>
    </p:spTree>
    <p:extLst>
      <p:ext uri="{BB962C8B-B14F-4D97-AF65-F5344CB8AC3E}">
        <p14:creationId xmlns:p14="http://schemas.microsoft.com/office/powerpoint/2010/main" val="3683388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4F21-B386-DB41-8FBF-E9369687B2B2}"/>
              </a:ext>
            </a:extLst>
          </p:cNvPr>
          <p:cNvSpPr>
            <a:spLocks noGrp="1"/>
          </p:cNvSpPr>
          <p:nvPr>
            <p:ph type="title"/>
          </p:nvPr>
        </p:nvSpPr>
        <p:spPr/>
        <p:txBody>
          <a:bodyPr/>
          <a:lstStyle/>
          <a:p>
            <a:r>
              <a:rPr lang="en-US" dirty="0"/>
              <a:t>Achilles and Odysseus</a:t>
            </a:r>
          </a:p>
        </p:txBody>
      </p:sp>
      <p:sp>
        <p:nvSpPr>
          <p:cNvPr id="3" name="Content Placeholder 2">
            <a:extLst>
              <a:ext uri="{FF2B5EF4-FFF2-40B4-BE49-F238E27FC236}">
                <a16:creationId xmlns:a16="http://schemas.microsoft.com/office/drawing/2014/main" id="{BBD9BF80-F902-3E4A-842F-616A35276FCC}"/>
              </a:ext>
            </a:extLst>
          </p:cNvPr>
          <p:cNvSpPr>
            <a:spLocks noGrp="1"/>
          </p:cNvSpPr>
          <p:nvPr>
            <p:ph idx="1"/>
          </p:nvPr>
        </p:nvSpPr>
        <p:spPr/>
        <p:txBody>
          <a:bodyPr/>
          <a:lstStyle/>
          <a:p>
            <a:pPr marL="0" indent="0">
              <a:buNone/>
            </a:pPr>
            <a:r>
              <a:rPr lang="en-US" sz="2400" dirty="0"/>
              <a:t>Homeric heroes</a:t>
            </a:r>
          </a:p>
          <a:p>
            <a:pPr marL="0" indent="0">
              <a:buNone/>
            </a:pPr>
            <a:r>
              <a:rPr lang="en-US" sz="2400" dirty="0"/>
              <a:t>Homeric epic - </a:t>
            </a:r>
            <a:r>
              <a:rPr lang="en-US" sz="2400" i="1" dirty="0"/>
              <a:t>Iliad</a:t>
            </a:r>
            <a:r>
              <a:rPr lang="en-US" sz="2400" dirty="0"/>
              <a:t> and </a:t>
            </a:r>
            <a:r>
              <a:rPr lang="en-US" sz="2400" i="1" dirty="0"/>
              <a:t>Odyssey</a:t>
            </a:r>
          </a:p>
          <a:p>
            <a:pPr marL="0" indent="0">
              <a:buNone/>
            </a:pPr>
            <a:r>
              <a:rPr lang="en-US" sz="2400" dirty="0"/>
              <a:t>“The Homeric question”</a:t>
            </a:r>
          </a:p>
          <a:p>
            <a:pPr marL="0" indent="0">
              <a:buNone/>
            </a:pPr>
            <a:r>
              <a:rPr lang="en-US" sz="2400" dirty="0" err="1"/>
              <a:t>Milman</a:t>
            </a:r>
            <a:r>
              <a:rPr lang="en-US" sz="2400" dirty="0"/>
              <a:t> Parry and Albert Lord (Harvard)</a:t>
            </a:r>
          </a:p>
          <a:p>
            <a:pPr marL="0" indent="0">
              <a:buNone/>
            </a:pPr>
            <a:r>
              <a:rPr lang="en-US" sz="2400" dirty="0"/>
              <a:t>oral composition cf. Yugoslavian oral poetry</a:t>
            </a:r>
          </a:p>
          <a:p>
            <a:pPr marL="0" indent="0">
              <a:buNone/>
            </a:pPr>
            <a:r>
              <a:rPr lang="en-US" sz="2400" dirty="0"/>
              <a:t>formulae/formulas/formulaic composition</a:t>
            </a:r>
          </a:p>
          <a:p>
            <a:pPr marL="0" indent="0">
              <a:buNone/>
            </a:pPr>
            <a:r>
              <a:rPr lang="en-US" sz="2400" dirty="0" err="1"/>
              <a:t>aoidoi</a:t>
            </a:r>
            <a:r>
              <a:rPr lang="en-US" sz="2400" dirty="0"/>
              <a:t> = singers/poets, </a:t>
            </a:r>
            <a:r>
              <a:rPr lang="en-US" sz="2400" dirty="0" err="1"/>
              <a:t>rhapsodes</a:t>
            </a:r>
            <a:r>
              <a:rPr lang="en-US" sz="2400" dirty="0"/>
              <a:t> = “song-</a:t>
            </a:r>
            <a:r>
              <a:rPr lang="en-US" sz="2400" dirty="0" err="1"/>
              <a:t>stitchers</a:t>
            </a:r>
            <a:r>
              <a:rPr lang="en-US" sz="2400" dirty="0"/>
              <a:t>”</a:t>
            </a:r>
          </a:p>
          <a:p>
            <a:endParaRPr lang="en-US" dirty="0"/>
          </a:p>
        </p:txBody>
      </p:sp>
    </p:spTree>
    <p:extLst>
      <p:ext uri="{BB962C8B-B14F-4D97-AF65-F5344CB8AC3E}">
        <p14:creationId xmlns:p14="http://schemas.microsoft.com/office/powerpoint/2010/main" val="35048200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7006590"/>
        </p:xfrm>
        <a:graphic>
          <a:graphicData uri="http://schemas.openxmlformats.org/drawingml/2006/table">
            <a:tbl>
              <a:tblPr bandCol="1">
                <a:tableStyleId>{10A1B5D5-9B99-4C35-A422-299274C87663}</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57250">
                <a:tc>
                  <a:txBody>
                    <a:bodyPr/>
                    <a:lstStyle/>
                    <a:p>
                      <a:pPr algn="ctr"/>
                      <a:r>
                        <a:rPr lang="en-US" sz="3000" dirty="0">
                          <a:solidFill>
                            <a:srgbClr val="2A1D11"/>
                          </a:solidFill>
                          <a:latin typeface="Cambria"/>
                          <a:cs typeface="Cambria"/>
                        </a:rPr>
                        <a:t>CYPRIA</a:t>
                      </a:r>
                    </a:p>
                  </a:txBody>
                  <a:tcPr/>
                </a:tc>
                <a:tc>
                  <a:txBody>
                    <a:bodyPr/>
                    <a:lstStyle/>
                    <a:p>
                      <a:pPr algn="ctr"/>
                      <a:r>
                        <a:rPr lang="en-US" sz="3000" dirty="0" err="1">
                          <a:solidFill>
                            <a:srgbClr val="46311B"/>
                          </a:solidFill>
                          <a:latin typeface="Cambria"/>
                          <a:cs typeface="Cambria"/>
                        </a:rPr>
                        <a:t>judgement</a:t>
                      </a:r>
                      <a:r>
                        <a:rPr lang="en-US" sz="3000" baseline="0" dirty="0">
                          <a:solidFill>
                            <a:srgbClr val="46311B"/>
                          </a:solidFill>
                          <a:latin typeface="Cambria"/>
                          <a:cs typeface="Cambria"/>
                        </a:rPr>
                        <a:t> of Paris</a:t>
                      </a:r>
                      <a:endParaRPr lang="en-US" sz="3000" dirty="0">
                        <a:solidFill>
                          <a:srgbClr val="46311B"/>
                        </a:solidFill>
                        <a:latin typeface="Cambria"/>
                        <a:cs typeface="Cambria"/>
                      </a:endParaRPr>
                    </a:p>
                  </a:txBody>
                  <a:tcPr/>
                </a:tc>
                <a:extLst>
                  <a:ext uri="{0D108BD9-81ED-4DB2-BD59-A6C34878D82A}">
                    <a16:rowId xmlns:a16="http://schemas.microsoft.com/office/drawing/2014/main" val="10000"/>
                  </a:ext>
                </a:extLst>
              </a:tr>
              <a:tr h="857250">
                <a:tc>
                  <a:txBody>
                    <a:bodyPr/>
                    <a:lstStyle/>
                    <a:p>
                      <a:pPr algn="ctr"/>
                      <a:r>
                        <a:rPr lang="en-US" sz="3000" b="1" dirty="0">
                          <a:solidFill>
                            <a:srgbClr val="2A1D11"/>
                          </a:solidFill>
                          <a:latin typeface="Cambria"/>
                          <a:cs typeface="Cambria"/>
                        </a:rPr>
                        <a:t>ILIAD</a:t>
                      </a:r>
                    </a:p>
                  </a:txBody>
                  <a:tcPr/>
                </a:tc>
                <a:tc>
                  <a:txBody>
                    <a:bodyPr/>
                    <a:lstStyle/>
                    <a:p>
                      <a:pPr algn="ctr"/>
                      <a:r>
                        <a:rPr lang="en-US" sz="3000" b="1" dirty="0">
                          <a:solidFill>
                            <a:srgbClr val="46311B"/>
                          </a:solidFill>
                          <a:latin typeface="Cambria"/>
                          <a:cs typeface="Cambria"/>
                        </a:rPr>
                        <a:t>Achilles </a:t>
                      </a:r>
                      <a:r>
                        <a:rPr lang="en-US" sz="3000" b="1" dirty="0" err="1">
                          <a:solidFill>
                            <a:srgbClr val="46311B"/>
                          </a:solidFill>
                          <a:latin typeface="Cambria"/>
                          <a:cs typeface="Cambria"/>
                        </a:rPr>
                        <a:t>vs</a:t>
                      </a:r>
                      <a:r>
                        <a:rPr lang="en-US" sz="3000" b="1" dirty="0">
                          <a:solidFill>
                            <a:srgbClr val="46311B"/>
                          </a:solidFill>
                          <a:latin typeface="Cambria"/>
                          <a:cs typeface="Cambria"/>
                        </a:rPr>
                        <a:t> Hector</a:t>
                      </a:r>
                    </a:p>
                  </a:txBody>
                  <a:tcPr/>
                </a:tc>
                <a:extLst>
                  <a:ext uri="{0D108BD9-81ED-4DB2-BD59-A6C34878D82A}">
                    <a16:rowId xmlns:a16="http://schemas.microsoft.com/office/drawing/2014/main" val="10001"/>
                  </a:ext>
                </a:extLst>
              </a:tr>
              <a:tr h="857250">
                <a:tc>
                  <a:txBody>
                    <a:bodyPr/>
                    <a:lstStyle/>
                    <a:p>
                      <a:pPr algn="ctr"/>
                      <a:r>
                        <a:rPr lang="en-US" sz="3000" dirty="0">
                          <a:solidFill>
                            <a:srgbClr val="2A1D11"/>
                          </a:solidFill>
                          <a:latin typeface="Cambria"/>
                          <a:cs typeface="Cambria"/>
                        </a:rPr>
                        <a:t>AETHIOPIS</a:t>
                      </a:r>
                    </a:p>
                    <a:p>
                      <a:pPr algn="ctr"/>
                      <a:endParaRPr lang="en-US" sz="3000" dirty="0">
                        <a:solidFill>
                          <a:srgbClr val="2A1D11"/>
                        </a:solidFill>
                        <a:latin typeface="Cambria"/>
                        <a:cs typeface="Cambria"/>
                      </a:endParaRPr>
                    </a:p>
                  </a:txBody>
                  <a:tcPr/>
                </a:tc>
                <a:tc>
                  <a:txBody>
                    <a:bodyPr/>
                    <a:lstStyle/>
                    <a:p>
                      <a:pPr algn="ctr"/>
                      <a:r>
                        <a:rPr lang="en-US" sz="3000" dirty="0">
                          <a:solidFill>
                            <a:srgbClr val="46311B"/>
                          </a:solidFill>
                          <a:latin typeface="Cambria"/>
                          <a:cs typeface="Cambria"/>
                        </a:rPr>
                        <a:t>Amazons at Troy; death</a:t>
                      </a:r>
                      <a:r>
                        <a:rPr lang="en-US" sz="3000" baseline="0" dirty="0">
                          <a:solidFill>
                            <a:srgbClr val="46311B"/>
                          </a:solidFill>
                          <a:latin typeface="Cambria"/>
                          <a:cs typeface="Cambria"/>
                        </a:rPr>
                        <a:t> of Achilles</a:t>
                      </a:r>
                      <a:endParaRPr lang="en-US" sz="3000" dirty="0">
                        <a:solidFill>
                          <a:srgbClr val="46311B"/>
                        </a:solidFill>
                        <a:latin typeface="Cambria"/>
                        <a:cs typeface="Cambria"/>
                      </a:endParaRPr>
                    </a:p>
                  </a:txBody>
                  <a:tcPr/>
                </a:tc>
                <a:extLst>
                  <a:ext uri="{0D108BD9-81ED-4DB2-BD59-A6C34878D82A}">
                    <a16:rowId xmlns:a16="http://schemas.microsoft.com/office/drawing/2014/main" val="10002"/>
                  </a:ext>
                </a:extLst>
              </a:tr>
              <a:tr h="857250">
                <a:tc>
                  <a:txBody>
                    <a:bodyPr/>
                    <a:lstStyle/>
                    <a:p>
                      <a:pPr algn="ctr"/>
                      <a:r>
                        <a:rPr lang="en-US" sz="3000" dirty="0">
                          <a:solidFill>
                            <a:srgbClr val="2A1D11"/>
                          </a:solidFill>
                          <a:latin typeface="Cambria"/>
                          <a:cs typeface="Cambria"/>
                        </a:rPr>
                        <a:t>LITTLE ILIAD</a:t>
                      </a:r>
                    </a:p>
                  </a:txBody>
                  <a:tcPr/>
                </a:tc>
                <a:tc>
                  <a:txBody>
                    <a:bodyPr/>
                    <a:lstStyle/>
                    <a:p>
                      <a:pPr algn="ctr"/>
                      <a:r>
                        <a:rPr lang="en-US" sz="3000" dirty="0">
                          <a:solidFill>
                            <a:srgbClr val="46311B"/>
                          </a:solidFill>
                          <a:latin typeface="Cambria"/>
                          <a:cs typeface="Cambria"/>
                        </a:rPr>
                        <a:t>Trojan Horse</a:t>
                      </a:r>
                    </a:p>
                  </a:txBody>
                  <a:tcPr/>
                </a:tc>
                <a:extLst>
                  <a:ext uri="{0D108BD9-81ED-4DB2-BD59-A6C34878D82A}">
                    <a16:rowId xmlns:a16="http://schemas.microsoft.com/office/drawing/2014/main" val="10003"/>
                  </a:ext>
                </a:extLst>
              </a:tr>
              <a:tr h="857250">
                <a:tc>
                  <a:txBody>
                    <a:bodyPr/>
                    <a:lstStyle/>
                    <a:p>
                      <a:pPr algn="ctr"/>
                      <a:r>
                        <a:rPr lang="en-US" sz="3000" dirty="0">
                          <a:solidFill>
                            <a:srgbClr val="2A1D11"/>
                          </a:solidFill>
                          <a:latin typeface="Cambria"/>
                          <a:cs typeface="Cambria"/>
                        </a:rPr>
                        <a:t>ILIOU PERSIS</a:t>
                      </a:r>
                    </a:p>
                  </a:txBody>
                  <a:tcPr/>
                </a:tc>
                <a:tc>
                  <a:txBody>
                    <a:bodyPr/>
                    <a:lstStyle/>
                    <a:p>
                      <a:pPr algn="ctr"/>
                      <a:r>
                        <a:rPr lang="en-US" sz="3000" dirty="0">
                          <a:solidFill>
                            <a:srgbClr val="46311B"/>
                          </a:solidFill>
                          <a:latin typeface="Cambria"/>
                          <a:cs typeface="Cambria"/>
                        </a:rPr>
                        <a:t>sack of Troy</a:t>
                      </a:r>
                    </a:p>
                  </a:txBody>
                  <a:tcPr/>
                </a:tc>
                <a:extLst>
                  <a:ext uri="{0D108BD9-81ED-4DB2-BD59-A6C34878D82A}">
                    <a16:rowId xmlns:a16="http://schemas.microsoft.com/office/drawing/2014/main" val="10004"/>
                  </a:ext>
                </a:extLst>
              </a:tr>
              <a:tr h="857250">
                <a:tc>
                  <a:txBody>
                    <a:bodyPr/>
                    <a:lstStyle/>
                    <a:p>
                      <a:pPr algn="ctr"/>
                      <a:r>
                        <a:rPr lang="en-US" sz="3000" dirty="0">
                          <a:solidFill>
                            <a:srgbClr val="2A1D11"/>
                          </a:solidFill>
                          <a:latin typeface="Cambria"/>
                          <a:cs typeface="Cambria"/>
                        </a:rPr>
                        <a:t>NOSTOI</a:t>
                      </a:r>
                    </a:p>
                  </a:txBody>
                  <a:tcPr/>
                </a:tc>
                <a:tc>
                  <a:txBody>
                    <a:bodyPr/>
                    <a:lstStyle/>
                    <a:p>
                      <a:pPr algn="ctr"/>
                      <a:r>
                        <a:rPr lang="en-US" sz="3000" dirty="0">
                          <a:solidFill>
                            <a:srgbClr val="46311B"/>
                          </a:solidFill>
                          <a:latin typeface="Cambria"/>
                          <a:cs typeface="Cambria"/>
                        </a:rPr>
                        <a:t>return</a:t>
                      </a:r>
                      <a:r>
                        <a:rPr lang="en-US" sz="3000" baseline="0" dirty="0">
                          <a:solidFill>
                            <a:srgbClr val="46311B"/>
                          </a:solidFill>
                          <a:latin typeface="Cambria"/>
                          <a:cs typeface="Cambria"/>
                        </a:rPr>
                        <a:t> journeys</a:t>
                      </a:r>
                      <a:endParaRPr lang="en-US" sz="3000" dirty="0">
                        <a:solidFill>
                          <a:srgbClr val="46311B"/>
                        </a:solidFill>
                        <a:latin typeface="Cambria"/>
                        <a:cs typeface="Cambria"/>
                      </a:endParaRPr>
                    </a:p>
                  </a:txBody>
                  <a:tcPr/>
                </a:tc>
                <a:extLst>
                  <a:ext uri="{0D108BD9-81ED-4DB2-BD59-A6C34878D82A}">
                    <a16:rowId xmlns:a16="http://schemas.microsoft.com/office/drawing/2014/main" val="10005"/>
                  </a:ext>
                </a:extLst>
              </a:tr>
              <a:tr h="857250">
                <a:tc>
                  <a:txBody>
                    <a:bodyPr/>
                    <a:lstStyle/>
                    <a:p>
                      <a:pPr algn="ctr"/>
                      <a:r>
                        <a:rPr lang="en-US" sz="3000" b="1" dirty="0">
                          <a:solidFill>
                            <a:srgbClr val="2A1D11"/>
                          </a:solidFill>
                          <a:latin typeface="Cambria"/>
                          <a:cs typeface="Cambria"/>
                        </a:rPr>
                        <a:t>ODYSSEY</a:t>
                      </a:r>
                    </a:p>
                  </a:txBody>
                  <a:tcPr/>
                </a:tc>
                <a:tc>
                  <a:txBody>
                    <a:bodyPr/>
                    <a:lstStyle/>
                    <a:p>
                      <a:pPr algn="ctr"/>
                      <a:r>
                        <a:rPr lang="en-US" sz="3000" b="1" dirty="0">
                          <a:solidFill>
                            <a:srgbClr val="46311B"/>
                          </a:solidFill>
                          <a:latin typeface="Cambria"/>
                          <a:cs typeface="Cambria"/>
                        </a:rPr>
                        <a:t>return of Odysseus</a:t>
                      </a:r>
                    </a:p>
                  </a:txBody>
                  <a:tcPr/>
                </a:tc>
                <a:extLst>
                  <a:ext uri="{0D108BD9-81ED-4DB2-BD59-A6C34878D82A}">
                    <a16:rowId xmlns:a16="http://schemas.microsoft.com/office/drawing/2014/main" val="10006"/>
                  </a:ext>
                </a:extLst>
              </a:tr>
              <a:tr h="857250">
                <a:tc>
                  <a:txBody>
                    <a:bodyPr/>
                    <a:lstStyle/>
                    <a:p>
                      <a:pPr algn="ctr"/>
                      <a:r>
                        <a:rPr lang="en-US" sz="3000" dirty="0">
                          <a:solidFill>
                            <a:srgbClr val="2A1D11"/>
                          </a:solidFill>
                          <a:latin typeface="Cambria"/>
                          <a:cs typeface="Cambria"/>
                        </a:rPr>
                        <a:t>TELEGONY</a:t>
                      </a:r>
                    </a:p>
                  </a:txBody>
                  <a:tcPr/>
                </a:tc>
                <a:tc>
                  <a:txBody>
                    <a:bodyPr/>
                    <a:lstStyle/>
                    <a:p>
                      <a:pPr algn="ctr"/>
                      <a:r>
                        <a:rPr lang="en-US" sz="3000" dirty="0">
                          <a:solidFill>
                            <a:srgbClr val="46311B"/>
                          </a:solidFill>
                          <a:latin typeface="Cambria"/>
                          <a:cs typeface="Cambria"/>
                        </a:rPr>
                        <a:t>death of Odysseus</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98507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74524"/>
            <a:ext cx="9144000" cy="369332"/>
          </a:xfrm>
          <a:prstGeom prst="rect">
            <a:avLst/>
          </a:prstGeom>
        </p:spPr>
        <p:txBody>
          <a:bodyPr wrap="square">
            <a:spAutoFit/>
          </a:bodyPr>
          <a:lstStyle/>
          <a:p>
            <a:pPr algn="ctr"/>
            <a:r>
              <a:rPr lang="en-US" b="1" dirty="0" err="1">
                <a:latin typeface="Cambria"/>
                <a:cs typeface="Cambria"/>
              </a:rPr>
              <a:t>Peleus</a:t>
            </a:r>
            <a:r>
              <a:rPr lang="en-US" b="1" dirty="0">
                <a:latin typeface="Cambria"/>
                <a:cs typeface="Cambria"/>
              </a:rPr>
              <a:t> and Thetis, Attic red figure </a:t>
            </a:r>
            <a:r>
              <a:rPr lang="en-US" b="1" dirty="0" err="1">
                <a:latin typeface="Cambria"/>
                <a:cs typeface="Cambria"/>
              </a:rPr>
              <a:t>kylix</a:t>
            </a:r>
            <a:r>
              <a:rPr lang="en-US" b="1" dirty="0">
                <a:latin typeface="Cambria"/>
                <a:cs typeface="Cambria"/>
              </a:rPr>
              <a:t> (490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4876800" cy="4876800"/>
          </a:xfrm>
          <a:prstGeom prst="rect">
            <a:avLst/>
          </a:prstGeom>
          <a:noFill/>
          <a:ln w="9525">
            <a:noFill/>
            <a:miter lim="800000"/>
            <a:headEnd/>
            <a:tailEnd/>
          </a:ln>
          <a:effectLst/>
        </p:spPr>
      </p:pic>
    </p:spTree>
    <p:extLst>
      <p:ext uri="{BB962C8B-B14F-4D97-AF65-F5344CB8AC3E}">
        <p14:creationId xmlns:p14="http://schemas.microsoft.com/office/powerpoint/2010/main" val="379746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18250"/>
            <a:ext cx="9144000" cy="369332"/>
          </a:xfrm>
          <a:prstGeom prst="rect">
            <a:avLst/>
          </a:prstGeom>
        </p:spPr>
        <p:txBody>
          <a:bodyPr wrap="square">
            <a:spAutoFit/>
          </a:bodyPr>
          <a:lstStyle/>
          <a:p>
            <a:pPr algn="ctr"/>
            <a:r>
              <a:rPr lang="en-US" b="1" i="1" dirty="0">
                <a:latin typeface="Cambria"/>
                <a:cs typeface="Cambria"/>
              </a:rPr>
              <a:t>The wedding of </a:t>
            </a:r>
            <a:r>
              <a:rPr lang="en-US" b="1" i="1" dirty="0" err="1">
                <a:latin typeface="Cambria"/>
                <a:cs typeface="Cambria"/>
              </a:rPr>
              <a:t>Peleus</a:t>
            </a:r>
            <a:r>
              <a:rPr lang="en-US" b="1" i="1" dirty="0">
                <a:latin typeface="Cambria"/>
                <a:cs typeface="Cambria"/>
              </a:rPr>
              <a:t> and Thetis </a:t>
            </a:r>
            <a:r>
              <a:rPr lang="en-US" b="1" dirty="0">
                <a:latin typeface="Cambria"/>
                <a:cs typeface="Cambria"/>
              </a:rPr>
              <a:t>by Abraham </a:t>
            </a:r>
            <a:r>
              <a:rPr lang="en-US" b="1" dirty="0" err="1">
                <a:latin typeface="Cambria"/>
                <a:cs typeface="Cambria"/>
              </a:rPr>
              <a:t>Bloemaert</a:t>
            </a:r>
            <a:r>
              <a:rPr lang="en-US" b="1" dirty="0">
                <a:latin typeface="Cambria"/>
                <a:cs typeface="Cambria"/>
              </a:rPr>
              <a:t> (1564)</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456" y="539750"/>
            <a:ext cx="4891088" cy="5778500"/>
          </a:xfrm>
          <a:prstGeom prst="rect">
            <a:avLst/>
          </a:prstGeom>
          <a:noFill/>
          <a:ln w="9525">
            <a:noFill/>
            <a:miter lim="800000"/>
            <a:headEnd/>
            <a:tailEnd/>
          </a:ln>
          <a:effectLst/>
        </p:spPr>
      </p:pic>
    </p:spTree>
    <p:extLst>
      <p:ext uri="{BB962C8B-B14F-4D97-AF65-F5344CB8AC3E}">
        <p14:creationId xmlns:p14="http://schemas.microsoft.com/office/powerpoint/2010/main" val="2817967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0" y="755650"/>
            <a:ext cx="6819900" cy="5346700"/>
          </a:xfrm>
          <a:prstGeom prst="rect">
            <a:avLst/>
          </a:prstGeom>
        </p:spPr>
      </p:pic>
      <p:sp>
        <p:nvSpPr>
          <p:cNvPr id="3" name="TextBox 2"/>
          <p:cNvSpPr txBox="1"/>
          <p:nvPr/>
        </p:nvSpPr>
        <p:spPr>
          <a:xfrm>
            <a:off x="0" y="6304002"/>
            <a:ext cx="9144000" cy="369332"/>
          </a:xfrm>
          <a:prstGeom prst="rect">
            <a:avLst/>
          </a:prstGeom>
          <a:noFill/>
        </p:spPr>
        <p:txBody>
          <a:bodyPr wrap="square" rtlCol="0">
            <a:spAutoFit/>
          </a:bodyPr>
          <a:lstStyle/>
          <a:p>
            <a:pPr algn="ctr"/>
            <a:r>
              <a:rPr lang="en-US" b="1" dirty="0">
                <a:latin typeface="Cambria"/>
                <a:cs typeface="Cambria"/>
              </a:rPr>
              <a:t>Brad Pitt as Achilles from </a:t>
            </a:r>
            <a:r>
              <a:rPr lang="en-US" b="1" i="1" dirty="0">
                <a:latin typeface="Cambria"/>
                <a:cs typeface="Cambria"/>
              </a:rPr>
              <a:t>Troy </a:t>
            </a:r>
            <a:r>
              <a:rPr lang="en-US" b="1" dirty="0">
                <a:latin typeface="Cambria"/>
                <a:cs typeface="Cambria"/>
              </a:rPr>
              <a:t>(2004)</a:t>
            </a:r>
          </a:p>
        </p:txBody>
      </p:sp>
    </p:spTree>
    <p:extLst>
      <p:ext uri="{BB962C8B-B14F-4D97-AF65-F5344CB8AC3E}">
        <p14:creationId xmlns:p14="http://schemas.microsoft.com/office/powerpoint/2010/main" val="1777155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16042"/>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991" y="552230"/>
            <a:ext cx="2805973" cy="5366980"/>
          </a:xfrm>
          <a:prstGeom prst="rect">
            <a:avLst/>
          </a:prstGeom>
          <a:noFill/>
          <a:ln w="9525">
            <a:noFill/>
            <a:miter lim="800000"/>
            <a:headEnd/>
            <a:tailEnd/>
          </a:ln>
          <a:effectLst/>
        </p:spPr>
      </p:pic>
      <p:sp>
        <p:nvSpPr>
          <p:cNvPr id="5" name="Rectangle 4"/>
          <p:cNvSpPr/>
          <p:nvPr/>
        </p:nvSpPr>
        <p:spPr>
          <a:xfrm>
            <a:off x="0" y="6211669"/>
            <a:ext cx="7873952" cy="369332"/>
          </a:xfrm>
          <a:prstGeom prst="rect">
            <a:avLst/>
          </a:prstGeom>
        </p:spPr>
        <p:txBody>
          <a:bodyPr wrap="square">
            <a:spAutoFit/>
          </a:bodyPr>
          <a:lstStyle/>
          <a:p>
            <a:pPr algn="ctr"/>
            <a:r>
              <a:rPr lang="en-US" b="1" dirty="0" err="1">
                <a:latin typeface="Cambria"/>
                <a:cs typeface="Cambria"/>
              </a:rPr>
              <a:t>Danae</a:t>
            </a:r>
            <a:r>
              <a:rPr lang="en-US" b="1" dirty="0">
                <a:latin typeface="Cambria"/>
                <a:cs typeface="Cambria"/>
              </a:rPr>
              <a:t> and </a:t>
            </a:r>
            <a:r>
              <a:rPr lang="en-US" b="1" dirty="0" err="1">
                <a:latin typeface="Cambria"/>
                <a:cs typeface="Cambria"/>
              </a:rPr>
              <a:t>Perseus</a:t>
            </a:r>
            <a:r>
              <a:rPr lang="en-US" b="1" dirty="0">
                <a:latin typeface="Cambria"/>
                <a:cs typeface="Cambria"/>
              </a:rPr>
              <a:t> being shut in the box by </a:t>
            </a:r>
            <a:r>
              <a:rPr lang="en-US" b="1" dirty="0" err="1">
                <a:latin typeface="Cambria"/>
                <a:cs typeface="Cambria"/>
              </a:rPr>
              <a:t>Acrisius</a:t>
            </a:r>
            <a:endParaRPr lang="en-US" b="1" dirty="0">
              <a:latin typeface="Cambria"/>
              <a:cs typeface="Cambr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10-19 at 5.0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9137650" cy="6858000"/>
          </a:xfrm>
          <a:prstGeom prst="rect">
            <a:avLst/>
          </a:prstGeom>
        </p:spPr>
      </p:pic>
    </p:spTree>
    <p:extLst>
      <p:ext uri="{BB962C8B-B14F-4D97-AF65-F5344CB8AC3E}">
        <p14:creationId xmlns:p14="http://schemas.microsoft.com/office/powerpoint/2010/main" val="188423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11669"/>
            <a:ext cx="9144000" cy="646331"/>
          </a:xfrm>
          <a:prstGeom prst="rect">
            <a:avLst/>
          </a:prstGeom>
          <a:noFill/>
        </p:spPr>
        <p:txBody>
          <a:bodyPr wrap="square" rtlCol="0">
            <a:spAutoFit/>
          </a:bodyPr>
          <a:lstStyle/>
          <a:p>
            <a:pPr algn="ctr"/>
            <a:r>
              <a:rPr lang="en-US" b="1" dirty="0" err="1">
                <a:latin typeface="Cambria"/>
                <a:cs typeface="Cambria"/>
              </a:rPr>
              <a:t>Chryses</a:t>
            </a:r>
            <a:r>
              <a:rPr lang="en-US" b="1" dirty="0">
                <a:latin typeface="Cambria"/>
                <a:cs typeface="Cambria"/>
              </a:rPr>
              <a:t> asks for his daughter from Agamemnon, </a:t>
            </a:r>
            <a:r>
              <a:rPr lang="en-US" b="1" dirty="0" err="1">
                <a:latin typeface="Cambria"/>
                <a:cs typeface="Cambria"/>
              </a:rPr>
              <a:t>Apulian</a:t>
            </a:r>
            <a:r>
              <a:rPr lang="en-US" b="1" dirty="0">
                <a:latin typeface="Cambria"/>
                <a:cs typeface="Cambria"/>
              </a:rPr>
              <a:t> red figure </a:t>
            </a:r>
            <a:r>
              <a:rPr lang="en-US" b="1" dirty="0" err="1">
                <a:latin typeface="Cambria"/>
                <a:cs typeface="Cambria"/>
              </a:rPr>
              <a:t>krater</a:t>
            </a:r>
            <a:r>
              <a:rPr lang="en-US" b="1" dirty="0">
                <a:latin typeface="Cambria"/>
                <a:cs typeface="Cambria"/>
              </a:rPr>
              <a:t> (360-50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55688"/>
            <a:ext cx="5943600" cy="4746625"/>
          </a:xfrm>
          <a:prstGeom prst="rect">
            <a:avLst/>
          </a:prstGeom>
          <a:noFill/>
          <a:ln w="9525">
            <a:noFill/>
            <a:miter lim="800000"/>
            <a:headEnd/>
            <a:tailEnd/>
          </a:ln>
          <a:effectLst/>
        </p:spPr>
      </p:pic>
    </p:spTree>
    <p:extLst>
      <p:ext uri="{BB962C8B-B14F-4D97-AF65-F5344CB8AC3E}">
        <p14:creationId xmlns:p14="http://schemas.microsoft.com/office/powerpoint/2010/main" val="3485374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119336"/>
            <a:ext cx="9144000" cy="369332"/>
          </a:xfrm>
          <a:prstGeom prst="rect">
            <a:avLst/>
          </a:prstGeom>
          <a:noFill/>
        </p:spPr>
        <p:txBody>
          <a:bodyPr wrap="square" rtlCol="0">
            <a:spAutoFit/>
          </a:bodyPr>
          <a:lstStyle/>
          <a:p>
            <a:pPr algn="ctr"/>
            <a:r>
              <a:rPr lang="en-US" b="1" dirty="0">
                <a:latin typeface="Cambria"/>
                <a:cs typeface="Cambria"/>
              </a:rPr>
              <a:t>Brad Pitt as Achilles and Rose Byrne as </a:t>
            </a:r>
            <a:r>
              <a:rPr lang="en-US" b="1" dirty="0" err="1">
                <a:latin typeface="Cambria"/>
                <a:cs typeface="Cambria"/>
              </a:rPr>
              <a:t>Briseis</a:t>
            </a:r>
            <a:r>
              <a:rPr lang="en-US" b="1" dirty="0">
                <a:latin typeface="Cambria"/>
                <a:cs typeface="Cambria"/>
              </a:rPr>
              <a:t> from </a:t>
            </a:r>
            <a:r>
              <a:rPr lang="en-US" b="1" i="1" dirty="0">
                <a:latin typeface="Cambria"/>
                <a:cs typeface="Cambria"/>
              </a:rPr>
              <a:t>Troy</a:t>
            </a:r>
            <a:r>
              <a:rPr lang="en-US" b="1" dirty="0">
                <a:latin typeface="Cambria"/>
                <a:cs typeface="Cambria"/>
              </a:rPr>
              <a:t> (2004)</a:t>
            </a:r>
          </a:p>
        </p:txBody>
      </p:sp>
      <p:pic>
        <p:nvPicPr>
          <p:cNvPr id="3" name="Picture 2" descr="Achilles-with-Briseis-troy-1107407_496_3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50" y="1933575"/>
            <a:ext cx="4533901" cy="2990850"/>
          </a:xfrm>
          <a:prstGeom prst="rect">
            <a:avLst/>
          </a:prstGeom>
        </p:spPr>
      </p:pic>
    </p:spTree>
    <p:extLst>
      <p:ext uri="{BB962C8B-B14F-4D97-AF65-F5344CB8AC3E}">
        <p14:creationId xmlns:p14="http://schemas.microsoft.com/office/powerpoint/2010/main" val="1540742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4002"/>
            <a:ext cx="9144000" cy="369332"/>
          </a:xfrm>
          <a:prstGeom prst="rect">
            <a:avLst/>
          </a:prstGeom>
          <a:noFill/>
        </p:spPr>
        <p:txBody>
          <a:bodyPr wrap="square" rtlCol="0">
            <a:spAutoFit/>
          </a:bodyPr>
          <a:lstStyle/>
          <a:p>
            <a:pPr algn="ctr"/>
            <a:r>
              <a:rPr lang="en-US" b="1" dirty="0" err="1">
                <a:latin typeface="Cambria"/>
                <a:cs typeface="Cambria"/>
              </a:rPr>
              <a:t>Briseis</a:t>
            </a:r>
            <a:r>
              <a:rPr lang="en-US" b="1" dirty="0">
                <a:latin typeface="Cambria"/>
                <a:cs typeface="Cambria"/>
              </a:rPr>
              <a:t> taken from Achilles, Attic red figure </a:t>
            </a:r>
            <a:r>
              <a:rPr lang="en-US" b="1" dirty="0" err="1">
                <a:latin typeface="Cambria"/>
                <a:cs typeface="Cambria"/>
              </a:rPr>
              <a:t>krater</a:t>
            </a:r>
            <a:r>
              <a:rPr lang="en-US" b="1" dirty="0">
                <a:latin typeface="Cambria"/>
                <a:cs typeface="Cambria"/>
              </a:rPr>
              <a:t> (5th century 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30350"/>
            <a:ext cx="6858000" cy="3797300"/>
          </a:xfrm>
          <a:prstGeom prst="rect">
            <a:avLst/>
          </a:prstGeom>
          <a:noFill/>
          <a:ln w="9525">
            <a:noFill/>
            <a:miter lim="800000"/>
            <a:headEnd/>
            <a:tailEnd/>
          </a:ln>
          <a:effectLst/>
        </p:spPr>
      </p:pic>
    </p:spTree>
    <p:extLst>
      <p:ext uri="{BB962C8B-B14F-4D97-AF65-F5344CB8AC3E}">
        <p14:creationId xmlns:p14="http://schemas.microsoft.com/office/powerpoint/2010/main" val="1927565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908050"/>
            <a:ext cx="7061200" cy="5041900"/>
          </a:xfrm>
          <a:prstGeom prst="rect">
            <a:avLst/>
          </a:prstGeom>
          <a:noFill/>
          <a:ln w="9525">
            <a:noFill/>
            <a:miter lim="800000"/>
            <a:headEnd/>
            <a:tailEnd/>
          </a:ln>
          <a:effectLst/>
        </p:spPr>
      </p:pic>
      <p:sp>
        <p:nvSpPr>
          <p:cNvPr id="3" name="TextBox 2"/>
          <p:cNvSpPr txBox="1"/>
          <p:nvPr/>
        </p:nvSpPr>
        <p:spPr>
          <a:xfrm>
            <a:off x="0" y="6304002"/>
            <a:ext cx="9144000" cy="369332"/>
          </a:xfrm>
          <a:prstGeom prst="rect">
            <a:avLst/>
          </a:prstGeom>
          <a:noFill/>
        </p:spPr>
        <p:txBody>
          <a:bodyPr wrap="square" rtlCol="0">
            <a:spAutoFit/>
          </a:bodyPr>
          <a:lstStyle/>
          <a:p>
            <a:pPr algn="ctr"/>
            <a:r>
              <a:rPr lang="en-US" b="1" i="1" dirty="0">
                <a:latin typeface="Cambria"/>
                <a:cs typeface="Cambria"/>
              </a:rPr>
              <a:t>The Anger of Achilles </a:t>
            </a:r>
            <a:r>
              <a:rPr lang="en-US" b="1" dirty="0">
                <a:latin typeface="Cambria"/>
                <a:cs typeface="Cambria"/>
              </a:rPr>
              <a:t>by Jacques-Louis David (1819)</a:t>
            </a:r>
          </a:p>
        </p:txBody>
      </p:sp>
    </p:spTree>
    <p:extLst>
      <p:ext uri="{BB962C8B-B14F-4D97-AF65-F5344CB8AC3E}">
        <p14:creationId xmlns:p14="http://schemas.microsoft.com/office/powerpoint/2010/main" val="2946223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Garrett </a:t>
            </a:r>
            <a:r>
              <a:rPr lang="en-US" b="1" dirty="0" err="1">
                <a:latin typeface="Cambria"/>
                <a:cs typeface="Cambria"/>
              </a:rPr>
              <a:t>Hedlund</a:t>
            </a:r>
            <a:r>
              <a:rPr lang="en-US" b="1" dirty="0">
                <a:latin typeface="Cambria"/>
                <a:cs typeface="Cambria"/>
              </a:rPr>
              <a:t> as </a:t>
            </a:r>
            <a:r>
              <a:rPr lang="en-US" b="1" dirty="0" err="1">
                <a:latin typeface="Cambria"/>
                <a:cs typeface="Cambria"/>
              </a:rPr>
              <a:t>Patroclus</a:t>
            </a:r>
            <a:r>
              <a:rPr lang="en-US" b="1" dirty="0">
                <a:latin typeface="Cambria"/>
                <a:cs typeface="Cambria"/>
              </a:rPr>
              <a:t> from </a:t>
            </a:r>
            <a:r>
              <a:rPr lang="en-US" b="1" i="1" dirty="0">
                <a:latin typeface="Cambria"/>
                <a:cs typeface="Cambria"/>
              </a:rPr>
              <a:t>Troy</a:t>
            </a:r>
            <a:r>
              <a:rPr lang="en-US" b="1" dirty="0">
                <a:latin typeface="Cambria"/>
                <a:cs typeface="Cambria"/>
              </a:rPr>
              <a:t> (2004)</a:t>
            </a:r>
          </a:p>
        </p:txBody>
      </p:sp>
      <p:pic>
        <p:nvPicPr>
          <p:cNvPr id="3" name="Picture 2" descr="tumblr_lhpt9jAxzV1qhed23o1_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473" y="324893"/>
            <a:ext cx="4223054" cy="5877084"/>
          </a:xfrm>
          <a:prstGeom prst="rect">
            <a:avLst/>
          </a:prstGeom>
        </p:spPr>
      </p:pic>
    </p:spTree>
    <p:extLst>
      <p:ext uri="{BB962C8B-B14F-4D97-AF65-F5344CB8AC3E}">
        <p14:creationId xmlns:p14="http://schemas.microsoft.com/office/powerpoint/2010/main" val="2574354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3354" y="2116415"/>
            <a:ext cx="4575054" cy="3046988"/>
          </a:xfrm>
          <a:prstGeom prst="rect">
            <a:avLst/>
          </a:prstGeom>
          <a:noFill/>
        </p:spPr>
        <p:txBody>
          <a:bodyPr wrap="square" rtlCol="0">
            <a:spAutoFit/>
          </a:bodyPr>
          <a:lstStyle/>
          <a:p>
            <a:pPr algn="ctr"/>
            <a:r>
              <a:rPr lang="en-US" sz="3200" dirty="0"/>
              <a:t>Madeline Miller</a:t>
            </a:r>
          </a:p>
          <a:p>
            <a:pPr algn="ctr"/>
            <a:r>
              <a:rPr lang="en-US" sz="3200" i="1" dirty="0"/>
              <a:t>The Song of Achilles </a:t>
            </a:r>
            <a:r>
              <a:rPr lang="en-US" sz="3200" dirty="0"/>
              <a:t>2013</a:t>
            </a:r>
          </a:p>
          <a:p>
            <a:pPr algn="ctr"/>
            <a:endParaRPr lang="en-US" sz="3200" dirty="0"/>
          </a:p>
          <a:p>
            <a:pPr algn="ctr"/>
            <a:r>
              <a:rPr lang="en-US" sz="3200" dirty="0"/>
              <a:t>retells story of Achilles and </a:t>
            </a:r>
            <a:r>
              <a:rPr lang="en-US" sz="3200" dirty="0" err="1"/>
              <a:t>Patroclus</a:t>
            </a:r>
            <a:r>
              <a:rPr lang="en-US" sz="3200" dirty="0"/>
              <a:t> from </a:t>
            </a:r>
            <a:r>
              <a:rPr lang="en-US" sz="3200" dirty="0" err="1"/>
              <a:t>Patroclus’s</a:t>
            </a:r>
            <a:r>
              <a:rPr lang="en-US" sz="3200" dirty="0"/>
              <a:t> point of view</a:t>
            </a:r>
          </a:p>
        </p:txBody>
      </p:sp>
    </p:spTree>
    <p:extLst>
      <p:ext uri="{BB962C8B-B14F-4D97-AF65-F5344CB8AC3E}">
        <p14:creationId xmlns:p14="http://schemas.microsoft.com/office/powerpoint/2010/main" val="11845071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11669"/>
            <a:ext cx="9144000" cy="646331"/>
          </a:xfrm>
          <a:prstGeom prst="rect">
            <a:avLst/>
          </a:prstGeom>
          <a:noFill/>
        </p:spPr>
        <p:txBody>
          <a:bodyPr wrap="square" rtlCol="0">
            <a:spAutoFit/>
          </a:bodyPr>
          <a:lstStyle/>
          <a:p>
            <a:pPr algn="ctr"/>
            <a:r>
              <a:rPr lang="en-US" b="1" dirty="0">
                <a:latin typeface="Cambria"/>
                <a:cs typeface="Cambria"/>
              </a:rPr>
              <a:t>Embassy to Achilles, Odysseus and Phoenix in front of Achilles, Attic red-figure hydria (ca. 480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1674813"/>
            <a:ext cx="6731000" cy="3508375"/>
          </a:xfrm>
          <a:prstGeom prst="rect">
            <a:avLst/>
          </a:prstGeom>
          <a:noFill/>
          <a:ln w="9525">
            <a:noFill/>
            <a:miter lim="800000"/>
            <a:headEnd/>
            <a:tailEnd/>
          </a:ln>
          <a:effectLst/>
        </p:spPr>
      </p:pic>
    </p:spTree>
    <p:extLst>
      <p:ext uri="{BB962C8B-B14F-4D97-AF65-F5344CB8AC3E}">
        <p14:creationId xmlns:p14="http://schemas.microsoft.com/office/powerpoint/2010/main" val="2995758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4002"/>
            <a:ext cx="9144000" cy="646331"/>
          </a:xfrm>
          <a:prstGeom prst="rect">
            <a:avLst/>
          </a:prstGeom>
          <a:noFill/>
        </p:spPr>
        <p:txBody>
          <a:bodyPr wrap="square" rtlCol="0">
            <a:spAutoFit/>
          </a:bodyPr>
          <a:lstStyle/>
          <a:p>
            <a:pPr algn="ctr"/>
            <a:r>
              <a:rPr lang="en-US" b="1" dirty="0">
                <a:latin typeface="Cambria"/>
                <a:cs typeface="Cambria"/>
              </a:rPr>
              <a:t>Achilles bandaging </a:t>
            </a:r>
            <a:r>
              <a:rPr lang="en-US" b="1" dirty="0" err="1">
                <a:latin typeface="Cambria"/>
                <a:cs typeface="Cambria"/>
              </a:rPr>
              <a:t>Patroclus</a:t>
            </a:r>
            <a:r>
              <a:rPr lang="en-US" b="1" dirty="0">
                <a:latin typeface="Cambria"/>
                <a:cs typeface="Cambria"/>
              </a:rPr>
              <a:t>’ arm, Attic red figure </a:t>
            </a:r>
            <a:r>
              <a:rPr lang="en-US" b="1" dirty="0" err="1">
                <a:latin typeface="Cambria"/>
                <a:cs typeface="Cambria"/>
              </a:rPr>
              <a:t>kylix</a:t>
            </a:r>
            <a:r>
              <a:rPr lang="en-US" b="1" dirty="0">
                <a:latin typeface="Cambria"/>
                <a:cs typeface="Cambria"/>
              </a:rPr>
              <a:t> by the </a:t>
            </a:r>
            <a:r>
              <a:rPr lang="en-US" b="1" dirty="0" err="1">
                <a:latin typeface="Cambria"/>
                <a:cs typeface="Cambria"/>
              </a:rPr>
              <a:t>Sosius</a:t>
            </a:r>
            <a:r>
              <a:rPr lang="en-US" b="1" dirty="0">
                <a:latin typeface="Cambria"/>
                <a:cs typeface="Cambria"/>
              </a:rPr>
              <a:t> painter (c. 500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903288"/>
            <a:ext cx="5118100" cy="5051425"/>
          </a:xfrm>
          <a:prstGeom prst="rect">
            <a:avLst/>
          </a:prstGeom>
          <a:noFill/>
          <a:ln w="9525">
            <a:noFill/>
            <a:miter lim="800000"/>
            <a:headEnd/>
            <a:tailEnd/>
          </a:ln>
          <a:effectLst/>
        </p:spPr>
      </p:pic>
    </p:spTree>
    <p:extLst>
      <p:ext uri="{BB962C8B-B14F-4D97-AF65-F5344CB8AC3E}">
        <p14:creationId xmlns:p14="http://schemas.microsoft.com/office/powerpoint/2010/main" val="24772652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Hector (Eric </a:t>
            </a:r>
            <a:r>
              <a:rPr lang="en-US" b="1" dirty="0" err="1">
                <a:latin typeface="Cambria"/>
                <a:cs typeface="Cambria"/>
              </a:rPr>
              <a:t>Bana</a:t>
            </a:r>
            <a:r>
              <a:rPr lang="en-US" b="1" dirty="0">
                <a:latin typeface="Cambria"/>
                <a:cs typeface="Cambria"/>
              </a:rPr>
              <a:t>) kills </a:t>
            </a:r>
            <a:r>
              <a:rPr lang="en-US" b="1" dirty="0" err="1">
                <a:latin typeface="Cambria"/>
                <a:cs typeface="Cambria"/>
              </a:rPr>
              <a:t>Patroclus</a:t>
            </a:r>
            <a:r>
              <a:rPr lang="en-US" b="1" dirty="0">
                <a:latin typeface="Cambria"/>
                <a:cs typeface="Cambria"/>
              </a:rPr>
              <a:t> (Garrett </a:t>
            </a:r>
            <a:r>
              <a:rPr lang="en-US" b="1" dirty="0" err="1">
                <a:latin typeface="Cambria"/>
                <a:cs typeface="Cambria"/>
              </a:rPr>
              <a:t>Hedlund</a:t>
            </a:r>
            <a:r>
              <a:rPr lang="en-US" b="1" dirty="0">
                <a:latin typeface="Cambria"/>
                <a:cs typeface="Cambria"/>
              </a:rPr>
              <a:t>) from </a:t>
            </a:r>
            <a:r>
              <a:rPr lang="en-US" b="1" i="1" dirty="0">
                <a:latin typeface="Cambria"/>
                <a:cs typeface="Cambria"/>
              </a:rPr>
              <a:t>Troy</a:t>
            </a:r>
            <a:r>
              <a:rPr lang="en-US" b="1" dirty="0">
                <a:latin typeface="Cambria"/>
                <a:cs typeface="Cambria"/>
              </a:rPr>
              <a:t> (2004)</a:t>
            </a:r>
          </a:p>
        </p:txBody>
      </p:sp>
      <p:pic>
        <p:nvPicPr>
          <p:cNvPr id="3" name="Picture 2" descr="Screen shot 2011-10-18 at 12.32.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163"/>
            <a:ext cx="9144000" cy="3749675"/>
          </a:xfrm>
          <a:prstGeom prst="rect">
            <a:avLst/>
          </a:prstGeom>
        </p:spPr>
      </p:pic>
    </p:spTree>
    <p:extLst>
      <p:ext uri="{BB962C8B-B14F-4D97-AF65-F5344CB8AC3E}">
        <p14:creationId xmlns:p14="http://schemas.microsoft.com/office/powerpoint/2010/main" val="50792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5862222"/>
            <a:ext cx="7873951" cy="369332"/>
          </a:xfrm>
          <a:prstGeom prst="rect">
            <a:avLst/>
          </a:prstGeom>
        </p:spPr>
        <p:txBody>
          <a:bodyPr wrap="square">
            <a:spAutoFit/>
          </a:bodyPr>
          <a:lstStyle/>
          <a:p>
            <a:pPr algn="ctr"/>
            <a:r>
              <a:rPr lang="en-US" b="1" i="1" dirty="0" err="1">
                <a:latin typeface="Cambria"/>
                <a:cs typeface="Cambria"/>
              </a:rPr>
              <a:t>Danae</a:t>
            </a:r>
            <a:r>
              <a:rPr lang="en-US" b="1" dirty="0">
                <a:latin typeface="Cambria"/>
                <a:cs typeface="Cambria"/>
              </a:rPr>
              <a:t> by John William Waterhouse (1892)</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25" y="1305738"/>
            <a:ext cx="6794440" cy="4246525"/>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4002"/>
            <a:ext cx="9144000" cy="369332"/>
          </a:xfrm>
          <a:prstGeom prst="rect">
            <a:avLst/>
          </a:prstGeom>
          <a:noFill/>
        </p:spPr>
        <p:txBody>
          <a:bodyPr wrap="square" rtlCol="0">
            <a:spAutoFit/>
          </a:bodyPr>
          <a:lstStyle/>
          <a:p>
            <a:pPr algn="ctr"/>
            <a:r>
              <a:rPr lang="en-US" b="1" dirty="0">
                <a:latin typeface="Cambria"/>
                <a:cs typeface="Cambria"/>
              </a:rPr>
              <a:t>The battle over </a:t>
            </a:r>
            <a:r>
              <a:rPr lang="en-US" b="1" dirty="0" err="1">
                <a:latin typeface="Cambria"/>
                <a:cs typeface="Cambria"/>
              </a:rPr>
              <a:t>Patroclus</a:t>
            </a:r>
            <a:r>
              <a:rPr lang="en-US" b="1" dirty="0">
                <a:latin typeface="Cambria"/>
                <a:cs typeface="Cambria"/>
              </a:rPr>
              <a:t>’ body, Attic black figure </a:t>
            </a:r>
            <a:r>
              <a:rPr lang="en-US" b="1" dirty="0" err="1">
                <a:latin typeface="Cambria"/>
                <a:cs typeface="Cambria"/>
              </a:rPr>
              <a:t>kylix</a:t>
            </a:r>
            <a:r>
              <a:rPr lang="en-US" b="1" dirty="0">
                <a:latin typeface="Cambria"/>
                <a:cs typeface="Cambria"/>
              </a:rPr>
              <a:t> (530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233402"/>
            <a:ext cx="4449763" cy="6070600"/>
          </a:xfrm>
          <a:prstGeom prst="rect">
            <a:avLst/>
          </a:prstGeom>
          <a:noFill/>
          <a:ln w="9525">
            <a:noFill/>
            <a:miter lim="800000"/>
            <a:headEnd/>
            <a:tailEnd/>
          </a:ln>
          <a:effectLst/>
        </p:spPr>
      </p:pic>
    </p:spTree>
    <p:extLst>
      <p:ext uri="{BB962C8B-B14F-4D97-AF65-F5344CB8AC3E}">
        <p14:creationId xmlns:p14="http://schemas.microsoft.com/office/powerpoint/2010/main" val="52859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Greeks and Troyans fighting for the corpse of Patroklos Antoine Wiertz18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271" y="418089"/>
            <a:ext cx="6105458" cy="6021822"/>
          </a:xfrm>
          <a:prstGeom prst="rect">
            <a:avLst/>
          </a:prstGeom>
        </p:spPr>
      </p:pic>
      <p:sp>
        <p:nvSpPr>
          <p:cNvPr id="4" name="Rectangle 3"/>
          <p:cNvSpPr/>
          <p:nvPr/>
        </p:nvSpPr>
        <p:spPr>
          <a:xfrm>
            <a:off x="0" y="6367897"/>
            <a:ext cx="9143999" cy="369332"/>
          </a:xfrm>
          <a:prstGeom prst="rect">
            <a:avLst/>
          </a:prstGeom>
        </p:spPr>
        <p:txBody>
          <a:bodyPr wrap="square">
            <a:spAutoFit/>
          </a:bodyPr>
          <a:lstStyle/>
          <a:p>
            <a:pPr algn="ctr"/>
            <a:r>
              <a:rPr lang="en-US" i="1" dirty="0">
                <a:latin typeface="Cambria"/>
                <a:cs typeface="Cambria"/>
              </a:rPr>
              <a:t>Greeks and Trojans Fighting for the Corpse of </a:t>
            </a:r>
            <a:r>
              <a:rPr lang="en-US" i="1" dirty="0" err="1">
                <a:latin typeface="Cambria"/>
                <a:cs typeface="Cambria"/>
              </a:rPr>
              <a:t>Patroklos</a:t>
            </a:r>
            <a:r>
              <a:rPr lang="en-US" i="1" dirty="0">
                <a:latin typeface="Cambria"/>
                <a:cs typeface="Cambria"/>
              </a:rPr>
              <a:t> </a:t>
            </a:r>
            <a:r>
              <a:rPr lang="en-US" dirty="0">
                <a:latin typeface="Cambria"/>
                <a:cs typeface="Cambria"/>
              </a:rPr>
              <a:t>by Antoine </a:t>
            </a:r>
            <a:r>
              <a:rPr lang="en-US" dirty="0" err="1">
                <a:latin typeface="Cambria"/>
                <a:cs typeface="Cambria"/>
              </a:rPr>
              <a:t>Wiertz</a:t>
            </a:r>
            <a:r>
              <a:rPr lang="en-US" dirty="0">
                <a:latin typeface="Cambria"/>
                <a:cs typeface="Cambria"/>
              </a:rPr>
              <a:t> (1836)</a:t>
            </a:r>
          </a:p>
        </p:txBody>
      </p:sp>
    </p:spTree>
    <p:extLst>
      <p:ext uri="{BB962C8B-B14F-4D97-AF65-F5344CB8AC3E}">
        <p14:creationId xmlns:p14="http://schemas.microsoft.com/office/powerpoint/2010/main" val="18480995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Achilles and the body of Patroclus Nikolaj Nikolajewitsch Ge 185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664" y="356220"/>
            <a:ext cx="7374672" cy="6145561"/>
          </a:xfrm>
          <a:prstGeom prst="rect">
            <a:avLst/>
          </a:prstGeom>
        </p:spPr>
      </p:pic>
      <p:sp>
        <p:nvSpPr>
          <p:cNvPr id="3" name="Rectangle 2"/>
          <p:cNvSpPr/>
          <p:nvPr/>
        </p:nvSpPr>
        <p:spPr>
          <a:xfrm>
            <a:off x="0" y="6501781"/>
            <a:ext cx="9143999" cy="369332"/>
          </a:xfrm>
          <a:prstGeom prst="rect">
            <a:avLst/>
          </a:prstGeom>
        </p:spPr>
        <p:txBody>
          <a:bodyPr wrap="square">
            <a:spAutoFit/>
          </a:bodyPr>
          <a:lstStyle/>
          <a:p>
            <a:pPr algn="ctr"/>
            <a:r>
              <a:rPr lang="en-US" i="1" dirty="0">
                <a:latin typeface="Cambria"/>
                <a:cs typeface="Cambria"/>
              </a:rPr>
              <a:t>Achilles and the body of </a:t>
            </a:r>
            <a:r>
              <a:rPr lang="en-US" i="1" dirty="0" err="1">
                <a:latin typeface="Cambria"/>
                <a:cs typeface="Cambria"/>
              </a:rPr>
              <a:t>Patroclus</a:t>
            </a:r>
            <a:r>
              <a:rPr lang="en-US" dirty="0">
                <a:latin typeface="Cambria"/>
                <a:cs typeface="Cambria"/>
              </a:rPr>
              <a:t> by </a:t>
            </a:r>
            <a:r>
              <a:rPr lang="en-US" dirty="0" err="1">
                <a:latin typeface="Cambria"/>
                <a:cs typeface="Cambria"/>
              </a:rPr>
              <a:t>Nikolaj</a:t>
            </a:r>
            <a:r>
              <a:rPr lang="en-US" dirty="0">
                <a:latin typeface="Cambria"/>
                <a:cs typeface="Cambria"/>
              </a:rPr>
              <a:t> </a:t>
            </a:r>
            <a:r>
              <a:rPr lang="en-US" dirty="0" err="1">
                <a:latin typeface="Cambria"/>
                <a:cs typeface="Cambria"/>
              </a:rPr>
              <a:t>Nikolajewitsch</a:t>
            </a:r>
            <a:r>
              <a:rPr lang="en-US" dirty="0">
                <a:latin typeface="Cambria"/>
                <a:cs typeface="Cambria"/>
              </a:rPr>
              <a:t> </a:t>
            </a:r>
            <a:r>
              <a:rPr lang="en-US" dirty="0" err="1">
                <a:latin typeface="Cambria"/>
                <a:cs typeface="Cambria"/>
              </a:rPr>
              <a:t>Ge</a:t>
            </a:r>
            <a:r>
              <a:rPr lang="en-US" dirty="0">
                <a:latin typeface="Cambria"/>
                <a:cs typeface="Cambria"/>
              </a:rPr>
              <a:t> (1855)</a:t>
            </a:r>
          </a:p>
        </p:txBody>
      </p:sp>
    </p:spTree>
    <p:extLst>
      <p:ext uri="{BB962C8B-B14F-4D97-AF65-F5344CB8AC3E}">
        <p14:creationId xmlns:p14="http://schemas.microsoft.com/office/powerpoint/2010/main" val="4121314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d-pitt-in-troy-worko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171" y="386561"/>
            <a:ext cx="4563659" cy="6084879"/>
          </a:xfrm>
          <a:prstGeom prst="rect">
            <a:avLst/>
          </a:prstGeom>
        </p:spPr>
      </p:pic>
      <p:sp>
        <p:nvSpPr>
          <p:cNvPr id="5" name="TextBox 4"/>
          <p:cNvSpPr txBox="1"/>
          <p:nvPr/>
        </p:nvSpPr>
        <p:spPr>
          <a:xfrm>
            <a:off x="0" y="6488668"/>
            <a:ext cx="9144000" cy="369332"/>
          </a:xfrm>
          <a:prstGeom prst="rect">
            <a:avLst/>
          </a:prstGeom>
          <a:noFill/>
        </p:spPr>
        <p:txBody>
          <a:bodyPr wrap="square" rtlCol="0">
            <a:spAutoFit/>
          </a:bodyPr>
          <a:lstStyle/>
          <a:p>
            <a:pPr algn="ctr"/>
            <a:r>
              <a:rPr lang="en-US" b="1" dirty="0">
                <a:latin typeface="Cambria"/>
                <a:cs typeface="Cambria"/>
              </a:rPr>
              <a:t>Brad Pitt as Achilles from </a:t>
            </a:r>
            <a:r>
              <a:rPr lang="en-US" b="1" i="1" dirty="0">
                <a:latin typeface="Cambria"/>
                <a:cs typeface="Cambria"/>
              </a:rPr>
              <a:t>Troy </a:t>
            </a:r>
            <a:r>
              <a:rPr lang="en-US" b="1" dirty="0">
                <a:latin typeface="Cambria"/>
                <a:cs typeface="Cambria"/>
              </a:rPr>
              <a:t>(2004)</a:t>
            </a:r>
          </a:p>
        </p:txBody>
      </p:sp>
    </p:spTree>
    <p:extLst>
      <p:ext uri="{BB962C8B-B14F-4D97-AF65-F5344CB8AC3E}">
        <p14:creationId xmlns:p14="http://schemas.microsoft.com/office/powerpoint/2010/main" val="1996973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oy-5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365250"/>
            <a:ext cx="7112000" cy="4127500"/>
          </a:xfrm>
          <a:prstGeom prst="rect">
            <a:avLst/>
          </a:prstGeom>
        </p:spPr>
      </p:pic>
      <p:sp>
        <p:nvSpPr>
          <p:cNvPr id="3" name="TextBox 2"/>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Achilles (Brad Pitt) returns to fighting, from </a:t>
            </a:r>
            <a:r>
              <a:rPr lang="en-US" b="1" i="1" dirty="0">
                <a:latin typeface="Cambria"/>
                <a:cs typeface="Cambria"/>
              </a:rPr>
              <a:t>Troy</a:t>
            </a:r>
            <a:r>
              <a:rPr lang="en-US" b="1" dirty="0">
                <a:latin typeface="Cambria"/>
                <a:cs typeface="Cambria"/>
              </a:rPr>
              <a:t> (2004)</a:t>
            </a:r>
          </a:p>
        </p:txBody>
      </p:sp>
    </p:spTree>
    <p:extLst>
      <p:ext uri="{BB962C8B-B14F-4D97-AF65-F5344CB8AC3E}">
        <p14:creationId xmlns:p14="http://schemas.microsoft.com/office/powerpoint/2010/main" val="1406641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0-19 at 4.3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0988"/>
            <a:ext cx="9144000" cy="3756025"/>
          </a:xfrm>
          <a:prstGeom prst="rect">
            <a:avLst/>
          </a:prstGeom>
        </p:spPr>
      </p:pic>
      <p:sp>
        <p:nvSpPr>
          <p:cNvPr id="3" name="TextBox 2"/>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Achilles (Brad Pitt) goes berserk, from </a:t>
            </a:r>
            <a:r>
              <a:rPr lang="en-US" b="1" i="1" dirty="0">
                <a:latin typeface="Cambria"/>
                <a:cs typeface="Cambria"/>
              </a:rPr>
              <a:t>Troy</a:t>
            </a:r>
            <a:r>
              <a:rPr lang="en-US" b="1" dirty="0">
                <a:latin typeface="Cambria"/>
                <a:cs typeface="Cambria"/>
              </a:rPr>
              <a:t> (2004)</a:t>
            </a:r>
          </a:p>
        </p:txBody>
      </p:sp>
    </p:spTree>
    <p:extLst>
      <p:ext uri="{BB962C8B-B14F-4D97-AF65-F5344CB8AC3E}">
        <p14:creationId xmlns:p14="http://schemas.microsoft.com/office/powerpoint/2010/main" val="2170405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4002"/>
            <a:ext cx="9144000" cy="369332"/>
          </a:xfrm>
          <a:prstGeom prst="rect">
            <a:avLst/>
          </a:prstGeom>
          <a:noFill/>
        </p:spPr>
        <p:txBody>
          <a:bodyPr wrap="square" rtlCol="0">
            <a:spAutoFit/>
          </a:bodyPr>
          <a:lstStyle/>
          <a:p>
            <a:pPr algn="ctr"/>
            <a:r>
              <a:rPr lang="en-US" b="1" dirty="0">
                <a:latin typeface="Cambria"/>
                <a:cs typeface="Cambria"/>
              </a:rPr>
              <a:t>Achilles battles the river </a:t>
            </a:r>
            <a:r>
              <a:rPr lang="en-US" b="1" dirty="0" err="1">
                <a:latin typeface="Cambria"/>
                <a:cs typeface="Cambria"/>
              </a:rPr>
              <a:t>Xanthos</a:t>
            </a:r>
            <a:r>
              <a:rPr lang="en-US" b="1" dirty="0">
                <a:latin typeface="Cambria"/>
                <a:cs typeface="Cambria"/>
              </a:rPr>
              <a:t>, by </a:t>
            </a:r>
            <a:r>
              <a:rPr lang="en-US" b="1" dirty="0" err="1">
                <a:latin typeface="Cambria"/>
                <a:cs typeface="Cambria"/>
              </a:rPr>
              <a:t>Auguste</a:t>
            </a:r>
            <a:r>
              <a:rPr lang="en-US" b="1" dirty="0">
                <a:latin typeface="Cambria"/>
                <a:cs typeface="Cambria"/>
              </a:rPr>
              <a:t> </a:t>
            </a:r>
            <a:r>
              <a:rPr lang="en-US" b="1" dirty="0" err="1">
                <a:latin typeface="Cambria"/>
                <a:cs typeface="Cambria"/>
              </a:rPr>
              <a:t>Couder</a:t>
            </a:r>
            <a:r>
              <a:rPr lang="en-US" b="1" dirty="0">
                <a:latin typeface="Cambria"/>
                <a:cs typeface="Cambria"/>
              </a:rPr>
              <a:t> (1819)</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227931"/>
            <a:ext cx="7493000" cy="4402138"/>
          </a:xfrm>
          <a:prstGeom prst="rect">
            <a:avLst/>
          </a:prstGeom>
          <a:noFill/>
          <a:ln w="9525">
            <a:noFill/>
            <a:miter lim="800000"/>
            <a:headEnd/>
            <a:tailEnd/>
          </a:ln>
          <a:effectLst/>
        </p:spPr>
      </p:pic>
    </p:spTree>
    <p:extLst>
      <p:ext uri="{BB962C8B-B14F-4D97-AF65-F5344CB8AC3E}">
        <p14:creationId xmlns:p14="http://schemas.microsoft.com/office/powerpoint/2010/main" val="1348704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Achilles fights Hector, Athenian red-figure </a:t>
            </a:r>
            <a:r>
              <a:rPr lang="en-US" b="1" dirty="0" err="1">
                <a:latin typeface="Cambria"/>
                <a:cs typeface="Cambria"/>
              </a:rPr>
              <a:t>krater</a:t>
            </a:r>
            <a:r>
              <a:rPr lang="en-US" b="1" dirty="0">
                <a:latin typeface="Cambria"/>
                <a:cs typeface="Cambria"/>
              </a:rPr>
              <a:t> (500-480 BCE) </a:t>
            </a:r>
          </a:p>
        </p:txBody>
      </p:sp>
      <p:pic>
        <p:nvPicPr>
          <p:cNvPr id="3" name="Picture 2" descr="g_hector_v_achil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34028459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Achilles (Brad Pitt) single combat with Hector (Eric </a:t>
            </a:r>
            <a:r>
              <a:rPr lang="en-US" b="1" dirty="0" err="1">
                <a:latin typeface="Cambria"/>
                <a:cs typeface="Cambria"/>
              </a:rPr>
              <a:t>Bana</a:t>
            </a:r>
            <a:r>
              <a:rPr lang="en-US" b="1" dirty="0">
                <a:latin typeface="Cambria"/>
                <a:cs typeface="Cambria"/>
              </a:rPr>
              <a:t>), from </a:t>
            </a:r>
            <a:r>
              <a:rPr lang="en-US" b="1" i="1" dirty="0">
                <a:latin typeface="Cambria"/>
                <a:cs typeface="Cambria"/>
              </a:rPr>
              <a:t>Troy</a:t>
            </a:r>
            <a:r>
              <a:rPr lang="en-US" b="1" dirty="0">
                <a:latin typeface="Cambria"/>
                <a:cs typeface="Cambria"/>
              </a:rPr>
              <a:t> (2004)</a:t>
            </a:r>
          </a:p>
        </p:txBody>
      </p:sp>
      <p:pic>
        <p:nvPicPr>
          <p:cNvPr id="3" name="Picture 2" descr="b_cov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0738"/>
            <a:ext cx="9144000" cy="5216525"/>
          </a:xfrm>
          <a:prstGeom prst="rect">
            <a:avLst/>
          </a:prstGeom>
        </p:spPr>
      </p:pic>
    </p:spTree>
    <p:extLst>
      <p:ext uri="{BB962C8B-B14F-4D97-AF65-F5344CB8AC3E}">
        <p14:creationId xmlns:p14="http://schemas.microsoft.com/office/powerpoint/2010/main" val="3639111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72199"/>
            <a:ext cx="9144000" cy="369332"/>
          </a:xfrm>
          <a:prstGeom prst="rect">
            <a:avLst/>
          </a:prstGeom>
          <a:noFill/>
        </p:spPr>
        <p:txBody>
          <a:bodyPr wrap="square" rtlCol="0">
            <a:spAutoFit/>
          </a:bodyPr>
          <a:lstStyle/>
          <a:p>
            <a:pPr algn="ctr"/>
            <a:r>
              <a:rPr lang="en-US" b="1" dirty="0">
                <a:latin typeface="Cambria"/>
                <a:cs typeface="Cambria"/>
              </a:rPr>
              <a:t>Achilles (Brad Pitt) kills Hector (Eric </a:t>
            </a:r>
            <a:r>
              <a:rPr lang="en-US" b="1" dirty="0" err="1">
                <a:latin typeface="Cambria"/>
                <a:cs typeface="Cambria"/>
              </a:rPr>
              <a:t>Bana</a:t>
            </a:r>
            <a:r>
              <a:rPr lang="en-US" b="1" dirty="0">
                <a:latin typeface="Cambria"/>
                <a:cs typeface="Cambria"/>
              </a:rPr>
              <a:t>), from </a:t>
            </a:r>
            <a:r>
              <a:rPr lang="en-US" b="1" i="1" dirty="0">
                <a:latin typeface="Cambria"/>
                <a:cs typeface="Cambria"/>
              </a:rPr>
              <a:t>Troy</a:t>
            </a:r>
            <a:r>
              <a:rPr lang="en-US" b="1" dirty="0">
                <a:latin typeface="Cambria"/>
                <a:cs typeface="Cambria"/>
              </a:rPr>
              <a:t> (2004)</a:t>
            </a:r>
          </a:p>
        </p:txBody>
      </p:sp>
      <p:pic>
        <p:nvPicPr>
          <p:cNvPr id="5" name="Picture 4" descr="Screen shot 2011-10-19 at 5.4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0513"/>
            <a:ext cx="9144000" cy="3736975"/>
          </a:xfrm>
          <a:prstGeom prst="rect">
            <a:avLst/>
          </a:prstGeom>
        </p:spPr>
      </p:pic>
    </p:spTree>
    <p:extLst>
      <p:ext uri="{BB962C8B-B14F-4D97-AF65-F5344CB8AC3E}">
        <p14:creationId xmlns:p14="http://schemas.microsoft.com/office/powerpoint/2010/main" val="42727236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{1F6CAFD3-A756-A649-BD73-CA4E5D5FA737}tf10001058</Template>
  <TotalTime>1542</TotalTime>
  <Words>3720</Words>
  <Application>Microsoft Office PowerPoint</Application>
  <PresentationFormat>On-screen Show (4:3)</PresentationFormat>
  <Paragraphs>490</Paragraphs>
  <Slides>126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126</vt:i4>
      </vt:variant>
    </vt:vector>
  </HeadingPairs>
  <TitlesOfParts>
    <vt:vector size="132" baseType="lpstr">
      <vt:lpstr>Arial</vt:lpstr>
      <vt:lpstr>Baskerville</vt:lpstr>
      <vt:lpstr>Calibri</vt:lpstr>
      <vt:lpstr>Calibri Light</vt:lpstr>
      <vt:lpstr>Cambria</vt:lpstr>
      <vt:lpstr>Celestial</vt:lpstr>
      <vt:lpstr>PowerPoint Presentation</vt:lpstr>
      <vt:lpstr>PowerPoint Presentation</vt:lpstr>
      <vt:lpstr>The heroic archetype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Perseus and Medusa the Gorgon</vt:lpstr>
      <vt:lpstr>Ovid Metamorphoses Bk 4</vt:lpstr>
      <vt:lpstr>Perseus’ equipment</vt:lpstr>
      <vt:lpstr>Ovid Metamorphoses Bk 4</vt:lpstr>
      <vt:lpstr>Apulian red figure krater ~400 BCE</vt:lpstr>
      <vt:lpstr>PowerPoint Presentation</vt:lpstr>
      <vt:lpstr>Caravaggio, 1597</vt:lpstr>
      <vt:lpstr>Rubens, 1617-18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HERACLES / HERCULES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Labours of Heracles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“Procrustean”</vt:lpstr>
      <vt:lpstr>OTHER ADVENTURES OF THESEUS</vt:lpstr>
      <vt:lpstr>PowerPoint Presentation</vt:lpstr>
      <vt:lpstr>PowerPoint Presentation</vt:lpstr>
      <vt:lpstr>PowerPoint Presentation</vt:lpstr>
      <vt:lpstr>Theseus kills the Minotaur. Black Figure Amphora 6th Century BCE</vt:lpstr>
      <vt:lpstr>PowerPoint Presentation</vt:lpstr>
      <vt:lpstr>Ariadne and Theseus. Jean Baptiste Regnault. 1754-1829 </vt:lpstr>
      <vt:lpstr>Bacchus (Dionysus) and Ariadne. Alessandro Turchi. 1578-1629</vt:lpstr>
      <vt:lpstr>Mythology and opera</vt:lpstr>
      <vt:lpstr>JASON</vt:lpstr>
      <vt:lpstr>PowerPoint Presentation</vt:lpstr>
      <vt:lpstr>PowerPoint Presentation</vt:lpstr>
      <vt:lpstr>PowerPoint Presentation</vt:lpstr>
      <vt:lpstr>PowerPoint Presentation</vt:lpstr>
      <vt:lpstr>Colchis = modern Georgia? gold filigree work</vt:lpstr>
      <vt:lpstr>PowerPoint Presentation</vt:lpstr>
      <vt:lpstr>PowerPoint Presentation</vt:lpstr>
      <vt:lpstr>JASON AND MEDEA</vt:lpstr>
      <vt:lpstr>PowerPoint Presentation</vt:lpstr>
      <vt:lpstr>PowerPoint Presentation</vt:lpstr>
      <vt:lpstr>PowerPoint Presentation</vt:lpstr>
      <vt:lpstr>PowerPoint Presentation</vt:lpstr>
      <vt:lpstr>PowerPoint Presentation</vt:lpstr>
      <vt:lpstr>PowerPoint Presentation</vt:lpstr>
      <vt:lpstr>Return from Colchis</vt:lpstr>
      <vt:lpstr>Jason’s ignominious death</vt:lpstr>
      <vt:lpstr>Toby</vt:lpstr>
      <vt:lpstr>Achilles and Odysseus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Odysseus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 ACRE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STUDIES 105</dc:title>
  <dc:creator>Emi Brown</dc:creator>
  <cp:lastModifiedBy>Stephen Morton (Nokia)</cp:lastModifiedBy>
  <cp:revision>90</cp:revision>
  <dcterms:created xsi:type="dcterms:W3CDTF">2011-10-05T23:07:29Z</dcterms:created>
  <dcterms:modified xsi:type="dcterms:W3CDTF">2023-12-11T19:42:59Z</dcterms:modified>
</cp:coreProperties>
</file>