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Lst>
  <p:notesMasterIdLst>
    <p:notesMasterId r:id="rId64"/>
  </p:notesMasterIdLst>
  <p:sldIdLst>
    <p:sldId id="357" r:id="rId2"/>
    <p:sldId id="371" r:id="rId3"/>
    <p:sldId id="400" r:id="rId4"/>
    <p:sldId id="257" r:id="rId5"/>
    <p:sldId id="390" r:id="rId6"/>
    <p:sldId id="276" r:id="rId7"/>
    <p:sldId id="272" r:id="rId8"/>
    <p:sldId id="370" r:id="rId9"/>
    <p:sldId id="401" r:id="rId10"/>
    <p:sldId id="394" r:id="rId11"/>
    <p:sldId id="395" r:id="rId12"/>
    <p:sldId id="396" r:id="rId13"/>
    <p:sldId id="306" r:id="rId14"/>
    <p:sldId id="392" r:id="rId15"/>
    <p:sldId id="364" r:id="rId16"/>
    <p:sldId id="330" r:id="rId17"/>
    <p:sldId id="366" r:id="rId18"/>
    <p:sldId id="289" r:id="rId19"/>
    <p:sldId id="293" r:id="rId20"/>
    <p:sldId id="403" r:id="rId21"/>
    <p:sldId id="286" r:id="rId22"/>
    <p:sldId id="404" r:id="rId23"/>
    <p:sldId id="377" r:id="rId24"/>
    <p:sldId id="296" r:id="rId25"/>
    <p:sldId id="297" r:id="rId26"/>
    <p:sldId id="299" r:id="rId27"/>
    <p:sldId id="300" r:id="rId28"/>
    <p:sldId id="305" r:id="rId29"/>
    <p:sldId id="303" r:id="rId30"/>
    <p:sldId id="302" r:id="rId31"/>
    <p:sldId id="304" r:id="rId32"/>
    <p:sldId id="412" r:id="rId33"/>
    <p:sldId id="369" r:id="rId34"/>
    <p:sldId id="405" r:id="rId35"/>
    <p:sldId id="406" r:id="rId36"/>
    <p:sldId id="277" r:id="rId37"/>
    <p:sldId id="410" r:id="rId38"/>
    <p:sldId id="281" r:id="rId39"/>
    <p:sldId id="258" r:id="rId40"/>
    <p:sldId id="259" r:id="rId41"/>
    <p:sldId id="275" r:id="rId42"/>
    <p:sldId id="260" r:id="rId43"/>
    <p:sldId id="261" r:id="rId44"/>
    <p:sldId id="411" r:id="rId45"/>
    <p:sldId id="372" r:id="rId46"/>
    <p:sldId id="283" r:id="rId47"/>
    <p:sldId id="373" r:id="rId48"/>
    <p:sldId id="374" r:id="rId49"/>
    <p:sldId id="375" r:id="rId50"/>
    <p:sldId id="376" r:id="rId51"/>
    <p:sldId id="407" r:id="rId52"/>
    <p:sldId id="378" r:id="rId53"/>
    <p:sldId id="379" r:id="rId54"/>
    <p:sldId id="380" r:id="rId55"/>
    <p:sldId id="269" r:id="rId56"/>
    <p:sldId id="270" r:id="rId57"/>
    <p:sldId id="271" r:id="rId58"/>
    <p:sldId id="273" r:id="rId59"/>
    <p:sldId id="397" r:id="rId60"/>
    <p:sldId id="398" r:id="rId61"/>
    <p:sldId id="409" r:id="rId62"/>
    <p:sldId id="274"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962E"/>
    <a:srgbClr val="BD1315"/>
    <a:srgbClr val="30CCD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81"/>
    <p:restoredTop sz="94643"/>
  </p:normalViewPr>
  <p:slideViewPr>
    <p:cSldViewPr snapToGrid="0" snapToObjects="1">
      <p:cViewPr varScale="1">
        <p:scale>
          <a:sx n="84" d="100"/>
          <a:sy n="84" d="100"/>
        </p:scale>
        <p:origin x="893"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DAECF-A4D7-4748-954B-2106D31C3DB7}" type="datetimeFigureOut">
              <a:rPr lang="en-US" smtClean="0"/>
              <a:t>12/11/2023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B1CAD5-0061-7D4A-8762-57D6B15304A1}" type="slidenum">
              <a:rPr lang="en-US" smtClean="0"/>
              <a:t>‹#›</a:t>
            </a:fld>
            <a:endParaRPr lang="en-US"/>
          </a:p>
        </p:txBody>
      </p:sp>
    </p:spTree>
    <p:extLst>
      <p:ext uri="{BB962C8B-B14F-4D97-AF65-F5344CB8AC3E}">
        <p14:creationId xmlns:p14="http://schemas.microsoft.com/office/powerpoint/2010/main" val="4144541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72443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51879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81434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826240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39889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35206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7759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222854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44580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02665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50E238-C872-4927-B95A-0A630BE3EB8C}" type="slidenum">
              <a:rPr lang="en-US" smtClean="0"/>
              <a:pPr/>
              <a:t>‹#›</a:t>
            </a:fld>
            <a:endParaRPr lang="en-US"/>
          </a:p>
        </p:txBody>
      </p:sp>
    </p:spTree>
    <p:extLst>
      <p:ext uri="{BB962C8B-B14F-4D97-AF65-F5344CB8AC3E}">
        <p14:creationId xmlns:p14="http://schemas.microsoft.com/office/powerpoint/2010/main" val="234123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A459F-0EA4-9D44-A611-50F8B6120402}"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30068-DE61-CC48-AFC0-5CD4568EFE71}" type="slidenum">
              <a:rPr lang="en-US" smtClean="0"/>
              <a:pPr/>
              <a:t>‹#›</a:t>
            </a:fld>
            <a:endParaRPr lang="en-US"/>
          </a:p>
        </p:txBody>
      </p:sp>
    </p:spTree>
    <p:extLst>
      <p:ext uri="{BB962C8B-B14F-4D97-AF65-F5344CB8AC3E}">
        <p14:creationId xmlns:p14="http://schemas.microsoft.com/office/powerpoint/2010/main" val="208694932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compressed.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nationalgallery.org.uk/cgi-bin/WebObjects.dll/CollectionPublisher.woa/wa/zoomImage?workNumber=NG6330&amp;collectionPublisherSection=wor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compressed.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Box 3"/>
          <p:cNvSpPr txBox="1"/>
          <p:nvPr/>
        </p:nvSpPr>
        <p:spPr>
          <a:xfrm>
            <a:off x="840154" y="918308"/>
            <a:ext cx="7366000" cy="3046988"/>
          </a:xfrm>
          <a:prstGeom prst="rect">
            <a:avLst/>
          </a:prstGeom>
          <a:noFill/>
        </p:spPr>
        <p:txBody>
          <a:bodyPr wrap="square" rtlCol="0">
            <a:spAutoFit/>
          </a:bodyPr>
          <a:lstStyle/>
          <a:p>
            <a:r>
              <a:rPr lang="en-US" sz="3200" dirty="0"/>
              <a:t>Greek &amp; Roman Mythology:</a:t>
            </a:r>
          </a:p>
          <a:p>
            <a:r>
              <a:rPr lang="en-US" sz="3200" dirty="0"/>
              <a:t>Ancient yet Timeless</a:t>
            </a:r>
          </a:p>
          <a:p>
            <a:endParaRPr lang="en-US" sz="3200" dirty="0"/>
          </a:p>
          <a:p>
            <a:r>
              <a:rPr lang="en-US" sz="3200" dirty="0"/>
              <a:t>Susanna Braund</a:t>
            </a:r>
          </a:p>
          <a:p>
            <a:endParaRPr lang="en-US" sz="3200" dirty="0"/>
          </a:p>
          <a:p>
            <a:r>
              <a:rPr lang="en-US" sz="3200" dirty="0"/>
              <a:t>Lecture 5, October 24 2018</a:t>
            </a:r>
          </a:p>
        </p:txBody>
      </p:sp>
    </p:spTree>
    <p:extLst>
      <p:ext uri="{BB962C8B-B14F-4D97-AF65-F5344CB8AC3E}">
        <p14:creationId xmlns:p14="http://schemas.microsoft.com/office/powerpoint/2010/main" val="3208198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11313"/>
            <a:ext cx="8077200" cy="3635375"/>
          </a:xfrm>
          <a:prstGeom prst="rect">
            <a:avLst/>
          </a:prstGeom>
          <a:noFill/>
          <a:ln w="9525">
            <a:noFill/>
            <a:miter lim="800000"/>
            <a:headEnd/>
            <a:tailEnd/>
          </a:ln>
          <a:effectLst/>
        </p:spPr>
      </p:pic>
    </p:spTree>
    <p:extLst>
      <p:ext uri="{BB962C8B-B14F-4D97-AF65-F5344CB8AC3E}">
        <p14:creationId xmlns:p14="http://schemas.microsoft.com/office/powerpoint/2010/main" val="193854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1" y="6179958"/>
            <a:ext cx="9143999" cy="400110"/>
          </a:xfrm>
          <a:prstGeom prst="rect">
            <a:avLst/>
          </a:prstGeom>
          <a:noFill/>
        </p:spPr>
        <p:txBody>
          <a:bodyPr wrap="square" rtlCol="0">
            <a:spAutoFit/>
          </a:bodyPr>
          <a:lstStyle/>
          <a:p>
            <a:pPr algn="ctr"/>
            <a:r>
              <a:rPr lang="en-US" sz="2000" b="1" i="1" dirty="0">
                <a:solidFill>
                  <a:srgbClr val="215968"/>
                </a:solidFill>
                <a:latin typeface="Cambria"/>
                <a:cs typeface="Cambria"/>
              </a:rPr>
              <a:t>Odysseus and </a:t>
            </a:r>
            <a:r>
              <a:rPr lang="en-US" sz="2000" b="1" i="1" dirty="0" err="1">
                <a:solidFill>
                  <a:srgbClr val="215968"/>
                </a:solidFill>
                <a:latin typeface="Cambria"/>
                <a:cs typeface="Cambria"/>
              </a:rPr>
              <a:t>Nausicaa</a:t>
            </a:r>
            <a:r>
              <a:rPr lang="en-US" sz="2000" b="1" dirty="0">
                <a:solidFill>
                  <a:srgbClr val="215968"/>
                </a:solidFill>
                <a:latin typeface="Cambria"/>
                <a:cs typeface="Cambria"/>
              </a:rPr>
              <a:t> by Pieter </a:t>
            </a:r>
            <a:r>
              <a:rPr lang="en-US" sz="2000" b="1" dirty="0" err="1">
                <a:solidFill>
                  <a:srgbClr val="215968"/>
                </a:solidFill>
                <a:latin typeface="Cambria"/>
                <a:cs typeface="Cambria"/>
              </a:rPr>
              <a:t>Lastman</a:t>
            </a:r>
            <a:r>
              <a:rPr lang="en-US" sz="2000" b="1" dirty="0">
                <a:solidFill>
                  <a:srgbClr val="215968"/>
                </a:solidFill>
                <a:latin typeface="Cambria"/>
                <a:cs typeface="Cambria"/>
              </a:rPr>
              <a:t> (1619)</a:t>
            </a:r>
          </a:p>
        </p:txBody>
      </p:sp>
      <p:pic>
        <p:nvPicPr>
          <p:cNvPr id="3" name="Picture 2" descr="http://upload.wikimedia.org/wikipedia/commons/5/51/Odysseus_and_Nausicaa.jpg"/>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616" y="720462"/>
            <a:ext cx="7222769" cy="5417077"/>
          </a:xfrm>
          <a:prstGeom prst="rect">
            <a:avLst/>
          </a:prstGeom>
          <a:noFill/>
          <a:ln w="9525">
            <a:noFill/>
            <a:miter lim="800000"/>
            <a:headEnd/>
            <a:tailEnd/>
          </a:ln>
        </p:spPr>
      </p:pic>
    </p:spTree>
    <p:extLst>
      <p:ext uri="{BB962C8B-B14F-4D97-AF65-F5344CB8AC3E}">
        <p14:creationId xmlns:p14="http://schemas.microsoft.com/office/powerpoint/2010/main" val="705200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1" y="6380013"/>
            <a:ext cx="9143999" cy="400110"/>
          </a:xfrm>
          <a:prstGeom prst="rect">
            <a:avLst/>
          </a:prstGeom>
          <a:noFill/>
        </p:spPr>
        <p:txBody>
          <a:bodyPr wrap="square" rtlCol="0">
            <a:spAutoFit/>
          </a:bodyPr>
          <a:lstStyle/>
          <a:p>
            <a:pPr algn="ctr"/>
            <a:r>
              <a:rPr lang="en-US" sz="2000" b="1" i="1" dirty="0">
                <a:solidFill>
                  <a:srgbClr val="215968"/>
                </a:solidFill>
                <a:latin typeface="Cambria"/>
                <a:cs typeface="Cambria"/>
              </a:rPr>
              <a:t>Odysseus and </a:t>
            </a:r>
            <a:r>
              <a:rPr lang="en-US" sz="2000" b="1" i="1" dirty="0" err="1">
                <a:solidFill>
                  <a:srgbClr val="215968"/>
                </a:solidFill>
                <a:latin typeface="Cambria"/>
                <a:cs typeface="Cambria"/>
              </a:rPr>
              <a:t>Nausicaa</a:t>
            </a:r>
            <a:r>
              <a:rPr lang="en-US" sz="2000" b="1" i="1" dirty="0">
                <a:solidFill>
                  <a:srgbClr val="215968"/>
                </a:solidFill>
                <a:latin typeface="Cambria"/>
                <a:cs typeface="Cambria"/>
              </a:rPr>
              <a:t> </a:t>
            </a:r>
            <a:r>
              <a:rPr lang="en-US" sz="2000" b="1" dirty="0">
                <a:solidFill>
                  <a:srgbClr val="215968"/>
                </a:solidFill>
                <a:latin typeface="Cambria"/>
                <a:cs typeface="Cambria"/>
              </a:rPr>
              <a:t>by </a:t>
            </a:r>
            <a:r>
              <a:rPr lang="en-US" sz="2000" b="1" dirty="0" err="1">
                <a:solidFill>
                  <a:srgbClr val="215968"/>
                </a:solidFill>
                <a:latin typeface="Cambria"/>
                <a:cs typeface="Cambria"/>
              </a:rPr>
              <a:t>Salvator</a:t>
            </a:r>
            <a:r>
              <a:rPr lang="en-US" sz="2000" b="1" dirty="0">
                <a:solidFill>
                  <a:srgbClr val="215968"/>
                </a:solidFill>
                <a:latin typeface="Cambria"/>
                <a:cs typeface="Cambria"/>
              </a:rPr>
              <a:t> Rosa (17th century)</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210" y="238100"/>
            <a:ext cx="4443581" cy="6141913"/>
          </a:xfrm>
          <a:prstGeom prst="rect">
            <a:avLst/>
          </a:prstGeom>
          <a:noFill/>
          <a:ln w="9525">
            <a:noFill/>
            <a:miter lim="800000"/>
            <a:headEnd/>
            <a:tailEnd/>
          </a:ln>
          <a:effectLst/>
        </p:spPr>
      </p:pic>
    </p:spTree>
    <p:extLst>
      <p:ext uri="{BB962C8B-B14F-4D97-AF65-F5344CB8AC3E}">
        <p14:creationId xmlns:p14="http://schemas.microsoft.com/office/powerpoint/2010/main" val="2268729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1" y="6380013"/>
            <a:ext cx="9143999" cy="400110"/>
          </a:xfrm>
          <a:prstGeom prst="rect">
            <a:avLst/>
          </a:prstGeom>
          <a:noFill/>
        </p:spPr>
        <p:txBody>
          <a:bodyPr wrap="square" rtlCol="0">
            <a:spAutoFit/>
          </a:bodyPr>
          <a:lstStyle/>
          <a:p>
            <a:pPr algn="ctr"/>
            <a:r>
              <a:rPr lang="en-US" sz="2000" b="1" i="1" dirty="0">
                <a:solidFill>
                  <a:srgbClr val="215968"/>
                </a:solidFill>
                <a:latin typeface="Cambria"/>
                <a:cs typeface="Cambria"/>
              </a:rPr>
              <a:t>Ulysses and </a:t>
            </a:r>
            <a:r>
              <a:rPr lang="en-US" sz="2000" b="1" i="1" dirty="0" err="1">
                <a:solidFill>
                  <a:srgbClr val="215968"/>
                </a:solidFill>
                <a:latin typeface="Cambria"/>
                <a:cs typeface="Cambria"/>
              </a:rPr>
              <a:t>Nausicaa</a:t>
            </a:r>
            <a:r>
              <a:rPr lang="en-US" sz="2000" b="1" i="1" dirty="0">
                <a:solidFill>
                  <a:srgbClr val="215968"/>
                </a:solidFill>
                <a:latin typeface="Cambria"/>
                <a:cs typeface="Cambria"/>
              </a:rPr>
              <a:t> </a:t>
            </a:r>
            <a:r>
              <a:rPr lang="en-US" sz="2000" b="1" dirty="0">
                <a:solidFill>
                  <a:srgbClr val="215968"/>
                </a:solidFill>
                <a:latin typeface="Cambria"/>
                <a:cs typeface="Cambria"/>
              </a:rPr>
              <a:t>by Giovanni Battista </a:t>
            </a:r>
            <a:r>
              <a:rPr lang="en-US" sz="2000" b="1" dirty="0" err="1">
                <a:solidFill>
                  <a:srgbClr val="215968"/>
                </a:solidFill>
                <a:latin typeface="Cambria"/>
                <a:cs typeface="Cambria"/>
              </a:rPr>
              <a:t>Cipriani</a:t>
            </a:r>
            <a:r>
              <a:rPr lang="en-US" sz="2000" b="1" dirty="0">
                <a:solidFill>
                  <a:srgbClr val="215968"/>
                </a:solidFill>
                <a:latin typeface="Cambria"/>
                <a:cs typeface="Cambria"/>
              </a:rPr>
              <a:t> (1727-1785)</a:t>
            </a:r>
          </a:p>
        </p:txBody>
      </p:sp>
      <p:pic>
        <p:nvPicPr>
          <p:cNvPr id="3" name="Picture 2" descr="AMICO_CHICAGO_10311500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829" y="581100"/>
            <a:ext cx="7674342" cy="5695801"/>
          </a:xfrm>
          <a:prstGeom prst="rect">
            <a:avLst/>
          </a:prstGeom>
        </p:spPr>
      </p:pic>
    </p:spTree>
    <p:extLst>
      <p:ext uri="{BB962C8B-B14F-4D97-AF65-F5344CB8AC3E}">
        <p14:creationId xmlns:p14="http://schemas.microsoft.com/office/powerpoint/2010/main" val="1459938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1" y="6380013"/>
            <a:ext cx="9143999" cy="400110"/>
          </a:xfrm>
          <a:prstGeom prst="rect">
            <a:avLst/>
          </a:prstGeom>
          <a:noFill/>
        </p:spPr>
        <p:txBody>
          <a:bodyPr wrap="square" rtlCol="0">
            <a:spAutoFit/>
          </a:bodyPr>
          <a:lstStyle/>
          <a:p>
            <a:pPr algn="ctr"/>
            <a:r>
              <a:rPr lang="en-US" sz="2000" b="1" i="1" dirty="0" err="1">
                <a:solidFill>
                  <a:srgbClr val="215968"/>
                </a:solidFill>
                <a:latin typeface="Cambria"/>
                <a:cs typeface="Cambria"/>
              </a:rPr>
              <a:t>Nausicaa</a:t>
            </a:r>
            <a:r>
              <a:rPr lang="en-US" sz="2000" b="1" dirty="0">
                <a:solidFill>
                  <a:srgbClr val="215968"/>
                </a:solidFill>
                <a:latin typeface="Cambria"/>
                <a:cs typeface="Cambria"/>
              </a:rPr>
              <a:t> by Lord Leighton (1878)</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794" y="68113"/>
            <a:ext cx="2792413" cy="6311900"/>
          </a:xfrm>
          <a:prstGeom prst="rect">
            <a:avLst/>
          </a:prstGeom>
          <a:noFill/>
          <a:ln w="9525">
            <a:noFill/>
            <a:miter lim="800000"/>
            <a:headEnd/>
            <a:tailEnd/>
          </a:ln>
          <a:effectLst/>
        </p:spPr>
      </p:pic>
    </p:spTree>
    <p:extLst>
      <p:ext uri="{BB962C8B-B14F-4D97-AF65-F5344CB8AC3E}">
        <p14:creationId xmlns:p14="http://schemas.microsoft.com/office/powerpoint/2010/main" val="3686914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JASON AND MEDEA</a:t>
            </a:r>
          </a:p>
        </p:txBody>
      </p:sp>
      <p:sp>
        <p:nvSpPr>
          <p:cNvPr id="5" name="Content Placeholder 4"/>
          <p:cNvSpPr>
            <a:spLocks noGrp="1"/>
          </p:cNvSpPr>
          <p:nvPr>
            <p:ph idx="1"/>
          </p:nvPr>
        </p:nvSpPr>
        <p:spPr/>
        <p:txBody>
          <a:bodyPr/>
          <a:lstStyle/>
          <a:p>
            <a:pPr marL="0" indent="0">
              <a:buNone/>
            </a:pPr>
            <a:r>
              <a:rPr lang="en-US" dirty="0"/>
              <a:t>King </a:t>
            </a:r>
            <a:r>
              <a:rPr lang="en-US" dirty="0" err="1"/>
              <a:t>Aeëtes</a:t>
            </a:r>
            <a:r>
              <a:rPr lang="en-US" dirty="0"/>
              <a:t> of Colchis assigns impossible tasks:</a:t>
            </a:r>
          </a:p>
          <a:p>
            <a:pPr marL="0" indent="0">
              <a:buNone/>
            </a:pPr>
            <a:r>
              <a:rPr lang="en-US" dirty="0"/>
              <a:t>to yoke fire-breathing bulls, plough field, sow dragon’s teeth (from Theban serpent), kill men that sprout up</a:t>
            </a:r>
          </a:p>
          <a:p>
            <a:pPr marL="0" indent="0">
              <a:buNone/>
            </a:pPr>
            <a:endParaRPr lang="en-US" dirty="0"/>
          </a:p>
          <a:p>
            <a:pPr marL="0" indent="0">
              <a:buNone/>
            </a:pPr>
            <a:r>
              <a:rPr lang="en-US" dirty="0"/>
              <a:t>Medea: </a:t>
            </a:r>
            <a:r>
              <a:rPr lang="en-US" dirty="0" err="1"/>
              <a:t>Aeëtes</a:t>
            </a:r>
            <a:r>
              <a:rPr lang="en-US" dirty="0"/>
              <a:t>’ daughter, </a:t>
            </a:r>
            <a:r>
              <a:rPr lang="en-US" dirty="0" err="1"/>
              <a:t>Helius</a:t>
            </a:r>
            <a:r>
              <a:rPr lang="en-US" dirty="0"/>
              <a:t>’ grand-daughter, Circe’s niece, magic skills: ointment to protect Jason from bulls, drug for dragon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13364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ctangle 3"/>
          <p:cNvSpPr/>
          <p:nvPr/>
        </p:nvSpPr>
        <p:spPr>
          <a:xfrm rot="10800000">
            <a:off x="7873952" y="-1"/>
            <a:ext cx="1270048" cy="6858000"/>
          </a:xfrm>
          <a:prstGeom prst="rect">
            <a:avLst/>
          </a:prstGeom>
          <a:gradFill flip="none" rotWithShape="1">
            <a:gsLst>
              <a:gs pos="100000">
                <a:schemeClr val="bg1">
                  <a:lumMod val="85000"/>
                </a:schemeClr>
              </a:gs>
              <a:gs pos="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6231554"/>
            <a:ext cx="7873951" cy="646331"/>
          </a:xfrm>
          <a:prstGeom prst="rect">
            <a:avLst/>
          </a:prstGeom>
        </p:spPr>
        <p:txBody>
          <a:bodyPr wrap="square">
            <a:spAutoFit/>
          </a:bodyPr>
          <a:lstStyle/>
          <a:p>
            <a:pPr algn="ctr"/>
            <a:r>
              <a:rPr lang="en-US" b="1" i="1" dirty="0">
                <a:solidFill>
                  <a:schemeClr val="accent5">
                    <a:lumMod val="50000"/>
                  </a:schemeClr>
                </a:solidFill>
                <a:latin typeface="Cambria"/>
                <a:cs typeface="Cambria"/>
              </a:rPr>
              <a:t>Jason Swearing his Eternal Love to </a:t>
            </a:r>
            <a:r>
              <a:rPr lang="en-US" b="1" i="1" dirty="0" err="1">
                <a:solidFill>
                  <a:schemeClr val="accent5">
                    <a:lumMod val="50000"/>
                  </a:schemeClr>
                </a:solidFill>
                <a:latin typeface="Cambria"/>
                <a:cs typeface="Cambria"/>
              </a:rPr>
              <a:t>Medea</a:t>
            </a:r>
            <a:r>
              <a:rPr lang="en-US" b="1" i="1" dirty="0">
                <a:solidFill>
                  <a:schemeClr val="accent5">
                    <a:lumMod val="50000"/>
                  </a:schemeClr>
                </a:solidFill>
                <a:latin typeface="Cambria"/>
                <a:cs typeface="Cambria"/>
              </a:rPr>
              <a:t> </a:t>
            </a:r>
            <a:r>
              <a:rPr lang="en-US" b="1" dirty="0">
                <a:solidFill>
                  <a:schemeClr val="accent5">
                    <a:lumMod val="50000"/>
                  </a:schemeClr>
                </a:solidFill>
                <a:latin typeface="Cambria"/>
                <a:cs typeface="Cambria"/>
              </a:rPr>
              <a:t>by Jean-Francois </a:t>
            </a:r>
            <a:r>
              <a:rPr lang="en-US" b="1" dirty="0" err="1">
                <a:solidFill>
                  <a:schemeClr val="accent5">
                    <a:lumMod val="50000"/>
                  </a:schemeClr>
                </a:solidFill>
                <a:latin typeface="Cambria"/>
                <a:cs typeface="Cambria"/>
              </a:rPr>
              <a:t>Detroy</a:t>
            </a:r>
            <a:r>
              <a:rPr lang="en-US" b="1" dirty="0">
                <a:solidFill>
                  <a:schemeClr val="accent5">
                    <a:lumMod val="50000"/>
                  </a:schemeClr>
                </a:solidFill>
                <a:latin typeface="Cambria"/>
                <a:cs typeface="Cambria"/>
              </a:rPr>
              <a:t> (1742/3)</a:t>
            </a:r>
          </a:p>
        </p:txBody>
      </p:sp>
      <p:pic>
        <p:nvPicPr>
          <p:cNvPr id="5" name="Picture 4" descr="Jason swearing Eternal Affection to Mede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9979" y="356216"/>
            <a:ext cx="5438775" cy="5875338"/>
          </a:xfrm>
          <a:prstGeom prst="rect">
            <a:avLst/>
          </a:prstGeom>
          <a:noFill/>
          <a:ln w="9525">
            <a:noFill/>
            <a:miter lim="800000"/>
            <a:headEnd/>
            <a:tailEnd/>
          </a:ln>
        </p:spPr>
      </p:pic>
    </p:spTree>
    <p:extLst>
      <p:ext uri="{BB962C8B-B14F-4D97-AF65-F5344CB8AC3E}">
        <p14:creationId xmlns:p14="http://schemas.microsoft.com/office/powerpoint/2010/main" val="443933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from Colchis</a:t>
            </a:r>
          </a:p>
        </p:txBody>
      </p:sp>
      <p:sp>
        <p:nvSpPr>
          <p:cNvPr id="3" name="Content Placeholder 2"/>
          <p:cNvSpPr>
            <a:spLocks noGrp="1"/>
          </p:cNvSpPr>
          <p:nvPr>
            <p:ph idx="1"/>
          </p:nvPr>
        </p:nvSpPr>
        <p:spPr>
          <a:xfrm>
            <a:off x="457200" y="1600200"/>
            <a:ext cx="8229600" cy="5062601"/>
          </a:xfrm>
        </p:spPr>
        <p:txBody>
          <a:bodyPr>
            <a:normAutofit/>
          </a:bodyPr>
          <a:lstStyle/>
          <a:p>
            <a:pPr marL="0" indent="0">
              <a:buNone/>
            </a:pPr>
            <a:r>
              <a:rPr lang="en-US" sz="2800" dirty="0"/>
              <a:t>– Medea chops up brother </a:t>
            </a:r>
            <a:r>
              <a:rPr lang="en-US" sz="2800" dirty="0" err="1"/>
              <a:t>Apsyrtus</a:t>
            </a:r>
            <a:r>
              <a:rPr lang="en-US" sz="2800" dirty="0"/>
              <a:t> and drops pieces in water to slow </a:t>
            </a:r>
            <a:r>
              <a:rPr lang="en-US" sz="2800" dirty="0" err="1"/>
              <a:t>Aeëtes</a:t>
            </a:r>
            <a:r>
              <a:rPr lang="en-US" sz="2800" dirty="0"/>
              <a:t>’ pursuit</a:t>
            </a:r>
          </a:p>
          <a:p>
            <a:pPr marL="0" indent="0">
              <a:buNone/>
            </a:pPr>
            <a:r>
              <a:rPr lang="en-US" sz="2800" dirty="0"/>
              <a:t>– Visit to Circe for purification</a:t>
            </a:r>
          </a:p>
          <a:p>
            <a:pPr marL="0" indent="0">
              <a:buNone/>
            </a:pPr>
            <a:r>
              <a:rPr lang="en-US" sz="2800" dirty="0"/>
              <a:t>– To </a:t>
            </a:r>
            <a:r>
              <a:rPr lang="en-US" sz="2800" dirty="0" err="1"/>
              <a:t>Iolcus</a:t>
            </a:r>
            <a:r>
              <a:rPr lang="en-US" sz="2800" dirty="0"/>
              <a:t>, gives fleece to his uncle Pelias</a:t>
            </a:r>
          </a:p>
          <a:p>
            <a:pPr marL="0" indent="0">
              <a:buNone/>
            </a:pPr>
            <a:r>
              <a:rPr lang="en-US" sz="2800" dirty="0"/>
              <a:t>– </a:t>
            </a:r>
            <a:r>
              <a:rPr lang="en-US" sz="2800" dirty="0" err="1"/>
              <a:t>Pelias</a:t>
            </a:r>
            <a:r>
              <a:rPr lang="en-US" sz="2800" dirty="0"/>
              <a:t> reneges on deal</a:t>
            </a:r>
          </a:p>
          <a:p>
            <a:pPr marL="0" indent="0">
              <a:buNone/>
            </a:pPr>
            <a:r>
              <a:rPr lang="en-US" sz="2800" dirty="0"/>
              <a:t>– Medea causes death of </a:t>
            </a:r>
            <a:r>
              <a:rPr lang="en-US" sz="2800" dirty="0" err="1"/>
              <a:t>Pelias</a:t>
            </a:r>
            <a:endParaRPr lang="en-US" sz="2800" dirty="0"/>
          </a:p>
          <a:p>
            <a:pPr marL="0" indent="0">
              <a:buNone/>
            </a:pPr>
            <a:r>
              <a:rPr lang="en-US" sz="2800" dirty="0"/>
              <a:t>– Jason and Medea driven out and go to Corinth as exiles</a:t>
            </a:r>
          </a:p>
          <a:p>
            <a:pPr marL="0" indent="0">
              <a:buNone/>
            </a:pPr>
            <a:r>
              <a:rPr lang="en-US" sz="2800" dirty="0"/>
              <a:t>– Jason abandons Medea, she kills their sons, flees to Athens on chariot of the Sun, given asylum by </a:t>
            </a:r>
            <a:r>
              <a:rPr lang="en-US" sz="2800" dirty="0" err="1"/>
              <a:t>Aegeus</a:t>
            </a:r>
            <a:endParaRPr lang="en-US" sz="2800" dirty="0"/>
          </a:p>
        </p:txBody>
      </p:sp>
    </p:spTree>
    <p:extLst>
      <p:ext uri="{BB962C8B-B14F-4D97-AF65-F5344CB8AC3E}">
        <p14:creationId xmlns:p14="http://schemas.microsoft.com/office/powerpoint/2010/main" val="164455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a:xfrm>
            <a:off x="0" y="0"/>
            <a:ext cx="9144000" cy="1417638"/>
          </a:xfrm>
        </p:spPr>
        <p:txBody>
          <a:bodyPr/>
          <a:lstStyle/>
          <a:p>
            <a:pPr eaLnBrk="1" hangingPunct="1"/>
            <a:r>
              <a:rPr lang="en-US">
                <a:latin typeface="Cambria" pitchFamily="-123" charset="0"/>
                <a:ea typeface="Cambria" pitchFamily="-123" charset="0"/>
                <a:cs typeface="Cambria" pitchFamily="-123" charset="0"/>
              </a:rPr>
              <a:t>Medea rejuvenates a ram for Pelias</a:t>
            </a:r>
          </a:p>
        </p:txBody>
      </p:sp>
      <p:pic>
        <p:nvPicPr>
          <p:cNvPr id="32771" name="Content Placeholder 5" descr="rejuv.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417638"/>
            <a:ext cx="7848600" cy="5113337"/>
          </a:xfrm>
        </p:spPr>
      </p:pic>
    </p:spTree>
    <p:extLst>
      <p:ext uri="{BB962C8B-B14F-4D97-AF65-F5344CB8AC3E}">
        <p14:creationId xmlns:p14="http://schemas.microsoft.com/office/powerpoint/2010/main" val="325281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4000" dirty="0">
                <a:latin typeface="Cambria" pitchFamily="-123" charset="0"/>
                <a:ea typeface="Cambria" pitchFamily="-123" charset="0"/>
                <a:cs typeface="Cambria" pitchFamily="-123" charset="0"/>
              </a:rPr>
              <a:t>Creon watches as his daughter </a:t>
            </a:r>
            <a:r>
              <a:rPr lang="en-US" sz="4000" dirty="0" err="1">
                <a:latin typeface="Cambria" pitchFamily="-123" charset="0"/>
                <a:ea typeface="Cambria" pitchFamily="-123" charset="0"/>
                <a:cs typeface="Cambria" pitchFamily="-123" charset="0"/>
              </a:rPr>
              <a:t>Glauce</a:t>
            </a:r>
            <a:r>
              <a:rPr lang="en-US" sz="4000" dirty="0">
                <a:latin typeface="Cambria" pitchFamily="-123" charset="0"/>
                <a:ea typeface="Cambria" pitchFamily="-123" charset="0"/>
                <a:cs typeface="Cambria" pitchFamily="-123" charset="0"/>
              </a:rPr>
              <a:t> writhes in agony</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27200"/>
            <a:ext cx="8229600" cy="3835400"/>
          </a:xfrm>
          <a:prstGeom prst="rect">
            <a:avLst/>
          </a:prstGeom>
          <a:noFill/>
          <a:ln w="9525">
            <a:noFill/>
            <a:miter lim="800000"/>
            <a:headEnd/>
            <a:tailEnd/>
          </a:ln>
        </p:spPr>
      </p:pic>
      <p:sp>
        <p:nvSpPr>
          <p:cNvPr id="5" name="Title 1"/>
          <p:cNvSpPr txBox="1">
            <a:spLocks/>
          </p:cNvSpPr>
          <p:nvPr/>
        </p:nvSpPr>
        <p:spPr>
          <a:xfrm>
            <a:off x="457200" y="5715000"/>
            <a:ext cx="8229600" cy="1143000"/>
          </a:xfrm>
          <a:prstGeom prst="rect">
            <a:avLst/>
          </a:prstGeom>
        </p:spPr>
        <p:txBody>
          <a:bodyPr anchor="ctr">
            <a:prstTxWarp prst="textNoShape">
              <a:avLst/>
            </a:prstTxWarp>
            <a:normAutofit/>
          </a:bodyPr>
          <a:lstStyle/>
          <a:p>
            <a:pPr algn="ctr"/>
            <a:r>
              <a:rPr lang="en-US" sz="2700">
                <a:latin typeface="Cambria" pitchFamily="-123" charset="0"/>
                <a:ea typeface="Cambria" pitchFamily="-123" charset="0"/>
                <a:cs typeface="Cambria" pitchFamily="-123" charset="0"/>
              </a:rPr>
              <a:t>Roman Sarcophagus, 2</a:t>
            </a:r>
            <a:r>
              <a:rPr lang="en-US" sz="2700" baseline="30000">
                <a:latin typeface="Cambria" pitchFamily="-123" charset="0"/>
                <a:ea typeface="Cambria" pitchFamily="-123" charset="0"/>
                <a:cs typeface="Cambria" pitchFamily="-123" charset="0"/>
              </a:rPr>
              <a:t>nd</a:t>
            </a:r>
            <a:r>
              <a:rPr lang="en-US" sz="2700">
                <a:latin typeface="Cambria" pitchFamily="-123" charset="0"/>
                <a:ea typeface="Cambria" pitchFamily="-123" charset="0"/>
                <a:cs typeface="Cambria" pitchFamily="-123" charset="0"/>
              </a:rPr>
              <a:t> century CE</a:t>
            </a:r>
          </a:p>
        </p:txBody>
      </p:sp>
    </p:spTree>
    <p:extLst>
      <p:ext uri="{BB962C8B-B14F-4D97-AF65-F5344CB8AC3E}">
        <p14:creationId xmlns:p14="http://schemas.microsoft.com/office/powerpoint/2010/main" val="2764444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What are the roles of women in the myths of the heroes?</a:t>
            </a:r>
          </a:p>
        </p:txBody>
      </p:sp>
      <p:sp>
        <p:nvSpPr>
          <p:cNvPr id="5" name="Content Placeholder 4"/>
          <p:cNvSpPr>
            <a:spLocks noGrp="1"/>
          </p:cNvSpPr>
          <p:nvPr>
            <p:ph idx="1"/>
          </p:nvPr>
        </p:nvSpPr>
        <p:spPr/>
        <p:txBody>
          <a:bodyPr>
            <a:normAutofit fontScale="70000" lnSpcReduction="20000"/>
          </a:bodyPr>
          <a:lstStyle/>
          <a:p>
            <a:pPr marL="0" indent="0">
              <a:buNone/>
            </a:pPr>
            <a:endParaRPr lang="en-US" dirty="0"/>
          </a:p>
          <a:p>
            <a:pPr marL="0" indent="0">
              <a:buNone/>
            </a:pPr>
            <a:r>
              <a:rPr lang="en-US" b="1" dirty="0"/>
              <a:t>Perseus:</a:t>
            </a:r>
            <a:r>
              <a:rPr lang="en-US" dirty="0"/>
              <a:t> </a:t>
            </a:r>
          </a:p>
          <a:p>
            <a:pPr marL="0" indent="0">
              <a:buNone/>
            </a:pPr>
            <a:r>
              <a:rPr lang="en-US" dirty="0" err="1"/>
              <a:t>Danaë</a:t>
            </a:r>
            <a:endParaRPr lang="en-US" dirty="0"/>
          </a:p>
          <a:p>
            <a:pPr marL="0" indent="0">
              <a:buNone/>
            </a:pPr>
            <a:r>
              <a:rPr lang="en-US" dirty="0"/>
              <a:t>Medusa</a:t>
            </a:r>
          </a:p>
          <a:p>
            <a:pPr marL="0" indent="0">
              <a:buNone/>
            </a:pPr>
            <a:r>
              <a:rPr lang="en-US" dirty="0"/>
              <a:t>Andromeda</a:t>
            </a:r>
          </a:p>
          <a:p>
            <a:pPr marL="0" indent="0">
              <a:buNone/>
            </a:pPr>
            <a:r>
              <a:rPr lang="en-US" dirty="0"/>
              <a:t>Athena</a:t>
            </a:r>
          </a:p>
          <a:p>
            <a:pPr marL="0" indent="0">
              <a:buNone/>
            </a:pPr>
            <a:endParaRPr lang="en-US" dirty="0"/>
          </a:p>
          <a:p>
            <a:pPr marL="0" indent="0">
              <a:buNone/>
            </a:pPr>
            <a:r>
              <a:rPr lang="en-US" b="1" dirty="0"/>
              <a:t>Theseus: </a:t>
            </a:r>
          </a:p>
          <a:p>
            <a:pPr marL="0" indent="0">
              <a:buNone/>
            </a:pPr>
            <a:r>
              <a:rPr lang="en-US" dirty="0"/>
              <a:t>Ariadne</a:t>
            </a:r>
          </a:p>
          <a:p>
            <a:pPr marL="0" indent="0">
              <a:buNone/>
            </a:pPr>
            <a:endParaRPr lang="en-US" dirty="0"/>
          </a:p>
          <a:p>
            <a:pPr marL="0" indent="0">
              <a:buNone/>
            </a:pPr>
            <a:r>
              <a:rPr lang="en-US" b="1" dirty="0"/>
              <a:t>Jason: </a:t>
            </a:r>
          </a:p>
          <a:p>
            <a:pPr marL="0" indent="0">
              <a:buNone/>
            </a:pPr>
            <a:r>
              <a:rPr lang="en-US" dirty="0"/>
              <a:t>Medea</a:t>
            </a:r>
          </a:p>
        </p:txBody>
      </p:sp>
    </p:spTree>
    <p:extLst>
      <p:ext uri="{BB962C8B-B14F-4D97-AF65-F5344CB8AC3E}">
        <p14:creationId xmlns:p14="http://schemas.microsoft.com/office/powerpoint/2010/main" val="391023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atin typeface="Cambria" pitchFamily="-123" charset="0"/>
                <a:ea typeface="Cambria" pitchFamily="-123" charset="0"/>
                <a:cs typeface="Cambria" pitchFamily="-123" charset="0"/>
              </a:rPr>
              <a:t>Medea killing her children</a:t>
            </a:r>
          </a:p>
        </p:txBody>
      </p:sp>
      <p:pic>
        <p:nvPicPr>
          <p:cNvPr id="36867" name="Content Placeholder 3" descr="kids.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95600" y="1417638"/>
            <a:ext cx="3352800" cy="5281612"/>
          </a:xfrm>
        </p:spPr>
      </p:pic>
    </p:spTree>
    <p:extLst>
      <p:ext uri="{BB962C8B-B14F-4D97-AF65-F5344CB8AC3E}">
        <p14:creationId xmlns:p14="http://schemas.microsoft.com/office/powerpoint/2010/main" val="313289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atin typeface="Cambria" pitchFamily="-123" charset="0"/>
                <a:ea typeface="Cambria" pitchFamily="-123" charset="0"/>
                <a:cs typeface="Cambria" pitchFamily="-123" charset="0"/>
              </a:rPr>
              <a:t>Medea in her golden chariot</a:t>
            </a:r>
          </a:p>
        </p:txBody>
      </p:sp>
      <p:pic>
        <p:nvPicPr>
          <p:cNvPr id="37891" name="Picture 3" descr="X-Medea-Chariot-V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47800"/>
            <a:ext cx="4495800" cy="5278438"/>
          </a:xfrm>
          <a:prstGeom prst="rect">
            <a:avLst/>
          </a:prstGeom>
          <a:noFill/>
          <a:ln w="9525">
            <a:noFill/>
            <a:miter lim="800000"/>
            <a:headEnd/>
            <a:tailEnd/>
          </a:ln>
        </p:spPr>
      </p:pic>
    </p:spTree>
    <p:extLst>
      <p:ext uri="{BB962C8B-B14F-4D97-AF65-F5344CB8AC3E}">
        <p14:creationId xmlns:p14="http://schemas.microsoft.com/office/powerpoint/2010/main" val="2771553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52400"/>
            <a:ext cx="8229600" cy="1143000"/>
          </a:xfrm>
        </p:spPr>
        <p:txBody>
          <a:bodyPr/>
          <a:lstStyle/>
          <a:p>
            <a:pPr eaLnBrk="1" hangingPunct="1"/>
            <a:r>
              <a:rPr lang="en-US" dirty="0">
                <a:latin typeface="Cambria" pitchFamily="-123" charset="0"/>
                <a:ea typeface="Cambria" pitchFamily="-123" charset="0"/>
                <a:cs typeface="Cambria" pitchFamily="-123" charset="0"/>
              </a:rPr>
              <a:t>Medea: heroine – or hero?</a:t>
            </a:r>
          </a:p>
        </p:txBody>
      </p:sp>
      <p:pic>
        <p:nvPicPr>
          <p:cNvPr id="38915" name="Content Placeholder 3" descr="Mede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70138" y="847725"/>
            <a:ext cx="4335462" cy="5172075"/>
          </a:xfrm>
        </p:spPr>
      </p:pic>
      <p:sp>
        <p:nvSpPr>
          <p:cNvPr id="5" name="Title 1"/>
          <p:cNvSpPr txBox="1">
            <a:spLocks/>
          </p:cNvSpPr>
          <p:nvPr/>
        </p:nvSpPr>
        <p:spPr>
          <a:xfrm>
            <a:off x="2209800" y="5943600"/>
            <a:ext cx="4732338" cy="762000"/>
          </a:xfrm>
          <a:prstGeom prst="rect">
            <a:avLst/>
          </a:prstGeom>
        </p:spPr>
        <p:txBody>
          <a:bodyPr anchor="ctr">
            <a:prstTxWarp prst="textNoShape">
              <a:avLst/>
            </a:prstTxWarp>
            <a:normAutofit/>
          </a:bodyPr>
          <a:lstStyle/>
          <a:p>
            <a:pPr algn="ctr">
              <a:lnSpc>
                <a:spcPct val="80000"/>
              </a:lnSpc>
            </a:pPr>
            <a:r>
              <a:rPr lang="en-US" sz="2400" i="1">
                <a:latin typeface="Cambria" pitchFamily="-123" charset="0"/>
                <a:ea typeface="Cambria" pitchFamily="-123" charset="0"/>
                <a:cs typeface="Cambria" pitchFamily="-123" charset="0"/>
              </a:rPr>
              <a:t>Medea</a:t>
            </a:r>
          </a:p>
          <a:p>
            <a:pPr algn="ctr">
              <a:lnSpc>
                <a:spcPct val="80000"/>
              </a:lnSpc>
            </a:pPr>
            <a:r>
              <a:rPr lang="en-US" sz="2400">
                <a:latin typeface="Cambria" pitchFamily="-123" charset="0"/>
                <a:ea typeface="Cambria" pitchFamily="-123" charset="0"/>
                <a:cs typeface="Cambria" pitchFamily="-123" charset="0"/>
              </a:rPr>
              <a:t>Frederick Sandys, 19</a:t>
            </a:r>
            <a:r>
              <a:rPr lang="en-US" sz="2400" baseline="30000">
                <a:latin typeface="Cambria" pitchFamily="-123" charset="0"/>
                <a:ea typeface="Cambria" pitchFamily="-123" charset="0"/>
                <a:cs typeface="Cambria" pitchFamily="-123" charset="0"/>
              </a:rPr>
              <a:t>th</a:t>
            </a:r>
            <a:r>
              <a:rPr lang="en-US" sz="2400">
                <a:latin typeface="Cambria" pitchFamily="-123" charset="0"/>
                <a:ea typeface="Cambria" pitchFamily="-123" charset="0"/>
                <a:cs typeface="Cambria" pitchFamily="-123" charset="0"/>
              </a:rPr>
              <a:t> century</a:t>
            </a:r>
          </a:p>
        </p:txBody>
      </p:sp>
    </p:spTree>
    <p:extLst>
      <p:ext uri="{BB962C8B-B14F-4D97-AF65-F5344CB8AC3E}">
        <p14:creationId xmlns:p14="http://schemas.microsoft.com/office/powerpoint/2010/main" val="2039934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Box 3"/>
          <p:cNvSpPr txBox="1"/>
          <p:nvPr/>
        </p:nvSpPr>
        <p:spPr>
          <a:xfrm>
            <a:off x="1644567" y="1186810"/>
            <a:ext cx="6203556" cy="1754326"/>
          </a:xfrm>
          <a:prstGeom prst="rect">
            <a:avLst/>
          </a:prstGeom>
          <a:noFill/>
        </p:spPr>
        <p:txBody>
          <a:bodyPr wrap="square" rtlCol="0">
            <a:spAutoFit/>
          </a:bodyPr>
          <a:lstStyle/>
          <a:p>
            <a:pPr algn="ctr"/>
            <a:r>
              <a:rPr lang="en-US" sz="3600" dirty="0"/>
              <a:t>Pier Paolo Pasolini </a:t>
            </a:r>
          </a:p>
          <a:p>
            <a:pPr algn="ctr"/>
            <a:r>
              <a:rPr lang="en-US" sz="3600" i="1" dirty="0"/>
              <a:t>Medea</a:t>
            </a:r>
            <a:r>
              <a:rPr lang="en-US" sz="3600" dirty="0"/>
              <a:t> 1969</a:t>
            </a:r>
          </a:p>
          <a:p>
            <a:pPr algn="ctr"/>
            <a:r>
              <a:rPr lang="en-US" sz="3600" dirty="0"/>
              <a:t>Maria Callas</a:t>
            </a:r>
          </a:p>
        </p:txBody>
      </p:sp>
      <p:sp>
        <p:nvSpPr>
          <p:cNvPr id="2" name="TextBox 1"/>
          <p:cNvSpPr txBox="1"/>
          <p:nvPr/>
        </p:nvSpPr>
        <p:spPr>
          <a:xfrm>
            <a:off x="3497307" y="399768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07115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Box 3"/>
          <p:cNvSpPr txBox="1"/>
          <p:nvPr/>
        </p:nvSpPr>
        <p:spPr>
          <a:xfrm>
            <a:off x="1428819" y="1252522"/>
            <a:ext cx="6650182" cy="4154984"/>
          </a:xfrm>
          <a:prstGeom prst="rect">
            <a:avLst/>
          </a:prstGeom>
          <a:noFill/>
        </p:spPr>
        <p:txBody>
          <a:bodyPr wrap="square" rtlCol="0">
            <a:spAutoFit/>
          </a:bodyPr>
          <a:lstStyle/>
          <a:p>
            <a:pPr algn="ctr"/>
            <a:r>
              <a:rPr lang="en-US" sz="2400" dirty="0"/>
              <a:t>Ariadne, daughter of King Minos and Pasiphae</a:t>
            </a:r>
          </a:p>
          <a:p>
            <a:pPr algn="ctr"/>
            <a:r>
              <a:rPr lang="en-US" sz="2400" dirty="0"/>
              <a:t>Gives Theseus thread and sword</a:t>
            </a:r>
          </a:p>
          <a:p>
            <a:pPr algn="ctr"/>
            <a:r>
              <a:rPr lang="en-US" sz="2400" dirty="0"/>
              <a:t>who kills Minotaur (her half-brother!) and emerges</a:t>
            </a:r>
          </a:p>
          <a:p>
            <a:pPr algn="ctr"/>
            <a:r>
              <a:rPr lang="en-US" sz="2400" dirty="0"/>
              <a:t>Departs with Theseus</a:t>
            </a:r>
          </a:p>
          <a:p>
            <a:pPr algn="ctr"/>
            <a:r>
              <a:rPr lang="en-US" sz="2400" dirty="0"/>
              <a:t>Abandoned on island of Naxos (aka </a:t>
            </a:r>
            <a:r>
              <a:rPr lang="en-US" sz="2400" dirty="0" err="1"/>
              <a:t>Dia</a:t>
            </a:r>
            <a:r>
              <a:rPr lang="en-US" sz="2400" dirty="0"/>
              <a:t>)</a:t>
            </a:r>
          </a:p>
          <a:p>
            <a:pPr algn="ctr"/>
            <a:r>
              <a:rPr lang="en-US" sz="2400" dirty="0"/>
              <a:t>Rescued by Dionysus/Bacchus</a:t>
            </a:r>
          </a:p>
          <a:p>
            <a:pPr algn="ctr"/>
            <a:r>
              <a:rPr lang="en-US" sz="2400" dirty="0"/>
              <a:t>Becomes his wife</a:t>
            </a:r>
          </a:p>
          <a:p>
            <a:pPr algn="ctr"/>
            <a:r>
              <a:rPr lang="en-US" sz="2400" dirty="0"/>
              <a:t>Joins gods or her crown becomes constellation Corona</a:t>
            </a:r>
          </a:p>
          <a:p>
            <a:pPr algn="ctr"/>
            <a:endParaRPr lang="en-US" sz="2400" dirty="0"/>
          </a:p>
          <a:p>
            <a:pPr algn="ctr"/>
            <a:endParaRPr lang="en-US" sz="2400" dirty="0"/>
          </a:p>
        </p:txBody>
      </p:sp>
    </p:spTree>
    <p:extLst>
      <p:ext uri="{BB962C8B-B14F-4D97-AF65-F5344CB8AC3E}">
        <p14:creationId xmlns:p14="http://schemas.microsoft.com/office/powerpoint/2010/main" val="1209909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5786454"/>
            <a:ext cx="7658128" cy="500058"/>
          </a:xfrm>
        </p:spPr>
        <p:txBody>
          <a:bodyPr>
            <a:noAutofit/>
          </a:bodyPr>
          <a:lstStyle/>
          <a:p>
            <a:r>
              <a:rPr lang="en-CA" sz="2000" i="1" dirty="0">
                <a:solidFill>
                  <a:srgbClr val="FFFDDC"/>
                </a:solidFill>
                <a:latin typeface="Cambria"/>
                <a:cs typeface="Cambria"/>
              </a:rPr>
              <a:t>Ariadne and Theseus.</a:t>
            </a:r>
            <a:r>
              <a:rPr lang="en-CA" sz="2000" dirty="0">
                <a:solidFill>
                  <a:srgbClr val="FFFDDC"/>
                </a:solidFill>
                <a:latin typeface="Cambria"/>
                <a:cs typeface="Cambria"/>
              </a:rPr>
              <a:t> Jean Baptiste Regnault. 1754-1829 </a:t>
            </a:r>
          </a:p>
        </p:txBody>
      </p:sp>
      <p:pic>
        <p:nvPicPr>
          <p:cNvPr id="4" name="Content Placeholder 3" descr="theseus-thread.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5786" y="0"/>
            <a:ext cx="7429552" cy="5429264"/>
          </a:xfrm>
        </p:spPr>
      </p:pic>
    </p:spTree>
    <p:extLst>
      <p:ext uri="{BB962C8B-B14F-4D97-AF65-F5344CB8AC3E}">
        <p14:creationId xmlns:p14="http://schemas.microsoft.com/office/powerpoint/2010/main" val="1803393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ctangle 3"/>
          <p:cNvSpPr/>
          <p:nvPr/>
        </p:nvSpPr>
        <p:spPr>
          <a:xfrm>
            <a:off x="0" y="0"/>
            <a:ext cx="1270048" cy="6858000"/>
          </a:xfrm>
          <a:prstGeom prst="rect">
            <a:avLst/>
          </a:prstGeom>
          <a:gradFill flip="none" rotWithShape="1">
            <a:gsLst>
              <a:gs pos="100000">
                <a:schemeClr val="bg1">
                  <a:lumMod val="85000"/>
                </a:schemeClr>
              </a:gs>
              <a:gs pos="0">
                <a:schemeClr val="accent6">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270049" y="6046888"/>
            <a:ext cx="7873951" cy="369332"/>
          </a:xfrm>
          <a:prstGeom prst="rect">
            <a:avLst/>
          </a:prstGeom>
        </p:spPr>
        <p:txBody>
          <a:bodyPr wrap="square">
            <a:spAutoFit/>
          </a:bodyPr>
          <a:lstStyle/>
          <a:p>
            <a:pPr algn="ctr"/>
            <a:r>
              <a:rPr lang="en-US" b="1" dirty="0" err="1">
                <a:solidFill>
                  <a:schemeClr val="accent5">
                    <a:lumMod val="50000"/>
                  </a:schemeClr>
                </a:solidFill>
                <a:latin typeface="Cambria"/>
                <a:cs typeface="Cambria"/>
              </a:rPr>
              <a:t>Ariadne</a:t>
            </a:r>
            <a:r>
              <a:rPr lang="en-US" b="1" dirty="0">
                <a:solidFill>
                  <a:schemeClr val="accent5">
                    <a:lumMod val="50000"/>
                  </a:schemeClr>
                </a:solidFill>
                <a:latin typeface="Cambria"/>
                <a:cs typeface="Cambria"/>
              </a:rPr>
              <a:t>, Roman copy of Hellenistic original</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975" y="642522"/>
            <a:ext cx="6959600" cy="5219700"/>
          </a:xfrm>
          <a:prstGeom prst="rect">
            <a:avLst/>
          </a:prstGeom>
          <a:noFill/>
          <a:ln w="9525">
            <a:noFill/>
            <a:miter lim="800000"/>
            <a:headEnd/>
            <a:tailEnd/>
          </a:ln>
          <a:effectLst/>
        </p:spPr>
      </p:pic>
    </p:spTree>
    <p:extLst>
      <p:ext uri="{BB962C8B-B14F-4D97-AF65-F5344CB8AC3E}">
        <p14:creationId xmlns:p14="http://schemas.microsoft.com/office/powerpoint/2010/main" val="1442027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4" y="5500702"/>
            <a:ext cx="8229600" cy="1143000"/>
          </a:xfrm>
        </p:spPr>
        <p:txBody>
          <a:bodyPr>
            <a:normAutofit/>
          </a:bodyPr>
          <a:lstStyle/>
          <a:p>
            <a:r>
              <a:rPr lang="en-CA" sz="2000" i="1" dirty="0">
                <a:solidFill>
                  <a:srgbClr val="FFFDDC"/>
                </a:solidFill>
                <a:latin typeface="Cambria"/>
                <a:cs typeface="Cambria"/>
              </a:rPr>
              <a:t>Bacchus (Dionysus) and Ariadne. </a:t>
            </a:r>
            <a:r>
              <a:rPr lang="en-CA" sz="2000" dirty="0">
                <a:solidFill>
                  <a:srgbClr val="FFFDDC"/>
                </a:solidFill>
                <a:latin typeface="Cambria"/>
                <a:cs typeface="Cambria"/>
              </a:rPr>
              <a:t>Alessandro Turchi. 1578-1629</a:t>
            </a:r>
          </a:p>
        </p:txBody>
      </p:sp>
      <p:pic>
        <p:nvPicPr>
          <p:cNvPr id="4" name="Content Placeholder 3" descr="bacchusariadne.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00" y="0"/>
            <a:ext cx="7072362" cy="5404299"/>
          </a:xfrm>
        </p:spPr>
      </p:pic>
    </p:spTree>
    <p:extLst>
      <p:ext uri="{BB962C8B-B14F-4D97-AF65-F5344CB8AC3E}">
        <p14:creationId xmlns:p14="http://schemas.microsoft.com/office/powerpoint/2010/main" val="858833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Ariadne in Latin literature</a:t>
            </a:r>
          </a:p>
        </p:txBody>
      </p:sp>
      <p:sp>
        <p:nvSpPr>
          <p:cNvPr id="3" name="Content Placeholder 2"/>
          <p:cNvSpPr>
            <a:spLocks noGrp="1"/>
          </p:cNvSpPr>
          <p:nvPr>
            <p:ph idx="1"/>
          </p:nvPr>
        </p:nvSpPr>
        <p:spPr/>
        <p:txBody>
          <a:bodyPr/>
          <a:lstStyle/>
          <a:p>
            <a:pPr marL="0" indent="0">
              <a:buNone/>
            </a:pPr>
            <a:r>
              <a:rPr lang="en-US" dirty="0"/>
              <a:t>Catullus Poem 64:</a:t>
            </a:r>
          </a:p>
          <a:p>
            <a:pPr marL="0" indent="0">
              <a:buNone/>
            </a:pPr>
            <a:r>
              <a:rPr lang="en-US" dirty="0"/>
              <a:t>miniature epic poem on the marriage of Peleus and Thetis describes bedspread on which story of Theseus and Ariadne is depicted </a:t>
            </a:r>
          </a:p>
          <a:p>
            <a:pPr marL="0" indent="0">
              <a:buNone/>
            </a:pPr>
            <a:endParaRPr lang="en-US" dirty="0"/>
          </a:p>
          <a:p>
            <a:pPr marL="0" indent="0">
              <a:buNone/>
            </a:pPr>
            <a:endParaRPr lang="en-US" dirty="0"/>
          </a:p>
          <a:p>
            <a:pPr marL="0" indent="0">
              <a:buNone/>
            </a:pPr>
            <a:r>
              <a:rPr lang="en-US" dirty="0"/>
              <a:t>Ovid </a:t>
            </a:r>
            <a:r>
              <a:rPr lang="en-US" i="1" dirty="0"/>
              <a:t>Letters of Heroines</a:t>
            </a:r>
            <a:r>
              <a:rPr lang="en-US" dirty="0"/>
              <a:t> 10:</a:t>
            </a:r>
          </a:p>
          <a:p>
            <a:pPr marL="0" indent="0">
              <a:buNone/>
            </a:pPr>
            <a:r>
              <a:rPr lang="en-US" dirty="0"/>
              <a:t>letter of Ariadne to Theseus</a:t>
            </a:r>
          </a:p>
        </p:txBody>
      </p:sp>
    </p:spTree>
    <p:extLst>
      <p:ext uri="{BB962C8B-B14F-4D97-AF65-F5344CB8AC3E}">
        <p14:creationId xmlns:p14="http://schemas.microsoft.com/office/powerpoint/2010/main" val="3922303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Mythology and opera</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Classical mythology furnished stories deployed in opera, dramatic musical art form invented in Italy early C17</a:t>
            </a:r>
          </a:p>
          <a:p>
            <a:pPr marL="0" indent="0">
              <a:buNone/>
            </a:pPr>
            <a:endParaRPr lang="en-US" dirty="0"/>
          </a:p>
          <a:p>
            <a:pPr marL="0" indent="0">
              <a:buNone/>
            </a:pPr>
            <a:r>
              <a:rPr lang="en-US" dirty="0"/>
              <a:t>Claudio Monteverdi</a:t>
            </a:r>
          </a:p>
          <a:p>
            <a:pPr marL="0" indent="0">
              <a:buNone/>
            </a:pPr>
            <a:r>
              <a:rPr lang="en-US" dirty="0"/>
              <a:t>	</a:t>
            </a:r>
            <a:r>
              <a:rPr lang="en-US" i="1" dirty="0" err="1"/>
              <a:t>L’Orfeo</a:t>
            </a:r>
            <a:r>
              <a:rPr lang="en-US" dirty="0"/>
              <a:t> (1607)</a:t>
            </a:r>
          </a:p>
          <a:p>
            <a:pPr marL="0" indent="0">
              <a:buNone/>
            </a:pPr>
            <a:r>
              <a:rPr lang="en-US" dirty="0"/>
              <a:t>	</a:t>
            </a:r>
            <a:r>
              <a:rPr lang="en-US" i="1" dirty="0" err="1"/>
              <a:t>L’Arianna</a:t>
            </a:r>
            <a:r>
              <a:rPr lang="en-US" dirty="0"/>
              <a:t> (1608)</a:t>
            </a:r>
          </a:p>
          <a:p>
            <a:pPr marL="0" indent="0">
              <a:buNone/>
            </a:pPr>
            <a:endParaRPr lang="en-US" dirty="0"/>
          </a:p>
          <a:p>
            <a:pPr marL="0" indent="0">
              <a:buNone/>
            </a:pPr>
            <a:r>
              <a:rPr lang="en-US" dirty="0"/>
              <a:t>Richard Strauss </a:t>
            </a:r>
            <a:r>
              <a:rPr lang="en-US" i="1" dirty="0"/>
              <a:t>Ariadne auf Naxos</a:t>
            </a:r>
            <a:r>
              <a:rPr lang="en-US" dirty="0"/>
              <a:t> (1912)</a:t>
            </a:r>
          </a:p>
        </p:txBody>
      </p:sp>
    </p:spTree>
    <p:extLst>
      <p:ext uri="{BB962C8B-B14F-4D97-AF65-F5344CB8AC3E}">
        <p14:creationId xmlns:p14="http://schemas.microsoft.com/office/powerpoint/2010/main" val="259180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What are the roles of women in the myths of the heroes?</a:t>
            </a:r>
          </a:p>
        </p:txBody>
      </p:sp>
      <p:sp>
        <p:nvSpPr>
          <p:cNvPr id="5" name="Content Placeholder 4"/>
          <p:cNvSpPr>
            <a:spLocks noGrp="1"/>
          </p:cNvSpPr>
          <p:nvPr>
            <p:ph idx="1"/>
          </p:nvPr>
        </p:nvSpPr>
        <p:spPr/>
        <p:txBody>
          <a:bodyPr>
            <a:normAutofit fontScale="70000" lnSpcReduction="20000"/>
          </a:bodyPr>
          <a:lstStyle/>
          <a:p>
            <a:pPr marL="0" indent="0">
              <a:buNone/>
            </a:pPr>
            <a:endParaRPr lang="en-US" dirty="0"/>
          </a:p>
          <a:p>
            <a:pPr marL="0" indent="0">
              <a:buNone/>
            </a:pPr>
            <a:r>
              <a:rPr lang="en-US" b="1" dirty="0"/>
              <a:t>Perseus:</a:t>
            </a:r>
            <a:r>
              <a:rPr lang="en-US" dirty="0"/>
              <a:t> </a:t>
            </a:r>
          </a:p>
          <a:p>
            <a:pPr marL="0" indent="0">
              <a:buNone/>
            </a:pPr>
            <a:r>
              <a:rPr lang="en-US" dirty="0" err="1"/>
              <a:t>Danaë</a:t>
            </a:r>
            <a:r>
              <a:rPr lang="en-US" dirty="0"/>
              <a:t> – mother impregnated by god</a:t>
            </a:r>
          </a:p>
          <a:p>
            <a:pPr marL="0" indent="0">
              <a:buNone/>
            </a:pPr>
            <a:r>
              <a:rPr lang="en-US" dirty="0"/>
              <a:t>Medusa – monster</a:t>
            </a:r>
          </a:p>
          <a:p>
            <a:pPr marL="0" indent="0">
              <a:buNone/>
            </a:pPr>
            <a:r>
              <a:rPr lang="en-US" dirty="0"/>
              <a:t>Andromeda – helpless princess</a:t>
            </a:r>
          </a:p>
          <a:p>
            <a:pPr marL="0" indent="0">
              <a:buNone/>
            </a:pPr>
            <a:r>
              <a:rPr lang="en-US" dirty="0"/>
              <a:t>Athena – goddess helper</a:t>
            </a:r>
          </a:p>
          <a:p>
            <a:pPr marL="0" indent="0">
              <a:buNone/>
            </a:pPr>
            <a:endParaRPr lang="en-US" dirty="0"/>
          </a:p>
          <a:p>
            <a:pPr marL="0" indent="0">
              <a:buNone/>
            </a:pPr>
            <a:r>
              <a:rPr lang="en-US" b="1" dirty="0"/>
              <a:t>Theseus: </a:t>
            </a:r>
          </a:p>
          <a:p>
            <a:pPr marL="0" indent="0">
              <a:buNone/>
            </a:pPr>
            <a:r>
              <a:rPr lang="en-US" dirty="0"/>
              <a:t>Ariadne – princess helper</a:t>
            </a:r>
          </a:p>
          <a:p>
            <a:pPr marL="0" indent="0">
              <a:buNone/>
            </a:pPr>
            <a:endParaRPr lang="en-US" dirty="0"/>
          </a:p>
          <a:p>
            <a:pPr marL="0" indent="0">
              <a:buNone/>
            </a:pPr>
            <a:r>
              <a:rPr lang="en-US" b="1" dirty="0"/>
              <a:t>Jason: </a:t>
            </a:r>
          </a:p>
          <a:p>
            <a:pPr marL="0" indent="0">
              <a:buNone/>
            </a:pPr>
            <a:r>
              <a:rPr lang="en-US" dirty="0"/>
              <a:t>Medea – princess helper</a:t>
            </a:r>
          </a:p>
        </p:txBody>
      </p:sp>
    </p:spTree>
    <p:extLst>
      <p:ext uri="{BB962C8B-B14F-4D97-AF65-F5344CB8AC3E}">
        <p14:creationId xmlns:p14="http://schemas.microsoft.com/office/powerpoint/2010/main" val="138240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715316" y="350383"/>
            <a:ext cx="7634902" cy="5909311"/>
          </a:xfrm>
          <a:prstGeom prst="rect">
            <a:avLst/>
          </a:prstGeom>
          <a:noFill/>
        </p:spPr>
        <p:txBody>
          <a:bodyPr wrap="square" rtlCol="0">
            <a:spAutoFit/>
          </a:bodyPr>
          <a:lstStyle/>
          <a:p>
            <a:r>
              <a:rPr lang="en-US" b="1" dirty="0"/>
              <a:t>Plot of Monteverdi’s opera </a:t>
            </a:r>
            <a:r>
              <a:rPr lang="en-US" b="1" i="1" dirty="0" err="1"/>
              <a:t>L’Arianna</a:t>
            </a:r>
            <a:r>
              <a:rPr lang="en-US" b="1" dirty="0"/>
              <a:t> (1608), libretto by </a:t>
            </a:r>
            <a:r>
              <a:rPr lang="en-US" b="1" dirty="0" err="1"/>
              <a:t>Rinuccini</a:t>
            </a:r>
            <a:r>
              <a:rPr lang="en-US" b="1" dirty="0"/>
              <a:t>:</a:t>
            </a:r>
          </a:p>
          <a:p>
            <a:endParaRPr lang="en-US" dirty="0"/>
          </a:p>
          <a:p>
            <a:r>
              <a:rPr lang="en-US" dirty="0"/>
              <a:t>The action is preceded by a brief prologue, delivered by Apollo. Venus and Cupid are then discovered, in conversation, on a desolate seashore. Venus informs Cupid that Duke Theseus of Athens, together with Ariadne, will soon be arriving on the island of Naxos on their way to Athens. They are fleeing from Crete, where the pair have been complicit in the slaying of Ariadne's monster half-brother, the Minotaur, in the labyrinth below the palace of her father, King Minos. Venus is aware that Theseus intends to abandon Ariadne on Naxos, and to proceed to Athens alone. Cupid offers to rekindle Theseus's passion for Ariadne, but Venus has decided to unite her with the god Bacchus, and asks Cupid to arrange this.</a:t>
            </a:r>
          </a:p>
          <a:p>
            <a:endParaRPr lang="en-US" dirty="0"/>
          </a:p>
          <a:p>
            <a:r>
              <a:rPr lang="en-US" dirty="0"/>
              <a:t>Cupid conceals himself, as Theseus and Ariadne arrive on the island a short distance away. Ariadne muses over her disloyalty to her father, but declares her love for Theseus. She departs to find shelter for the night, after which a fishermen's chorus compares her eyes with the stars of heaven. Theseus, alone with his </a:t>
            </a:r>
            <a:r>
              <a:rPr lang="en-US" dirty="0" err="1"/>
              <a:t>counsellor</a:t>
            </a:r>
            <a:r>
              <a:rPr lang="en-US" dirty="0"/>
              <a:t>, discusses his abandonment of Ariadne, and is advised that this decision is justified, as she will not be acceptable to the people of Athens as their ruler's consort.</a:t>
            </a:r>
          </a:p>
          <a:p>
            <a:endParaRPr lang="en-US" dirty="0"/>
          </a:p>
        </p:txBody>
      </p:sp>
    </p:spTree>
    <p:extLst>
      <p:ext uri="{BB962C8B-B14F-4D97-AF65-F5344CB8AC3E}">
        <p14:creationId xmlns:p14="http://schemas.microsoft.com/office/powerpoint/2010/main" val="732296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992683" y="598570"/>
            <a:ext cx="7036373" cy="4801315"/>
          </a:xfrm>
          <a:prstGeom prst="rect">
            <a:avLst/>
          </a:prstGeom>
          <a:noFill/>
        </p:spPr>
        <p:txBody>
          <a:bodyPr wrap="square" rtlCol="0">
            <a:spAutoFit/>
          </a:bodyPr>
          <a:lstStyle/>
          <a:p>
            <a:r>
              <a:rPr lang="en-US" dirty="0"/>
              <a:t>A chorus greets the dawn as Ariadne, after a troubled night's sleep, returns to the shore with her companion, </a:t>
            </a:r>
            <a:r>
              <a:rPr lang="en-US" dirty="0" err="1"/>
              <a:t>Dorilla</a:t>
            </a:r>
            <a:r>
              <a:rPr lang="en-US" dirty="0"/>
              <a:t>, to find that Theseus has departed. </a:t>
            </a:r>
            <a:r>
              <a:rPr lang="en-US" dirty="0" err="1"/>
              <a:t>Dorilla</a:t>
            </a:r>
            <a:r>
              <a:rPr lang="en-US" dirty="0"/>
              <a:t> offers her comfort. In despair at the thought that Theseus will not return, Ariadne nevertheless decides to go to the landing area to wait for him. In a pastoral interlude a chorus sings of the joys of rural life, and expresses the hope that Theseus will not forget Ariadne. Primed by an envoy with the news that Ariadne is alone and sorrowing, the chorus again sings in sympathy with her. </a:t>
            </a:r>
            <a:r>
              <a:rPr lang="en-US" b="1" dirty="0">
                <a:solidFill>
                  <a:srgbClr val="FF0000"/>
                </a:solidFill>
              </a:rPr>
              <a:t>On the beach, Ariadne sings her lament for her lost love and prepares to kill herself. </a:t>
            </a:r>
            <a:r>
              <a:rPr lang="en-US" dirty="0"/>
              <a:t>At this point fanfares are heard heralding an arrival, causing Ariadne to hope that it is Theseus returning. In another interlude the chorus expresses hope on her behalf, but a second envoy announces that it is Bacchus who has arrived, having taken pity on Ariadne. A sung </a:t>
            </a:r>
            <a:r>
              <a:rPr lang="en-US" dirty="0" err="1"/>
              <a:t>ballo</a:t>
            </a:r>
            <a:r>
              <a:rPr lang="en-US" dirty="0"/>
              <a:t> celebrates the anticipated betrothal of Bacchus and Ariadne. In the final scene Cupid reappears, and Venus rises from the sea before Jupiter speaks his blessing from the heavens. The union is sealed as Bacchus promises Ariadne immortality in heaven, and a crown of stars.</a:t>
            </a:r>
          </a:p>
        </p:txBody>
      </p:sp>
    </p:spTree>
    <p:extLst>
      <p:ext uri="{BB962C8B-B14F-4D97-AF65-F5344CB8AC3E}">
        <p14:creationId xmlns:p14="http://schemas.microsoft.com/office/powerpoint/2010/main" val="2391930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B3260-6C20-2C47-8807-9C1A531ED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1111250"/>
            <a:ext cx="9067800" cy="4635500"/>
          </a:xfrm>
          <a:prstGeom prst="rect">
            <a:avLst/>
          </a:prstGeom>
        </p:spPr>
      </p:pic>
      <p:sp>
        <p:nvSpPr>
          <p:cNvPr id="4" name="TextBox 3">
            <a:extLst>
              <a:ext uri="{FF2B5EF4-FFF2-40B4-BE49-F238E27FC236}">
                <a16:creationId xmlns:a16="http://schemas.microsoft.com/office/drawing/2014/main" id="{C9E8E045-F508-F24A-A735-93918E13EDE6}"/>
              </a:ext>
            </a:extLst>
          </p:cNvPr>
          <p:cNvSpPr txBox="1"/>
          <p:nvPr/>
        </p:nvSpPr>
        <p:spPr>
          <a:xfrm>
            <a:off x="3098800" y="6265333"/>
            <a:ext cx="1869358" cy="369332"/>
          </a:xfrm>
          <a:prstGeom prst="rect">
            <a:avLst/>
          </a:prstGeom>
          <a:noFill/>
        </p:spPr>
        <p:txBody>
          <a:bodyPr wrap="none" rtlCol="0">
            <a:spAutoFit/>
          </a:bodyPr>
          <a:lstStyle/>
          <a:p>
            <a:r>
              <a:rPr lang="en-US" dirty="0"/>
              <a:t>Florence the corgi</a:t>
            </a:r>
          </a:p>
        </p:txBody>
      </p:sp>
    </p:spTree>
    <p:extLst>
      <p:ext uri="{BB962C8B-B14F-4D97-AF65-F5344CB8AC3E}">
        <p14:creationId xmlns:p14="http://schemas.microsoft.com/office/powerpoint/2010/main" val="4249521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713395"/>
          <a:ext cx="9144000" cy="3431211"/>
        </p:xfrm>
        <a:graphic>
          <a:graphicData uri="http://schemas.openxmlformats.org/drawingml/2006/table">
            <a:tbl>
              <a:tblPr firstRow="1" bandRow="1">
                <a:tableStyleId>{69CF1AB2-1976-4502-BF36-3FF5EA218861}</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729411">
                <a:tc>
                  <a:txBody>
                    <a:bodyPr/>
                    <a:lstStyle/>
                    <a:p>
                      <a:pPr algn="ctr"/>
                      <a:endParaRPr lang="en-US" sz="3500" b="0" dirty="0">
                        <a:latin typeface="Cambria"/>
                        <a:cs typeface="Cambria"/>
                      </a:endParaRPr>
                    </a:p>
                    <a:p>
                      <a:pPr algn="ctr"/>
                      <a:r>
                        <a:rPr lang="en-US" sz="3500" b="0" dirty="0">
                          <a:latin typeface="Cambria"/>
                          <a:cs typeface="Cambria"/>
                        </a:rPr>
                        <a:t>Childhood</a:t>
                      </a:r>
                    </a:p>
                  </a:txBody>
                  <a:tcPr/>
                </a:tc>
                <a:tc>
                  <a:txBody>
                    <a:bodyPr/>
                    <a:lstStyle/>
                    <a:p>
                      <a:pPr algn="ctr"/>
                      <a:endParaRPr lang="en-US" sz="3500" b="0" dirty="0">
                        <a:latin typeface="Cambria"/>
                        <a:cs typeface="Cambria"/>
                      </a:endParaRPr>
                    </a:p>
                    <a:p>
                      <a:pPr algn="ctr"/>
                      <a:r>
                        <a:rPr lang="en-US" sz="3500" b="0" dirty="0">
                          <a:latin typeface="Cambria"/>
                          <a:cs typeface="Cambria"/>
                        </a:rPr>
                        <a:t>Sexuality</a:t>
                      </a:r>
                    </a:p>
                  </a:txBody>
                  <a:tcPr/>
                </a:tc>
                <a:tc>
                  <a:txBody>
                    <a:bodyPr/>
                    <a:lstStyle/>
                    <a:p>
                      <a:pPr algn="ctr"/>
                      <a:endParaRPr lang="en-US" sz="3500" b="0" dirty="0">
                        <a:latin typeface="Cambria"/>
                        <a:cs typeface="Cambria"/>
                      </a:endParaRPr>
                    </a:p>
                    <a:p>
                      <a:pPr algn="ctr"/>
                      <a:r>
                        <a:rPr lang="en-US" sz="3500" b="0" dirty="0">
                          <a:latin typeface="Cambria"/>
                          <a:cs typeface="Cambria"/>
                        </a:rPr>
                        <a:t>Marriage</a:t>
                      </a:r>
                    </a:p>
                  </a:txBody>
                  <a:tcPr/>
                </a:tc>
                <a:extLst>
                  <a:ext uri="{0D108BD9-81ED-4DB2-BD59-A6C34878D82A}">
                    <a16:rowId xmlns:a16="http://schemas.microsoft.com/office/drawing/2014/main" val="10000"/>
                  </a:ext>
                </a:extLst>
              </a:tr>
              <a:tr h="1701800">
                <a:tc>
                  <a:txBody>
                    <a:bodyPr/>
                    <a:lstStyle/>
                    <a:p>
                      <a:pPr algn="ctr"/>
                      <a:endParaRPr lang="en-US" sz="3500" b="0" dirty="0">
                        <a:latin typeface="Cambria"/>
                        <a:cs typeface="Cambria"/>
                      </a:endParaRPr>
                    </a:p>
                    <a:p>
                      <a:pPr algn="ctr"/>
                      <a:r>
                        <a:rPr lang="en-US" sz="3500" b="0" dirty="0">
                          <a:latin typeface="Cambria"/>
                          <a:cs typeface="Cambria"/>
                        </a:rPr>
                        <a:t>Artemis</a:t>
                      </a:r>
                    </a:p>
                  </a:txBody>
                  <a:tcPr/>
                </a:tc>
                <a:tc>
                  <a:txBody>
                    <a:bodyPr/>
                    <a:lstStyle/>
                    <a:p>
                      <a:pPr algn="ctr"/>
                      <a:endParaRPr lang="en-US" sz="3500" b="0" dirty="0">
                        <a:latin typeface="Cambria"/>
                        <a:cs typeface="Cambria"/>
                      </a:endParaRPr>
                    </a:p>
                    <a:p>
                      <a:pPr algn="ctr"/>
                      <a:r>
                        <a:rPr lang="en-US" sz="3500" b="0" dirty="0">
                          <a:latin typeface="Cambria"/>
                          <a:cs typeface="Cambria"/>
                        </a:rPr>
                        <a:t>Aphrodite</a:t>
                      </a:r>
                    </a:p>
                  </a:txBody>
                  <a:tcPr/>
                </a:tc>
                <a:tc>
                  <a:txBody>
                    <a:bodyPr/>
                    <a:lstStyle/>
                    <a:p>
                      <a:pPr algn="ctr"/>
                      <a:endParaRPr lang="en-US" sz="3500" b="0" dirty="0">
                        <a:latin typeface="Cambria"/>
                        <a:cs typeface="Cambria"/>
                      </a:endParaRPr>
                    </a:p>
                    <a:p>
                      <a:pPr algn="ctr"/>
                      <a:r>
                        <a:rPr lang="en-US" sz="3500" b="0" dirty="0">
                          <a:latin typeface="Cambria"/>
                          <a:cs typeface="Cambria"/>
                        </a:rPr>
                        <a:t>Hera</a:t>
                      </a:r>
                    </a:p>
                  </a:txBody>
                  <a:tcPr/>
                </a:tc>
                <a:extLst>
                  <a:ext uri="{0D108BD9-81ED-4DB2-BD59-A6C34878D82A}">
                    <a16:rowId xmlns:a16="http://schemas.microsoft.com/office/drawing/2014/main" val="10001"/>
                  </a:ext>
                </a:extLst>
              </a:tr>
            </a:tbl>
          </a:graphicData>
        </a:graphic>
      </p:graphicFrame>
      <p:pic>
        <p:nvPicPr>
          <p:cNvPr id="64" name="Picture 63" descr="Screen shot 2011-10-09 at 10.13.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360" y="682570"/>
            <a:ext cx="857200" cy="773012"/>
          </a:xfrm>
          <a:prstGeom prst="rect">
            <a:avLst/>
          </a:prstGeom>
          <a:effectLst>
            <a:outerShdw blurRad="50800" dist="38100" dir="2700000" algn="tl" rotWithShape="0">
              <a:srgbClr val="000000">
                <a:alpha val="43000"/>
              </a:srgbClr>
            </a:outerShdw>
          </a:effectLst>
        </p:spPr>
      </p:pic>
      <p:pic>
        <p:nvPicPr>
          <p:cNvPr id="65" name="Picture 64" descr="Screen shot 2011-10-09 at 10.13.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742" y="682570"/>
            <a:ext cx="916516" cy="812910"/>
          </a:xfrm>
          <a:prstGeom prst="rect">
            <a:avLst/>
          </a:prstGeom>
          <a:effectLst>
            <a:outerShdw blurRad="50800" dist="38100" dir="2700000" algn="tl" rotWithShape="0">
              <a:srgbClr val="000000">
                <a:alpha val="43000"/>
              </a:srgbClr>
            </a:outerShdw>
          </a:effectLst>
        </p:spPr>
      </p:pic>
      <p:pic>
        <p:nvPicPr>
          <p:cNvPr id="66" name="Picture 65" descr="Screen shot 2011-10-09 at 10.14.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584" y="682570"/>
            <a:ext cx="810484" cy="812910"/>
          </a:xfrm>
          <a:prstGeom prst="rect">
            <a:avLst/>
          </a:prstGeom>
          <a:effectLst>
            <a:outerShdw blurRad="50800" dist="38100" dir="2700000" algn="tl" rotWithShape="0">
              <a:srgbClr val="000000">
                <a:alpha val="43000"/>
              </a:srgbClr>
            </a:outerShdw>
          </a:effectLst>
        </p:spPr>
      </p:pic>
      <p:pic>
        <p:nvPicPr>
          <p:cNvPr id="67" name="Picture 66" descr="Screen shot 2011-10-09 at 10.33.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 y="0"/>
            <a:ext cx="10972800" cy="6858000"/>
          </a:xfrm>
          <a:prstGeom prst="rect">
            <a:avLst/>
          </a:prstGeom>
        </p:spPr>
      </p:pic>
    </p:spTree>
    <p:extLst>
      <p:ext uri="{BB962C8B-B14F-4D97-AF65-F5344CB8AC3E}">
        <p14:creationId xmlns:p14="http://schemas.microsoft.com/office/powerpoint/2010/main" val="4125763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Moon 3"/>
          <p:cNvSpPr/>
          <p:nvPr/>
        </p:nvSpPr>
        <p:spPr>
          <a:xfrm>
            <a:off x="243550" y="278321"/>
            <a:ext cx="434911" cy="661012"/>
          </a:xfrm>
          <a:prstGeom prst="moon">
            <a:avLst/>
          </a:prstGeom>
          <a:gradFill flip="none" rotWithShape="1">
            <a:gsLst>
              <a:gs pos="0">
                <a:schemeClr val="bg1">
                  <a:lumMod val="65000"/>
                </a:schemeClr>
              </a:gs>
              <a:gs pos="100000">
                <a:schemeClr val="bg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574082" y="494333"/>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830861" y="27416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1070241" y="58312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752949" y="71812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844093" y="47875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rot="4732775">
            <a:off x="570286" y="447001"/>
            <a:ext cx="782839" cy="1030368"/>
          </a:xfrm>
          <a:prstGeom prst="cloud">
            <a:avLst/>
          </a:prstGeom>
          <a:gradFill>
            <a:gsLst>
              <a:gs pos="0">
                <a:srgbClr val="89A2BF"/>
              </a:gs>
              <a:gs pos="100000">
                <a:schemeClr val="bg1">
                  <a:lumMod val="85000"/>
                  <a:alpha val="23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93940" y="1651591"/>
            <a:ext cx="8356121" cy="3939540"/>
          </a:xfrm>
          <a:prstGeom prst="rect">
            <a:avLst/>
          </a:prstGeom>
          <a:noFill/>
        </p:spPr>
        <p:txBody>
          <a:bodyPr wrap="none" rtlCol="0">
            <a:spAutoFit/>
          </a:bodyPr>
          <a:lstStyle/>
          <a:p>
            <a:pPr algn="ctr"/>
            <a:r>
              <a:rPr lang="en-US" sz="5000" b="1" dirty="0">
                <a:ln w="3175" cmpd="sng">
                  <a:solidFill>
                    <a:schemeClr val="tx2">
                      <a:lumMod val="75000"/>
                    </a:schemeClr>
                  </a:solidFill>
                </a:ln>
                <a:solidFill>
                  <a:schemeClr val="bg2"/>
                </a:solidFill>
                <a:latin typeface="Plantagenet Cherokee"/>
                <a:cs typeface="Plantagenet Cherokee"/>
              </a:rPr>
              <a:t>AVOIDANCE STRATEGY #1:</a:t>
            </a:r>
            <a:br>
              <a:rPr lang="en-US" sz="5000" b="1" dirty="0">
                <a:ln w="3175" cmpd="sng">
                  <a:solidFill>
                    <a:schemeClr val="tx2">
                      <a:lumMod val="75000"/>
                    </a:schemeClr>
                  </a:solidFill>
                </a:ln>
                <a:solidFill>
                  <a:schemeClr val="bg2"/>
                </a:solidFill>
                <a:latin typeface="Plantagenet Cherokee"/>
                <a:cs typeface="Plantagenet Cherokee"/>
              </a:rPr>
            </a:br>
            <a:r>
              <a:rPr lang="en-US" sz="5000" b="1" dirty="0">
                <a:ln w="3175" cmpd="sng">
                  <a:solidFill>
                    <a:schemeClr val="tx2">
                      <a:lumMod val="75000"/>
                    </a:schemeClr>
                  </a:solidFill>
                </a:ln>
                <a:solidFill>
                  <a:srgbClr val="FFFE93"/>
                </a:solidFill>
                <a:latin typeface="Plantagenet Cherokee"/>
                <a:cs typeface="Plantagenet Cherokee"/>
              </a:rPr>
              <a:t>CELIBACY</a:t>
            </a:r>
            <a:br>
              <a:rPr lang="en-US" sz="5000" b="1" dirty="0">
                <a:ln w="3175" cmpd="sng">
                  <a:solidFill>
                    <a:schemeClr val="tx2">
                      <a:lumMod val="75000"/>
                    </a:schemeClr>
                  </a:solidFill>
                </a:ln>
                <a:solidFill>
                  <a:schemeClr val="bg2"/>
                </a:solidFill>
                <a:latin typeface="Plantagenet Cherokee"/>
                <a:cs typeface="Plantagenet Cherokee"/>
              </a:rPr>
            </a:br>
            <a:br>
              <a:rPr lang="en-US" sz="5000" b="1" dirty="0">
                <a:ln w="3175" cmpd="sng">
                  <a:solidFill>
                    <a:schemeClr val="tx2">
                      <a:lumMod val="75000"/>
                    </a:schemeClr>
                  </a:solidFill>
                </a:ln>
                <a:solidFill>
                  <a:schemeClr val="bg2"/>
                </a:solidFill>
                <a:latin typeface="Plantagenet Cherokee"/>
                <a:cs typeface="Plantagenet Cherokee"/>
              </a:rPr>
            </a:br>
            <a:r>
              <a:rPr lang="en-US" sz="5000" b="1" dirty="0">
                <a:ln w="3175" cmpd="sng">
                  <a:solidFill>
                    <a:schemeClr val="tx2">
                      <a:lumMod val="75000"/>
                    </a:schemeClr>
                  </a:solidFill>
                </a:ln>
                <a:solidFill>
                  <a:schemeClr val="bg2"/>
                </a:solidFill>
                <a:latin typeface="Plantagenet Cherokee"/>
                <a:cs typeface="Plantagenet Cherokee"/>
              </a:rPr>
              <a:t>EXAMPLE:</a:t>
            </a:r>
          </a:p>
          <a:p>
            <a:pPr algn="ctr"/>
            <a:r>
              <a:rPr lang="en-US" sz="5000" b="1" dirty="0">
                <a:ln w="3175" cmpd="sng">
                  <a:solidFill>
                    <a:schemeClr val="tx2">
                      <a:lumMod val="75000"/>
                    </a:schemeClr>
                  </a:solidFill>
                </a:ln>
                <a:solidFill>
                  <a:srgbClr val="FFFE93"/>
                </a:solidFill>
                <a:latin typeface="Plantagenet Cherokee"/>
                <a:cs typeface="Plantagenet Cherokee"/>
              </a:rPr>
              <a:t>CALLISTO</a:t>
            </a:r>
            <a:r>
              <a:rPr lang="en-US" sz="5000" b="1" dirty="0">
                <a:ln w="3175" cmpd="sng">
                  <a:solidFill>
                    <a:schemeClr val="tx2">
                      <a:lumMod val="75000"/>
                    </a:schemeClr>
                  </a:solidFill>
                </a:ln>
                <a:solidFill>
                  <a:srgbClr val="FFFDDC"/>
                </a:solidFill>
                <a:latin typeface="Plantagenet Cherokee"/>
                <a:cs typeface="Plantagenet Cherokee"/>
              </a:rPr>
              <a:t> - </a:t>
            </a:r>
            <a:r>
              <a:rPr lang="en-US" sz="5000" b="1" dirty="0">
                <a:ln w="3175" cmpd="sng">
                  <a:solidFill>
                    <a:schemeClr val="tx2">
                      <a:lumMod val="75000"/>
                    </a:schemeClr>
                  </a:solidFill>
                </a:ln>
                <a:solidFill>
                  <a:srgbClr val="FFFE93"/>
                </a:solidFill>
                <a:latin typeface="Plantagenet Cherokee"/>
                <a:cs typeface="Plantagenet Cherokee"/>
              </a:rPr>
              <a:t>ARTEMIS</a:t>
            </a:r>
          </a:p>
        </p:txBody>
      </p:sp>
      <p:pic>
        <p:nvPicPr>
          <p:cNvPr id="13" name="Picture 12" descr="Screen shot 2011-10-09 at 10.33.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70" y="0"/>
            <a:ext cx="10972800" cy="6858000"/>
          </a:xfrm>
          <a:prstGeom prst="rect">
            <a:avLst/>
          </a:prstGeom>
        </p:spPr>
      </p:pic>
    </p:spTree>
    <p:extLst>
      <p:ext uri="{BB962C8B-B14F-4D97-AF65-F5344CB8AC3E}">
        <p14:creationId xmlns:p14="http://schemas.microsoft.com/office/powerpoint/2010/main" val="2847385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Moon 3"/>
          <p:cNvSpPr/>
          <p:nvPr/>
        </p:nvSpPr>
        <p:spPr>
          <a:xfrm>
            <a:off x="243550" y="278321"/>
            <a:ext cx="434911" cy="661012"/>
          </a:xfrm>
          <a:prstGeom prst="moon">
            <a:avLst/>
          </a:prstGeom>
          <a:gradFill flip="none" rotWithShape="1">
            <a:gsLst>
              <a:gs pos="0">
                <a:schemeClr val="bg1">
                  <a:lumMod val="65000"/>
                </a:schemeClr>
              </a:gs>
              <a:gs pos="100000">
                <a:schemeClr val="bg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574082" y="494333"/>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830861" y="27416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1070241" y="58312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752949" y="71812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844093" y="47875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rot="4732775">
            <a:off x="570286" y="447001"/>
            <a:ext cx="782839" cy="1030368"/>
          </a:xfrm>
          <a:prstGeom prst="cloud">
            <a:avLst/>
          </a:prstGeom>
          <a:gradFill>
            <a:gsLst>
              <a:gs pos="0">
                <a:srgbClr val="89A2BF"/>
              </a:gs>
              <a:gs pos="100000">
                <a:schemeClr val="bg1">
                  <a:lumMod val="85000"/>
                  <a:alpha val="23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6676" y="1651591"/>
            <a:ext cx="8930650" cy="3939540"/>
          </a:xfrm>
          <a:prstGeom prst="rect">
            <a:avLst/>
          </a:prstGeom>
          <a:noFill/>
        </p:spPr>
        <p:txBody>
          <a:bodyPr wrap="none" rtlCol="0">
            <a:spAutoFit/>
          </a:bodyPr>
          <a:lstStyle/>
          <a:p>
            <a:pPr algn="ctr"/>
            <a:r>
              <a:rPr lang="en-US" sz="5000" b="1" dirty="0">
                <a:ln w="3175" cmpd="sng">
                  <a:solidFill>
                    <a:schemeClr val="tx2">
                      <a:lumMod val="75000"/>
                    </a:schemeClr>
                  </a:solidFill>
                </a:ln>
                <a:solidFill>
                  <a:schemeClr val="bg2"/>
                </a:solidFill>
                <a:latin typeface="Plantagenet Cherokee"/>
                <a:cs typeface="Plantagenet Cherokee"/>
              </a:rPr>
              <a:t>AVOIDANCE STRATEGY #2:</a:t>
            </a:r>
            <a:br>
              <a:rPr lang="en-US" sz="5000" b="1" dirty="0">
                <a:ln w="3175" cmpd="sng">
                  <a:solidFill>
                    <a:schemeClr val="tx2">
                      <a:lumMod val="75000"/>
                    </a:schemeClr>
                  </a:solidFill>
                </a:ln>
                <a:solidFill>
                  <a:schemeClr val="bg2"/>
                </a:solidFill>
                <a:latin typeface="Plantagenet Cherokee"/>
                <a:cs typeface="Plantagenet Cherokee"/>
              </a:rPr>
            </a:br>
            <a:r>
              <a:rPr lang="en-US" sz="5000" b="1" dirty="0">
                <a:ln w="3175" cmpd="sng">
                  <a:solidFill>
                    <a:schemeClr val="tx2">
                      <a:lumMod val="75000"/>
                    </a:schemeClr>
                  </a:solidFill>
                </a:ln>
                <a:solidFill>
                  <a:srgbClr val="FFFE93"/>
                </a:solidFill>
                <a:latin typeface="Plantagenet Cherokee"/>
                <a:cs typeface="Plantagenet Cherokee"/>
              </a:rPr>
              <a:t>CREATE SEPARATE SOCIETY</a:t>
            </a:r>
            <a:br>
              <a:rPr lang="en-US" sz="5000" b="1" dirty="0">
                <a:ln w="3175" cmpd="sng">
                  <a:solidFill>
                    <a:schemeClr val="tx2">
                      <a:lumMod val="75000"/>
                    </a:schemeClr>
                  </a:solidFill>
                </a:ln>
                <a:solidFill>
                  <a:schemeClr val="bg2"/>
                </a:solidFill>
                <a:latin typeface="Plantagenet Cherokee"/>
                <a:cs typeface="Plantagenet Cherokee"/>
              </a:rPr>
            </a:br>
            <a:br>
              <a:rPr lang="en-US" sz="5000" b="1" dirty="0">
                <a:ln w="3175" cmpd="sng">
                  <a:solidFill>
                    <a:schemeClr val="tx2">
                      <a:lumMod val="75000"/>
                    </a:schemeClr>
                  </a:solidFill>
                </a:ln>
                <a:solidFill>
                  <a:schemeClr val="bg2"/>
                </a:solidFill>
                <a:latin typeface="Plantagenet Cherokee"/>
                <a:cs typeface="Plantagenet Cherokee"/>
              </a:rPr>
            </a:br>
            <a:r>
              <a:rPr lang="en-US" sz="5000" b="1" dirty="0">
                <a:ln w="3175" cmpd="sng">
                  <a:solidFill>
                    <a:schemeClr val="tx2">
                      <a:lumMod val="75000"/>
                    </a:schemeClr>
                  </a:solidFill>
                </a:ln>
                <a:solidFill>
                  <a:schemeClr val="bg2"/>
                </a:solidFill>
                <a:latin typeface="Plantagenet Cherokee"/>
                <a:cs typeface="Plantagenet Cherokee"/>
              </a:rPr>
              <a:t>EXAMPLE:</a:t>
            </a:r>
          </a:p>
          <a:p>
            <a:pPr algn="ctr"/>
            <a:r>
              <a:rPr lang="en-US" sz="5000" b="1" dirty="0">
                <a:ln w="3175" cmpd="sng">
                  <a:solidFill>
                    <a:schemeClr val="tx2">
                      <a:lumMod val="75000"/>
                    </a:schemeClr>
                  </a:solidFill>
                </a:ln>
                <a:solidFill>
                  <a:srgbClr val="FFFE93"/>
                </a:solidFill>
                <a:latin typeface="Plantagenet Cherokee"/>
                <a:cs typeface="Plantagenet Cherokee"/>
              </a:rPr>
              <a:t>AMAZONS</a:t>
            </a:r>
          </a:p>
        </p:txBody>
      </p:sp>
      <p:pic>
        <p:nvPicPr>
          <p:cNvPr id="12" name="Picture 11" descr="Screen shot 2011-10-09 at 10.34.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 y="-1"/>
            <a:ext cx="9129713" cy="6858001"/>
          </a:xfrm>
          <a:prstGeom prst="rect">
            <a:avLst/>
          </a:prstGeom>
        </p:spPr>
      </p:pic>
    </p:spTree>
    <p:extLst>
      <p:ext uri="{BB962C8B-B14F-4D97-AF65-F5344CB8AC3E}">
        <p14:creationId xmlns:p14="http://schemas.microsoft.com/office/powerpoint/2010/main" val="3171652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5372100" cy="3987800"/>
          </a:xfrm>
          <a:prstGeom prst="rect">
            <a:avLst/>
          </a:prstGeom>
          <a:noFill/>
          <a:ln w="9525">
            <a:noFill/>
            <a:miter lim="800000"/>
            <a:headEnd/>
            <a:tailEnd/>
          </a:ln>
          <a:effectLst/>
        </p:spPr>
      </p:pic>
      <p:sp>
        <p:nvSpPr>
          <p:cNvPr id="25603" name="AutoShape 3"/>
          <p:cNvSpPr>
            <a:spLocks noChangeArrowheads="1"/>
          </p:cNvSpPr>
          <p:nvPr/>
        </p:nvSpPr>
        <p:spPr bwMode="auto">
          <a:xfrm>
            <a:off x="1447800" y="2590800"/>
            <a:ext cx="3048000" cy="228600"/>
          </a:xfrm>
          <a:prstGeom prst="rightArrow">
            <a:avLst>
              <a:gd name="adj1" fmla="val 50000"/>
              <a:gd name="adj2" fmla="val 3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5604" name="Text Box 4"/>
          <p:cNvSpPr txBox="1">
            <a:spLocks noChangeArrowheads="1"/>
          </p:cNvSpPr>
          <p:nvPr/>
        </p:nvSpPr>
        <p:spPr bwMode="auto">
          <a:xfrm>
            <a:off x="1295400" y="5638800"/>
            <a:ext cx="5791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t>River </a:t>
            </a:r>
            <a:r>
              <a:rPr lang="en-US" dirty="0" err="1"/>
              <a:t>Thermodon</a:t>
            </a:r>
            <a:r>
              <a:rPr lang="en-US" dirty="0"/>
              <a:t>, original home of the Amazons</a:t>
            </a:r>
          </a:p>
        </p:txBody>
      </p:sp>
    </p:spTree>
    <p:extLst>
      <p:ext uri="{BB962C8B-B14F-4D97-AF65-F5344CB8AC3E}">
        <p14:creationId xmlns:p14="http://schemas.microsoft.com/office/powerpoint/2010/main" val="4036437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3109913" cy="5029200"/>
          </a:xfrm>
          <a:prstGeom prst="rect">
            <a:avLst/>
          </a:prstGeom>
          <a:noFill/>
          <a:ln w="9525">
            <a:noFill/>
            <a:miter lim="800000"/>
            <a:headEnd/>
            <a:tailEnd/>
          </a:ln>
          <a:effectLst/>
        </p:spPr>
      </p:pic>
      <p:sp>
        <p:nvSpPr>
          <p:cNvPr id="17411" name="Text Box 3"/>
          <p:cNvSpPr txBox="1">
            <a:spLocks noChangeArrowheads="1"/>
          </p:cNvSpPr>
          <p:nvPr/>
        </p:nvSpPr>
        <p:spPr bwMode="auto">
          <a:xfrm>
            <a:off x="5105400" y="1752600"/>
            <a:ext cx="2971800" cy="1917700"/>
          </a:xfrm>
          <a:prstGeom prst="rect">
            <a:avLst/>
          </a:prstGeom>
          <a:noFill/>
          <a:ln w="9525">
            <a:noFill/>
            <a:miter lim="800000"/>
            <a:headEnd/>
            <a:tailEnd/>
          </a:ln>
        </p:spPr>
        <p:txBody>
          <a:bodyPr>
            <a:prstTxWarp prst="textNoShape">
              <a:avLst/>
            </a:prstTxWarp>
            <a:spAutoFit/>
          </a:bodyPr>
          <a:lstStyle/>
          <a:p>
            <a:pPr>
              <a:spcBef>
                <a:spcPct val="50000"/>
              </a:spcBef>
            </a:pPr>
            <a:r>
              <a:rPr lang="en-US"/>
              <a:t>Amazons with bows; Attic red figure oinochoe by the Mannheim Painter (460-50 BCE)</a:t>
            </a:r>
          </a:p>
        </p:txBody>
      </p:sp>
    </p:spTree>
    <p:extLst>
      <p:ext uri="{BB962C8B-B14F-4D97-AF65-F5344CB8AC3E}">
        <p14:creationId xmlns:p14="http://schemas.microsoft.com/office/powerpoint/2010/main" val="3382516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36000" cy="4318000"/>
          </a:xfrm>
          <a:prstGeom prst="rect">
            <a:avLst/>
          </a:prstGeom>
          <a:noFill/>
          <a:ln w="9525">
            <a:noFill/>
            <a:miter lim="800000"/>
            <a:headEnd/>
            <a:tailEnd/>
          </a:ln>
          <a:effectLst/>
        </p:spPr>
      </p:pic>
      <p:sp>
        <p:nvSpPr>
          <p:cNvPr id="29699" name="Text Box 3"/>
          <p:cNvSpPr txBox="1">
            <a:spLocks noChangeArrowheads="1"/>
          </p:cNvSpPr>
          <p:nvPr/>
        </p:nvSpPr>
        <p:spPr bwMode="auto">
          <a:xfrm>
            <a:off x="914400" y="5257800"/>
            <a:ext cx="73914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Amazonomachy, Mausoleum of Halicarnassus  (350s BCE)</a:t>
            </a:r>
          </a:p>
        </p:txBody>
      </p:sp>
    </p:spTree>
    <p:extLst>
      <p:ext uri="{BB962C8B-B14F-4D97-AF65-F5344CB8AC3E}">
        <p14:creationId xmlns:p14="http://schemas.microsoft.com/office/powerpoint/2010/main" val="4136498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57200"/>
            <a:ext cx="2925763" cy="6096000"/>
          </a:xfrm>
          <a:prstGeom prst="rect">
            <a:avLst/>
          </a:prstGeom>
          <a:noFill/>
          <a:ln w="9525">
            <a:noFill/>
            <a:miter lim="800000"/>
            <a:headEnd/>
            <a:tailEnd/>
          </a:ln>
          <a:effectLst/>
        </p:spPr>
      </p:pic>
      <p:sp>
        <p:nvSpPr>
          <p:cNvPr id="4099" name="Text Box 3"/>
          <p:cNvSpPr txBox="1">
            <a:spLocks noChangeArrowheads="1"/>
          </p:cNvSpPr>
          <p:nvPr/>
        </p:nvSpPr>
        <p:spPr bwMode="auto">
          <a:xfrm>
            <a:off x="5105400" y="1371600"/>
            <a:ext cx="35814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Wounded Amazon; Capitol-Sosicles type </a:t>
            </a:r>
          </a:p>
        </p:txBody>
      </p:sp>
    </p:spTree>
    <p:extLst>
      <p:ext uri="{BB962C8B-B14F-4D97-AF65-F5344CB8AC3E}">
        <p14:creationId xmlns:p14="http://schemas.microsoft.com/office/powerpoint/2010/main" val="3573535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A3C2-EA75-1741-B152-CA44C4F973EB}"/>
              </a:ext>
            </a:extLst>
          </p:cNvPr>
          <p:cNvSpPr>
            <a:spLocks noGrp="1"/>
          </p:cNvSpPr>
          <p:nvPr>
            <p:ph type="title"/>
          </p:nvPr>
        </p:nvSpPr>
        <p:spPr/>
        <p:txBody>
          <a:bodyPr>
            <a:normAutofit/>
          </a:bodyPr>
          <a:lstStyle/>
          <a:p>
            <a:r>
              <a:rPr lang="en-US" dirty="0"/>
              <a:t>Vladimir Propp</a:t>
            </a:r>
          </a:p>
        </p:txBody>
      </p:sp>
      <p:sp>
        <p:nvSpPr>
          <p:cNvPr id="3" name="Content Placeholder 2">
            <a:extLst>
              <a:ext uri="{FF2B5EF4-FFF2-40B4-BE49-F238E27FC236}">
                <a16:creationId xmlns:a16="http://schemas.microsoft.com/office/drawing/2014/main" id="{7E96F6C3-0A0D-8347-9D97-4B16DFE37697}"/>
              </a:ext>
            </a:extLst>
          </p:cNvPr>
          <p:cNvSpPr>
            <a:spLocks noGrp="1"/>
          </p:cNvSpPr>
          <p:nvPr>
            <p:ph idx="1"/>
          </p:nvPr>
        </p:nvSpPr>
        <p:spPr/>
        <p:txBody>
          <a:bodyPr/>
          <a:lstStyle/>
          <a:p>
            <a:pPr marL="0" indent="0" algn="ctr">
              <a:buNone/>
            </a:pPr>
            <a:r>
              <a:rPr lang="en-US" i="1" dirty="0"/>
              <a:t>Morphology of the Folktale </a:t>
            </a:r>
            <a:r>
              <a:rPr lang="en-US" dirty="0"/>
              <a:t>(1928)</a:t>
            </a:r>
          </a:p>
          <a:p>
            <a:pPr marL="0" indent="0" algn="ctr">
              <a:buNone/>
            </a:pPr>
            <a:endParaRPr lang="en-US" dirty="0"/>
          </a:p>
          <a:p>
            <a:pPr marL="0" indent="0" algn="ctr">
              <a:buNone/>
            </a:pPr>
            <a:r>
              <a:rPr lang="en-US" dirty="0"/>
              <a:t>Identified linear sequence in Russian folktale depicting “The Quest”</a:t>
            </a:r>
          </a:p>
          <a:p>
            <a:pPr marL="0" indent="0" algn="ctr">
              <a:buNone/>
            </a:pPr>
            <a:r>
              <a:rPr lang="en-US" dirty="0"/>
              <a:t>7 characters or roles</a:t>
            </a:r>
          </a:p>
          <a:p>
            <a:pPr marL="0" indent="0" algn="ctr">
              <a:buNone/>
            </a:pPr>
            <a:r>
              <a:rPr lang="en-US" dirty="0"/>
              <a:t>31 units or functions</a:t>
            </a:r>
          </a:p>
          <a:p>
            <a:pPr marL="0" indent="0" algn="ctr">
              <a:buNone/>
            </a:pPr>
            <a:r>
              <a:rPr lang="en-US" dirty="0"/>
              <a:t>(cf. Joseph Campbell’s the monomyth)</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4289871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4572000" cy="6096000"/>
          </a:xfrm>
          <a:prstGeom prst="rect">
            <a:avLst/>
          </a:prstGeom>
          <a:noFill/>
          <a:ln w="9525">
            <a:noFill/>
            <a:miter lim="800000"/>
            <a:headEnd/>
            <a:tailEnd/>
          </a:ln>
          <a:effectLst/>
        </p:spPr>
      </p:pic>
      <p:sp>
        <p:nvSpPr>
          <p:cNvPr id="5123" name="Text Box 3"/>
          <p:cNvSpPr txBox="1">
            <a:spLocks noChangeArrowheads="1"/>
          </p:cNvSpPr>
          <p:nvPr/>
        </p:nvSpPr>
        <p:spPr bwMode="auto">
          <a:xfrm>
            <a:off x="5867400" y="1371600"/>
            <a:ext cx="29718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Wounded Amazon; Roman c. 150 CE</a:t>
            </a:r>
          </a:p>
        </p:txBody>
      </p:sp>
    </p:spTree>
    <p:extLst>
      <p:ext uri="{BB962C8B-B14F-4D97-AF65-F5344CB8AC3E}">
        <p14:creationId xmlns:p14="http://schemas.microsoft.com/office/powerpoint/2010/main" val="1098995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4686300" cy="6248400"/>
          </a:xfrm>
          <a:prstGeom prst="rect">
            <a:avLst/>
          </a:prstGeom>
          <a:noFill/>
          <a:ln w="9525">
            <a:noFill/>
            <a:miter lim="800000"/>
            <a:headEnd/>
            <a:tailEnd/>
          </a:ln>
          <a:effectLst/>
        </p:spPr>
      </p:pic>
      <p:sp>
        <p:nvSpPr>
          <p:cNvPr id="22531" name="Text Box 3"/>
          <p:cNvSpPr txBox="1">
            <a:spLocks noChangeArrowheads="1"/>
          </p:cNvSpPr>
          <p:nvPr/>
        </p:nvSpPr>
        <p:spPr bwMode="auto">
          <a:xfrm>
            <a:off x="5867400" y="1676400"/>
            <a:ext cx="2667000" cy="2282825"/>
          </a:xfrm>
          <a:prstGeom prst="rect">
            <a:avLst/>
          </a:prstGeom>
          <a:noFill/>
          <a:ln w="9525">
            <a:noFill/>
            <a:miter lim="800000"/>
            <a:headEnd/>
            <a:tailEnd/>
          </a:ln>
        </p:spPr>
        <p:txBody>
          <a:bodyPr>
            <a:prstTxWarp prst="textNoShape">
              <a:avLst/>
            </a:prstTxWarp>
            <a:spAutoFit/>
          </a:bodyPr>
          <a:lstStyle/>
          <a:p>
            <a:pPr>
              <a:spcBef>
                <a:spcPct val="50000"/>
              </a:spcBef>
            </a:pPr>
            <a:r>
              <a:rPr lang="en-US"/>
              <a:t>Amazon (Antiope) preparing for battle, Pierre Emile Washington, 1860</a:t>
            </a:r>
          </a:p>
        </p:txBody>
      </p:sp>
    </p:spTree>
    <p:extLst>
      <p:ext uri="{BB962C8B-B14F-4D97-AF65-F5344CB8AC3E}">
        <p14:creationId xmlns:p14="http://schemas.microsoft.com/office/powerpoint/2010/main" val="1280588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6502400" cy="4754563"/>
          </a:xfrm>
          <a:prstGeom prst="rect">
            <a:avLst/>
          </a:prstGeom>
          <a:noFill/>
          <a:ln w="9525">
            <a:noFill/>
            <a:miter lim="800000"/>
            <a:headEnd/>
            <a:tailEnd/>
          </a:ln>
          <a:effectLst/>
        </p:spPr>
      </p:pic>
      <p:sp>
        <p:nvSpPr>
          <p:cNvPr id="6147" name="Text Box 3"/>
          <p:cNvSpPr txBox="1">
            <a:spLocks noChangeArrowheads="1"/>
          </p:cNvSpPr>
          <p:nvPr/>
        </p:nvSpPr>
        <p:spPr bwMode="auto">
          <a:xfrm>
            <a:off x="1066800" y="5562600"/>
            <a:ext cx="71628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Achilles and Penthesilea; black figure neck Attic amphora, c. 520 BCE</a:t>
            </a:r>
          </a:p>
        </p:txBody>
      </p:sp>
    </p:spTree>
    <p:extLst>
      <p:ext uri="{BB962C8B-B14F-4D97-AF65-F5344CB8AC3E}">
        <p14:creationId xmlns:p14="http://schemas.microsoft.com/office/powerpoint/2010/main" val="1829497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5562600" cy="4597400"/>
          </a:xfrm>
          <a:prstGeom prst="rect">
            <a:avLst/>
          </a:prstGeom>
          <a:noFill/>
          <a:ln w="9525">
            <a:noFill/>
            <a:miter lim="800000"/>
            <a:headEnd/>
            <a:tailEnd/>
          </a:ln>
          <a:effectLst/>
        </p:spPr>
      </p:pic>
      <p:sp>
        <p:nvSpPr>
          <p:cNvPr id="7171" name="Text Box 3"/>
          <p:cNvSpPr txBox="1">
            <a:spLocks noChangeArrowheads="1"/>
          </p:cNvSpPr>
          <p:nvPr/>
        </p:nvSpPr>
        <p:spPr bwMode="auto">
          <a:xfrm>
            <a:off x="914400" y="5410200"/>
            <a:ext cx="63246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Achilles killing Penthesilea; Attic red figure kylix, 470-60 BCE</a:t>
            </a:r>
          </a:p>
        </p:txBody>
      </p:sp>
    </p:spTree>
    <p:extLst>
      <p:ext uri="{BB962C8B-B14F-4D97-AF65-F5344CB8AC3E}">
        <p14:creationId xmlns:p14="http://schemas.microsoft.com/office/powerpoint/2010/main" val="2369039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391400" cy="5478463"/>
          </a:xfrm>
          <a:prstGeom prst="rect">
            <a:avLst/>
          </a:prstGeom>
          <a:noFill/>
          <a:ln w="9525">
            <a:noFill/>
            <a:miter lim="800000"/>
            <a:headEnd/>
            <a:tailEnd/>
          </a:ln>
          <a:effectLst/>
        </p:spPr>
      </p:pic>
      <p:sp>
        <p:nvSpPr>
          <p:cNvPr id="18435" name="Text Box 3"/>
          <p:cNvSpPr txBox="1">
            <a:spLocks noChangeArrowheads="1"/>
          </p:cNvSpPr>
          <p:nvPr/>
        </p:nvSpPr>
        <p:spPr bwMode="auto">
          <a:xfrm>
            <a:off x="762000" y="6172200"/>
            <a:ext cx="6858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Battle of the Amazons, Rubens 1600</a:t>
            </a:r>
          </a:p>
        </p:txBody>
      </p:sp>
    </p:spTree>
    <p:extLst>
      <p:ext uri="{BB962C8B-B14F-4D97-AF65-F5344CB8AC3E}">
        <p14:creationId xmlns:p14="http://schemas.microsoft.com/office/powerpoint/2010/main" val="824799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Moon 3"/>
          <p:cNvSpPr/>
          <p:nvPr/>
        </p:nvSpPr>
        <p:spPr>
          <a:xfrm>
            <a:off x="243550" y="278321"/>
            <a:ext cx="434911" cy="661012"/>
          </a:xfrm>
          <a:prstGeom prst="moon">
            <a:avLst/>
          </a:prstGeom>
          <a:gradFill flip="none" rotWithShape="1">
            <a:gsLst>
              <a:gs pos="0">
                <a:schemeClr val="bg1">
                  <a:lumMod val="65000"/>
                </a:schemeClr>
              </a:gs>
              <a:gs pos="100000">
                <a:schemeClr val="bg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574082" y="494333"/>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830861" y="27416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1070241" y="58312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752949" y="71812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844093" y="47875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rot="4732775">
            <a:off x="570286" y="447001"/>
            <a:ext cx="782839" cy="1030368"/>
          </a:xfrm>
          <a:prstGeom prst="cloud">
            <a:avLst/>
          </a:prstGeom>
          <a:gradFill>
            <a:gsLst>
              <a:gs pos="0">
                <a:srgbClr val="89A2BF"/>
              </a:gs>
              <a:gs pos="100000">
                <a:schemeClr val="bg1">
                  <a:lumMod val="85000"/>
                  <a:alpha val="23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93940" y="1651591"/>
            <a:ext cx="8356121" cy="3939540"/>
          </a:xfrm>
          <a:prstGeom prst="rect">
            <a:avLst/>
          </a:prstGeom>
          <a:noFill/>
        </p:spPr>
        <p:txBody>
          <a:bodyPr wrap="none" rtlCol="0">
            <a:spAutoFit/>
          </a:bodyPr>
          <a:lstStyle/>
          <a:p>
            <a:pPr algn="ctr"/>
            <a:r>
              <a:rPr lang="en-US" sz="5000" b="1" dirty="0">
                <a:ln w="3175" cmpd="sng">
                  <a:solidFill>
                    <a:schemeClr val="tx2">
                      <a:lumMod val="75000"/>
                    </a:schemeClr>
                  </a:solidFill>
                </a:ln>
                <a:latin typeface="Plantagenet Cherokee"/>
                <a:cs typeface="Plantagenet Cherokee"/>
              </a:rPr>
              <a:t>AVOIDANCE STRATEGY #3:</a:t>
            </a:r>
            <a:br>
              <a:rPr lang="en-US" sz="5000" b="1" dirty="0">
                <a:ln w="3175" cmpd="sng">
                  <a:solidFill>
                    <a:schemeClr val="tx2">
                      <a:lumMod val="75000"/>
                    </a:schemeClr>
                  </a:solidFill>
                </a:ln>
                <a:latin typeface="Plantagenet Cherokee"/>
                <a:cs typeface="Plantagenet Cherokee"/>
              </a:rPr>
            </a:br>
            <a:r>
              <a:rPr lang="en-US" sz="5000" b="1" dirty="0">
                <a:ln w="3175" cmpd="sng">
                  <a:solidFill>
                    <a:schemeClr val="tx2">
                      <a:lumMod val="75000"/>
                    </a:schemeClr>
                  </a:solidFill>
                </a:ln>
                <a:latin typeface="Plantagenet Cherokee"/>
                <a:cs typeface="Plantagenet Cherokee"/>
              </a:rPr>
              <a:t>BE A BUDDY</a:t>
            </a:r>
            <a:br>
              <a:rPr lang="en-US" sz="5000" b="1" dirty="0">
                <a:ln w="3175" cmpd="sng">
                  <a:solidFill>
                    <a:schemeClr val="tx2">
                      <a:lumMod val="75000"/>
                    </a:schemeClr>
                  </a:solidFill>
                </a:ln>
                <a:latin typeface="Plantagenet Cherokee"/>
                <a:cs typeface="Plantagenet Cherokee"/>
              </a:rPr>
            </a:br>
            <a:br>
              <a:rPr lang="en-US" sz="5000" b="1" dirty="0">
                <a:ln w="3175" cmpd="sng">
                  <a:solidFill>
                    <a:schemeClr val="tx2">
                      <a:lumMod val="75000"/>
                    </a:schemeClr>
                  </a:solidFill>
                </a:ln>
                <a:latin typeface="Plantagenet Cherokee"/>
                <a:cs typeface="Plantagenet Cherokee"/>
              </a:rPr>
            </a:br>
            <a:r>
              <a:rPr lang="en-US" sz="5000" b="1" dirty="0">
                <a:ln w="3175" cmpd="sng">
                  <a:solidFill>
                    <a:schemeClr val="tx2">
                      <a:lumMod val="75000"/>
                    </a:schemeClr>
                  </a:solidFill>
                </a:ln>
                <a:latin typeface="Plantagenet Cherokee"/>
                <a:cs typeface="Plantagenet Cherokee"/>
              </a:rPr>
              <a:t>EXAMPLE:</a:t>
            </a:r>
          </a:p>
          <a:p>
            <a:pPr algn="ctr"/>
            <a:r>
              <a:rPr lang="en-US" sz="5000" b="1" dirty="0">
                <a:ln w="3175" cmpd="sng">
                  <a:solidFill>
                    <a:schemeClr val="tx2">
                      <a:lumMod val="75000"/>
                    </a:schemeClr>
                  </a:solidFill>
                </a:ln>
                <a:latin typeface="Plantagenet Cherokee"/>
                <a:cs typeface="Plantagenet Cherokee"/>
              </a:rPr>
              <a:t>ATALANTA</a:t>
            </a:r>
          </a:p>
        </p:txBody>
      </p:sp>
    </p:spTree>
    <p:extLst>
      <p:ext uri="{BB962C8B-B14F-4D97-AF65-F5344CB8AC3E}">
        <p14:creationId xmlns:p14="http://schemas.microsoft.com/office/powerpoint/2010/main" val="3417122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6477000" cy="4857750"/>
          </a:xfrm>
          <a:prstGeom prst="rect">
            <a:avLst/>
          </a:prstGeom>
          <a:noFill/>
          <a:ln w="9525">
            <a:noFill/>
            <a:miter lim="800000"/>
            <a:headEnd/>
            <a:tailEnd/>
          </a:ln>
          <a:effectLst/>
        </p:spPr>
      </p:pic>
      <p:sp>
        <p:nvSpPr>
          <p:cNvPr id="31747" name="Text Box 3"/>
          <p:cNvSpPr txBox="1">
            <a:spLocks noChangeArrowheads="1"/>
          </p:cNvSpPr>
          <p:nvPr/>
        </p:nvSpPr>
        <p:spPr bwMode="auto">
          <a:xfrm>
            <a:off x="990600" y="5943600"/>
            <a:ext cx="6858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Atalanta wrestles Peleus (Hyrdia, c. 550 BCE)</a:t>
            </a:r>
          </a:p>
        </p:txBody>
      </p:sp>
    </p:spTree>
    <p:extLst>
      <p:ext uri="{BB962C8B-B14F-4D97-AF65-F5344CB8AC3E}">
        <p14:creationId xmlns:p14="http://schemas.microsoft.com/office/powerpoint/2010/main" val="969349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Moon 3"/>
          <p:cNvSpPr/>
          <p:nvPr/>
        </p:nvSpPr>
        <p:spPr>
          <a:xfrm>
            <a:off x="243550" y="278321"/>
            <a:ext cx="434911" cy="661012"/>
          </a:xfrm>
          <a:prstGeom prst="moon">
            <a:avLst/>
          </a:prstGeom>
          <a:gradFill flip="none" rotWithShape="1">
            <a:gsLst>
              <a:gs pos="0">
                <a:schemeClr val="bg1">
                  <a:lumMod val="65000"/>
                </a:schemeClr>
              </a:gs>
              <a:gs pos="100000">
                <a:schemeClr val="bg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574082" y="494333"/>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830861" y="27416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1070241" y="58312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752949" y="71812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844093" y="47875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rot="4732775">
            <a:off x="570286" y="447001"/>
            <a:ext cx="782839" cy="1030368"/>
          </a:xfrm>
          <a:prstGeom prst="cloud">
            <a:avLst/>
          </a:prstGeom>
          <a:gradFill>
            <a:gsLst>
              <a:gs pos="0">
                <a:srgbClr val="89A2BF"/>
              </a:gs>
              <a:gs pos="100000">
                <a:schemeClr val="bg1">
                  <a:lumMod val="85000"/>
                  <a:alpha val="23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93940" y="1445620"/>
            <a:ext cx="8356121" cy="5478423"/>
          </a:xfrm>
          <a:prstGeom prst="rect">
            <a:avLst/>
          </a:prstGeom>
          <a:noFill/>
        </p:spPr>
        <p:txBody>
          <a:bodyPr wrap="none" rtlCol="0">
            <a:spAutoFit/>
          </a:bodyPr>
          <a:lstStyle/>
          <a:p>
            <a:pPr algn="ctr"/>
            <a:r>
              <a:rPr lang="en-US" sz="5000" b="1" dirty="0">
                <a:ln w="3175" cmpd="sng">
                  <a:solidFill>
                    <a:schemeClr val="tx2">
                      <a:lumMod val="75000"/>
                    </a:schemeClr>
                  </a:solidFill>
                </a:ln>
                <a:solidFill>
                  <a:schemeClr val="bg2"/>
                </a:solidFill>
                <a:latin typeface="Plantagenet Cherokee"/>
                <a:cs typeface="Plantagenet Cherokee"/>
              </a:rPr>
              <a:t>AVOIDANCE STRATEGY #4:</a:t>
            </a:r>
            <a:br>
              <a:rPr lang="en-US" sz="5000" b="1" dirty="0">
                <a:ln w="3175" cmpd="sng">
                  <a:solidFill>
                    <a:schemeClr val="tx2">
                      <a:lumMod val="75000"/>
                    </a:schemeClr>
                  </a:solidFill>
                </a:ln>
                <a:solidFill>
                  <a:schemeClr val="bg2"/>
                </a:solidFill>
                <a:latin typeface="Plantagenet Cherokee"/>
                <a:cs typeface="Plantagenet Cherokee"/>
              </a:rPr>
            </a:br>
            <a:r>
              <a:rPr lang="en-US" sz="5000" b="1" dirty="0">
                <a:ln w="3175" cmpd="sng">
                  <a:solidFill>
                    <a:schemeClr val="tx2">
                      <a:lumMod val="75000"/>
                    </a:schemeClr>
                  </a:solidFill>
                </a:ln>
                <a:solidFill>
                  <a:srgbClr val="FFFE93"/>
                </a:solidFill>
                <a:latin typeface="Plantagenet Cherokee"/>
                <a:cs typeface="Plantagenet Cherokee"/>
              </a:rPr>
              <a:t>SACRIFICE YOURSELF</a:t>
            </a:r>
            <a:br>
              <a:rPr lang="en-US" sz="5000" b="1" dirty="0">
                <a:ln w="3175" cmpd="sng">
                  <a:solidFill>
                    <a:schemeClr val="tx2">
                      <a:lumMod val="75000"/>
                    </a:schemeClr>
                  </a:solidFill>
                </a:ln>
                <a:solidFill>
                  <a:schemeClr val="bg2"/>
                </a:solidFill>
                <a:latin typeface="Plantagenet Cherokee"/>
                <a:cs typeface="Plantagenet Cherokee"/>
              </a:rPr>
            </a:br>
            <a:br>
              <a:rPr lang="en-US" sz="5000" b="1" dirty="0">
                <a:ln w="3175" cmpd="sng">
                  <a:solidFill>
                    <a:schemeClr val="tx2">
                      <a:lumMod val="75000"/>
                    </a:schemeClr>
                  </a:solidFill>
                </a:ln>
                <a:solidFill>
                  <a:schemeClr val="bg2"/>
                </a:solidFill>
                <a:latin typeface="Plantagenet Cherokee"/>
                <a:cs typeface="Plantagenet Cherokee"/>
              </a:rPr>
            </a:br>
            <a:r>
              <a:rPr lang="en-US" sz="5000" b="1" dirty="0">
                <a:ln w="3175" cmpd="sng">
                  <a:solidFill>
                    <a:schemeClr val="tx2">
                      <a:lumMod val="75000"/>
                    </a:schemeClr>
                  </a:solidFill>
                </a:ln>
                <a:solidFill>
                  <a:schemeClr val="bg2"/>
                </a:solidFill>
                <a:latin typeface="Plantagenet Cherokee"/>
                <a:cs typeface="Plantagenet Cherokee"/>
              </a:rPr>
              <a:t>EXAMPLES:</a:t>
            </a:r>
          </a:p>
          <a:p>
            <a:pPr algn="ctr"/>
            <a:r>
              <a:rPr lang="en-US" sz="5000" b="1" dirty="0">
                <a:ln w="3175" cmpd="sng">
                  <a:solidFill>
                    <a:schemeClr val="tx2">
                      <a:lumMod val="75000"/>
                    </a:schemeClr>
                  </a:solidFill>
                </a:ln>
                <a:solidFill>
                  <a:srgbClr val="FFFE93"/>
                </a:solidFill>
                <a:latin typeface="Plantagenet Cherokee"/>
                <a:cs typeface="Plantagenet Cherokee"/>
              </a:rPr>
              <a:t>ANTIGONE</a:t>
            </a:r>
          </a:p>
          <a:p>
            <a:pPr algn="ctr"/>
            <a:r>
              <a:rPr lang="en-US" sz="5000" b="1" dirty="0">
                <a:ln w="3175" cmpd="sng">
                  <a:solidFill>
                    <a:schemeClr val="tx2">
                      <a:lumMod val="75000"/>
                    </a:schemeClr>
                  </a:solidFill>
                </a:ln>
                <a:solidFill>
                  <a:srgbClr val="FFFE93"/>
                </a:solidFill>
                <a:latin typeface="Plantagenet Cherokee"/>
                <a:cs typeface="Plantagenet Cherokee"/>
              </a:rPr>
              <a:t>ELECTRA</a:t>
            </a:r>
          </a:p>
          <a:p>
            <a:pPr algn="ctr"/>
            <a:r>
              <a:rPr lang="en-US" sz="5000" b="1" dirty="0">
                <a:ln w="3175" cmpd="sng">
                  <a:solidFill>
                    <a:schemeClr val="tx2">
                      <a:lumMod val="75000"/>
                    </a:schemeClr>
                  </a:solidFill>
                </a:ln>
                <a:solidFill>
                  <a:srgbClr val="FFFE93"/>
                </a:solidFill>
                <a:latin typeface="Plantagenet Cherokee"/>
                <a:cs typeface="Plantagenet Cherokee"/>
              </a:rPr>
              <a:t>IPHIGENEIA</a:t>
            </a:r>
          </a:p>
        </p:txBody>
      </p:sp>
      <p:pic>
        <p:nvPicPr>
          <p:cNvPr id="13" name="Picture 12" descr="Screen shot 2011-10-09 at 10.3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4826"/>
          </a:xfrm>
          <a:prstGeom prst="rect">
            <a:avLst/>
          </a:prstGeom>
        </p:spPr>
      </p:pic>
    </p:spTree>
    <p:extLst>
      <p:ext uri="{BB962C8B-B14F-4D97-AF65-F5344CB8AC3E}">
        <p14:creationId xmlns:p14="http://schemas.microsoft.com/office/powerpoint/2010/main" val="341208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Moon 3"/>
          <p:cNvSpPr/>
          <p:nvPr/>
        </p:nvSpPr>
        <p:spPr>
          <a:xfrm>
            <a:off x="243550" y="278321"/>
            <a:ext cx="434911" cy="661012"/>
          </a:xfrm>
          <a:prstGeom prst="moon">
            <a:avLst/>
          </a:prstGeom>
          <a:gradFill flip="none" rotWithShape="1">
            <a:gsLst>
              <a:gs pos="0">
                <a:schemeClr val="bg1">
                  <a:lumMod val="65000"/>
                </a:schemeClr>
              </a:gs>
              <a:gs pos="100000">
                <a:schemeClr val="bg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574082" y="494333"/>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830861" y="27416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1070241" y="58312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752949" y="71812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844093" y="47875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rot="4732775">
            <a:off x="570286" y="447001"/>
            <a:ext cx="782839" cy="1030368"/>
          </a:xfrm>
          <a:prstGeom prst="cloud">
            <a:avLst/>
          </a:prstGeom>
          <a:gradFill>
            <a:gsLst>
              <a:gs pos="0">
                <a:srgbClr val="89A2BF"/>
              </a:gs>
              <a:gs pos="100000">
                <a:schemeClr val="bg1">
                  <a:lumMod val="85000"/>
                  <a:alpha val="23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550" y="1843951"/>
            <a:ext cx="9187130" cy="3139321"/>
          </a:xfrm>
          <a:prstGeom prst="rect">
            <a:avLst/>
          </a:prstGeom>
          <a:noFill/>
        </p:spPr>
        <p:txBody>
          <a:bodyPr wrap="none" rtlCol="0">
            <a:spAutoFit/>
          </a:bodyPr>
          <a:lstStyle/>
          <a:p>
            <a:pPr algn="ctr"/>
            <a:r>
              <a:rPr lang="en-US" sz="4800" b="1" dirty="0">
                <a:ln w="3175" cmpd="sng">
                  <a:solidFill>
                    <a:schemeClr val="tx2">
                      <a:lumMod val="75000"/>
                    </a:schemeClr>
                  </a:solidFill>
                </a:ln>
                <a:solidFill>
                  <a:schemeClr val="bg2"/>
                </a:solidFill>
                <a:latin typeface="Plantagenet Cherokee"/>
                <a:cs typeface="Plantagenet Cherokee"/>
              </a:rPr>
              <a:t>RAPE</a:t>
            </a:r>
            <a:r>
              <a:rPr lang="en-US" sz="4800" b="1" dirty="0">
                <a:ln w="3175" cmpd="sng">
                  <a:solidFill>
                    <a:schemeClr val="tx2">
                      <a:lumMod val="75000"/>
                    </a:schemeClr>
                  </a:solidFill>
                </a:ln>
                <a:solidFill>
                  <a:srgbClr val="FFFE93"/>
                </a:solidFill>
                <a:latin typeface="Plantagenet Cherokee"/>
                <a:cs typeface="Plantagenet Cherokee"/>
              </a:rPr>
              <a:t> &gt; </a:t>
            </a:r>
            <a:r>
              <a:rPr lang="en-US" sz="4800" b="1" dirty="0">
                <a:ln w="3175" cmpd="sng">
                  <a:solidFill>
                    <a:schemeClr val="tx2">
                      <a:lumMod val="75000"/>
                    </a:schemeClr>
                  </a:solidFill>
                </a:ln>
                <a:solidFill>
                  <a:schemeClr val="bg2"/>
                </a:solidFill>
                <a:latin typeface="Plantagenet Cherokee"/>
                <a:cs typeface="Plantagenet Cherokee"/>
              </a:rPr>
              <a:t>MARRIAGE PARADIGM</a:t>
            </a:r>
          </a:p>
          <a:p>
            <a:pPr algn="ctr"/>
            <a:endParaRPr lang="en-US" sz="5000" b="1" dirty="0">
              <a:ln w="3175" cmpd="sng">
                <a:solidFill>
                  <a:schemeClr val="tx2">
                    <a:lumMod val="75000"/>
                  </a:schemeClr>
                </a:solidFill>
              </a:ln>
              <a:solidFill>
                <a:schemeClr val="bg2"/>
              </a:solidFill>
              <a:latin typeface="Plantagenet Cherokee"/>
              <a:cs typeface="Plantagenet Cherokee"/>
            </a:endParaRPr>
          </a:p>
          <a:p>
            <a:pPr algn="ctr"/>
            <a:r>
              <a:rPr lang="en-US" sz="5000" b="1" dirty="0">
                <a:ln w="3175" cmpd="sng">
                  <a:solidFill>
                    <a:schemeClr val="tx2">
                      <a:lumMod val="75000"/>
                    </a:schemeClr>
                  </a:solidFill>
                </a:ln>
                <a:solidFill>
                  <a:schemeClr val="bg2"/>
                </a:solidFill>
                <a:latin typeface="Plantagenet Cherokee"/>
                <a:cs typeface="Plantagenet Cherokee"/>
              </a:rPr>
              <a:t>EXAMPLE:</a:t>
            </a:r>
          </a:p>
          <a:p>
            <a:pPr algn="ctr"/>
            <a:r>
              <a:rPr lang="en-US" sz="5000" b="1" dirty="0">
                <a:ln w="3175" cmpd="sng">
                  <a:solidFill>
                    <a:schemeClr val="tx2">
                      <a:lumMod val="75000"/>
                    </a:schemeClr>
                  </a:solidFill>
                </a:ln>
                <a:solidFill>
                  <a:srgbClr val="FFFE93"/>
                </a:solidFill>
                <a:latin typeface="Plantagenet Cherokee"/>
                <a:cs typeface="Plantagenet Cherokee"/>
              </a:rPr>
              <a:t>PERSEPHONE AND HADES</a:t>
            </a:r>
          </a:p>
        </p:txBody>
      </p:sp>
      <p:pic>
        <p:nvPicPr>
          <p:cNvPr id="13" name="Picture 12" descr="Screen shot 2011-10-09 at 10.35.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0" y="0"/>
            <a:ext cx="9102725" cy="6858001"/>
          </a:xfrm>
          <a:prstGeom prst="rect">
            <a:avLst/>
          </a:prstGeom>
        </p:spPr>
      </p:pic>
    </p:spTree>
    <p:extLst>
      <p:ext uri="{BB962C8B-B14F-4D97-AF65-F5344CB8AC3E}">
        <p14:creationId xmlns:p14="http://schemas.microsoft.com/office/powerpoint/2010/main" val="3337709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Moon 3"/>
          <p:cNvSpPr/>
          <p:nvPr/>
        </p:nvSpPr>
        <p:spPr>
          <a:xfrm>
            <a:off x="243550" y="278321"/>
            <a:ext cx="434911" cy="661012"/>
          </a:xfrm>
          <a:prstGeom prst="moon">
            <a:avLst/>
          </a:prstGeom>
          <a:gradFill flip="none" rotWithShape="1">
            <a:gsLst>
              <a:gs pos="0">
                <a:schemeClr val="bg1">
                  <a:lumMod val="65000"/>
                </a:schemeClr>
              </a:gs>
              <a:gs pos="100000">
                <a:schemeClr val="bg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574082" y="494333"/>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830861" y="27416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1070241" y="58312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752949" y="71812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844093" y="47875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rot="4732775">
            <a:off x="570286" y="447001"/>
            <a:ext cx="782839" cy="1030368"/>
          </a:xfrm>
          <a:prstGeom prst="cloud">
            <a:avLst/>
          </a:prstGeom>
          <a:gradFill>
            <a:gsLst>
              <a:gs pos="0">
                <a:srgbClr val="89A2BF"/>
              </a:gs>
              <a:gs pos="100000">
                <a:schemeClr val="bg1">
                  <a:lumMod val="85000"/>
                  <a:alpha val="23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31709" y="1843951"/>
            <a:ext cx="8880606" cy="3170099"/>
          </a:xfrm>
          <a:prstGeom prst="rect">
            <a:avLst/>
          </a:prstGeom>
          <a:noFill/>
        </p:spPr>
        <p:txBody>
          <a:bodyPr wrap="none" rtlCol="0">
            <a:spAutoFit/>
          </a:bodyPr>
          <a:lstStyle/>
          <a:p>
            <a:pPr algn="ctr"/>
            <a:r>
              <a:rPr lang="en-US" sz="5000" b="1" dirty="0">
                <a:ln w="3175" cmpd="sng">
                  <a:solidFill>
                    <a:schemeClr val="tx2">
                      <a:lumMod val="75000"/>
                    </a:schemeClr>
                  </a:solidFill>
                </a:ln>
                <a:solidFill>
                  <a:schemeClr val="bg2"/>
                </a:solidFill>
                <a:latin typeface="Plantagenet Cherokee"/>
                <a:cs typeface="Plantagenet Cherokee"/>
              </a:rPr>
              <a:t>RAPE</a:t>
            </a:r>
            <a:r>
              <a:rPr lang="en-US" sz="5000" b="1" dirty="0">
                <a:ln w="3175" cmpd="sng">
                  <a:solidFill>
                    <a:schemeClr val="tx2">
                      <a:lumMod val="75000"/>
                    </a:schemeClr>
                  </a:solidFill>
                </a:ln>
                <a:solidFill>
                  <a:srgbClr val="FFFE93"/>
                </a:solidFill>
                <a:latin typeface="Plantagenet Cherokee"/>
                <a:cs typeface="Plantagenet Cherokee"/>
              </a:rPr>
              <a:t> &gt; </a:t>
            </a:r>
            <a:r>
              <a:rPr lang="en-US" sz="5000" b="1" dirty="0">
                <a:ln w="3175" cmpd="sng">
                  <a:solidFill>
                    <a:schemeClr val="tx2">
                      <a:lumMod val="75000"/>
                    </a:schemeClr>
                  </a:solidFill>
                </a:ln>
                <a:solidFill>
                  <a:schemeClr val="bg2"/>
                </a:solidFill>
                <a:latin typeface="Plantagenet Cherokee"/>
                <a:cs typeface="Plantagenet Cherokee"/>
              </a:rPr>
              <a:t>SLAVERY PARADIGM</a:t>
            </a:r>
          </a:p>
          <a:p>
            <a:pPr algn="ctr"/>
            <a:endParaRPr lang="en-US" sz="5000" b="1" dirty="0">
              <a:ln w="3175" cmpd="sng">
                <a:solidFill>
                  <a:schemeClr val="tx2">
                    <a:lumMod val="75000"/>
                  </a:schemeClr>
                </a:solidFill>
              </a:ln>
              <a:solidFill>
                <a:schemeClr val="bg2"/>
              </a:solidFill>
              <a:latin typeface="Plantagenet Cherokee"/>
              <a:cs typeface="Plantagenet Cherokee"/>
            </a:endParaRPr>
          </a:p>
          <a:p>
            <a:pPr algn="ctr"/>
            <a:r>
              <a:rPr lang="en-US" sz="5000" b="1" dirty="0">
                <a:ln w="3175" cmpd="sng">
                  <a:solidFill>
                    <a:schemeClr val="tx2">
                      <a:lumMod val="75000"/>
                    </a:schemeClr>
                  </a:solidFill>
                </a:ln>
                <a:solidFill>
                  <a:schemeClr val="bg2"/>
                </a:solidFill>
                <a:latin typeface="Plantagenet Cherokee"/>
                <a:cs typeface="Plantagenet Cherokee"/>
              </a:rPr>
              <a:t>EXAMPLE:</a:t>
            </a:r>
          </a:p>
          <a:p>
            <a:pPr algn="ctr"/>
            <a:r>
              <a:rPr lang="en-US" sz="5000" b="1" dirty="0">
                <a:ln w="3175" cmpd="sng">
                  <a:solidFill>
                    <a:schemeClr val="tx2">
                      <a:lumMod val="75000"/>
                    </a:schemeClr>
                  </a:solidFill>
                </a:ln>
                <a:solidFill>
                  <a:srgbClr val="FFFE93"/>
                </a:solidFill>
                <a:latin typeface="Plantagenet Cherokee"/>
                <a:cs typeface="Plantagenet Cherokee"/>
              </a:rPr>
              <a:t>CASSANDRA</a:t>
            </a:r>
          </a:p>
        </p:txBody>
      </p:sp>
      <p:pic>
        <p:nvPicPr>
          <p:cNvPr id="13" name="Picture 12" descr="Screen shot 2011-10-09 at 10.35.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 y="0"/>
            <a:ext cx="9112250" cy="6858000"/>
          </a:xfrm>
          <a:prstGeom prst="rect">
            <a:avLst/>
          </a:prstGeom>
        </p:spPr>
      </p:pic>
    </p:spTree>
    <p:extLst>
      <p:ext uri="{BB962C8B-B14F-4D97-AF65-F5344CB8AC3E}">
        <p14:creationId xmlns:p14="http://schemas.microsoft.com/office/powerpoint/2010/main" val="3711034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2305111" y="2116484"/>
            <a:ext cx="4845438" cy="1815882"/>
          </a:xfrm>
          <a:prstGeom prst="rect">
            <a:avLst/>
          </a:prstGeom>
          <a:noFill/>
        </p:spPr>
        <p:txBody>
          <a:bodyPr wrap="square" rtlCol="0">
            <a:spAutoFit/>
          </a:bodyPr>
          <a:lstStyle/>
          <a:p>
            <a:pPr algn="ctr"/>
            <a:endParaRPr lang="en-US" sz="2800" dirty="0">
              <a:solidFill>
                <a:srgbClr val="FF0000"/>
              </a:solidFill>
            </a:endParaRPr>
          </a:p>
          <a:p>
            <a:pPr algn="ctr"/>
            <a:r>
              <a:rPr lang="en-US" sz="2800" dirty="0">
                <a:solidFill>
                  <a:srgbClr val="FF0000"/>
                </a:solidFill>
              </a:rPr>
              <a:t>ANDROMEDA</a:t>
            </a:r>
          </a:p>
          <a:p>
            <a:pPr algn="ctr"/>
            <a:r>
              <a:rPr lang="en-US" sz="2800" dirty="0">
                <a:solidFill>
                  <a:srgbClr val="FF0000"/>
                </a:solidFill>
              </a:rPr>
              <a:t>HELPLESS PRINCESS</a:t>
            </a:r>
          </a:p>
          <a:p>
            <a:pPr algn="ctr"/>
            <a:r>
              <a:rPr lang="en-US" sz="2800" dirty="0">
                <a:solidFill>
                  <a:srgbClr val="FF0000"/>
                </a:solidFill>
              </a:rPr>
              <a:t>PRIZE </a:t>
            </a:r>
          </a:p>
        </p:txBody>
      </p:sp>
    </p:spTree>
    <p:extLst>
      <p:ext uri="{BB962C8B-B14F-4D97-AF65-F5344CB8AC3E}">
        <p14:creationId xmlns:p14="http://schemas.microsoft.com/office/powerpoint/2010/main" val="335502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extBox 11"/>
          <p:cNvSpPr txBox="1"/>
          <p:nvPr/>
        </p:nvSpPr>
        <p:spPr>
          <a:xfrm>
            <a:off x="4083" y="828288"/>
            <a:ext cx="9135834" cy="5201424"/>
          </a:xfrm>
          <a:prstGeom prst="rect">
            <a:avLst/>
          </a:prstGeom>
          <a:noFill/>
        </p:spPr>
        <p:txBody>
          <a:bodyPr wrap="none" rtlCol="0">
            <a:spAutoFit/>
          </a:bodyPr>
          <a:lstStyle/>
          <a:p>
            <a:pPr algn="ctr"/>
            <a:r>
              <a:rPr lang="en-US" sz="4500" b="1" dirty="0">
                <a:ln w="3175" cmpd="sng">
                  <a:solidFill>
                    <a:schemeClr val="tx2">
                      <a:lumMod val="75000"/>
                    </a:schemeClr>
                  </a:solidFill>
                </a:ln>
                <a:solidFill>
                  <a:schemeClr val="bg2"/>
                </a:solidFill>
                <a:latin typeface="Plantagenet Cherokee"/>
                <a:cs typeface="Plantagenet Cherokee"/>
              </a:rPr>
              <a:t>SEXUALITY</a:t>
            </a:r>
          </a:p>
          <a:p>
            <a:pPr algn="ctr"/>
            <a:r>
              <a:rPr lang="en-US" sz="4500" b="1" dirty="0">
                <a:ln w="3175" cmpd="sng">
                  <a:solidFill>
                    <a:schemeClr val="tx2">
                      <a:lumMod val="75000"/>
                    </a:schemeClr>
                  </a:solidFill>
                </a:ln>
                <a:solidFill>
                  <a:srgbClr val="FFFE93"/>
                </a:solidFill>
                <a:latin typeface="Plantagenet Cherokee"/>
                <a:cs typeface="Plantagenet Cherokee"/>
              </a:rPr>
              <a:t>APHRODITE</a:t>
            </a:r>
          </a:p>
          <a:p>
            <a:pPr algn="ctr"/>
            <a:endParaRPr lang="en-US" sz="4500" b="1" dirty="0">
              <a:ln w="3175" cmpd="sng">
                <a:solidFill>
                  <a:schemeClr val="tx2">
                    <a:lumMod val="75000"/>
                  </a:schemeClr>
                </a:solidFill>
              </a:ln>
              <a:solidFill>
                <a:schemeClr val="bg2"/>
              </a:solidFill>
              <a:latin typeface="Plantagenet Cherokee"/>
              <a:cs typeface="Plantagenet Cherokee"/>
            </a:endParaRPr>
          </a:p>
          <a:p>
            <a:pPr algn="ctr"/>
            <a:r>
              <a:rPr lang="en-US" sz="4500" b="1" dirty="0">
                <a:ln w="3175" cmpd="sng">
                  <a:solidFill>
                    <a:schemeClr val="tx2">
                      <a:lumMod val="75000"/>
                    </a:schemeClr>
                  </a:solidFill>
                </a:ln>
                <a:solidFill>
                  <a:schemeClr val="bg2"/>
                </a:solidFill>
                <a:latin typeface="Plantagenet Cherokee"/>
                <a:cs typeface="Plantagenet Cherokee"/>
              </a:rPr>
              <a:t>EXAMPLES:</a:t>
            </a:r>
          </a:p>
          <a:p>
            <a:pPr algn="ctr"/>
            <a:r>
              <a:rPr lang="en-US" sz="3800" b="1" dirty="0">
                <a:ln w="3175" cmpd="sng">
                  <a:solidFill>
                    <a:schemeClr val="tx2">
                      <a:lumMod val="75000"/>
                    </a:schemeClr>
                  </a:solidFill>
                </a:ln>
                <a:solidFill>
                  <a:srgbClr val="FFFE93"/>
                </a:solidFill>
                <a:latin typeface="Plantagenet Cherokee"/>
                <a:cs typeface="Plantagenet Cherokee"/>
              </a:rPr>
              <a:t>ARIADNE/THESEUS</a:t>
            </a:r>
          </a:p>
          <a:p>
            <a:pPr algn="ctr"/>
            <a:r>
              <a:rPr lang="en-US" sz="3800" b="1" dirty="0">
                <a:ln w="3175" cmpd="sng">
                  <a:solidFill>
                    <a:schemeClr val="tx2">
                      <a:lumMod val="75000"/>
                    </a:schemeClr>
                  </a:solidFill>
                </a:ln>
                <a:solidFill>
                  <a:srgbClr val="FFFE93"/>
                </a:solidFill>
                <a:latin typeface="Plantagenet Cherokee"/>
                <a:cs typeface="Plantagenet Cherokee"/>
              </a:rPr>
              <a:t>MEDEA/JASON</a:t>
            </a:r>
          </a:p>
          <a:p>
            <a:pPr algn="ctr"/>
            <a:r>
              <a:rPr lang="en-US" sz="3800" b="1" dirty="0">
                <a:ln w="3175" cmpd="sng">
                  <a:solidFill>
                    <a:schemeClr val="tx2">
                      <a:lumMod val="75000"/>
                    </a:schemeClr>
                  </a:solidFill>
                </a:ln>
                <a:solidFill>
                  <a:srgbClr val="FFFE93"/>
                </a:solidFill>
                <a:latin typeface="Plantagenet Cherokee"/>
                <a:cs typeface="Plantagenet Cherokee"/>
              </a:rPr>
              <a:t>SCYLLA, DAUGHTER OF NISUS/MINOS</a:t>
            </a:r>
          </a:p>
          <a:p>
            <a:pPr algn="ctr"/>
            <a:r>
              <a:rPr lang="en-US" sz="3800" b="1" dirty="0">
                <a:ln w="3175" cmpd="sng">
                  <a:solidFill>
                    <a:schemeClr val="tx2">
                      <a:lumMod val="75000"/>
                    </a:schemeClr>
                  </a:solidFill>
                </a:ln>
                <a:solidFill>
                  <a:srgbClr val="FFFE93"/>
                </a:solidFill>
                <a:latin typeface="Plantagenet Cherokee"/>
                <a:cs typeface="Plantagenet Cherokee"/>
              </a:rPr>
              <a:t>MYRRHA/CINYRAS</a:t>
            </a:r>
          </a:p>
        </p:txBody>
      </p:sp>
      <p:sp>
        <p:nvSpPr>
          <p:cNvPr id="19" name="Oval 18"/>
          <p:cNvSpPr/>
          <p:nvPr/>
        </p:nvSpPr>
        <p:spPr>
          <a:xfrm>
            <a:off x="311375" y="984104"/>
            <a:ext cx="690212" cy="3587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iagonal Stripe 19"/>
          <p:cNvSpPr/>
          <p:nvPr/>
        </p:nvSpPr>
        <p:spPr>
          <a:xfrm>
            <a:off x="329264" y="984104"/>
            <a:ext cx="654443" cy="358749"/>
          </a:xfrm>
          <a:prstGeom prst="diagStrip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Moon 20"/>
          <p:cNvSpPr/>
          <p:nvPr/>
        </p:nvSpPr>
        <p:spPr>
          <a:xfrm rot="13710941">
            <a:off x="614668" y="428406"/>
            <a:ext cx="669478" cy="1111399"/>
          </a:xfrm>
          <a:prstGeom prst="moon">
            <a:avLst>
              <a:gd name="adj" fmla="val 6145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56087" y="1171993"/>
            <a:ext cx="45719" cy="53665"/>
          </a:xfrm>
          <a:prstGeom prst="ellipse">
            <a:avLst/>
          </a:prstGeom>
          <a:solidFill>
            <a:srgbClr val="1B1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70719" y="630089"/>
            <a:ext cx="447141" cy="5419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ardrop 23"/>
          <p:cNvSpPr/>
          <p:nvPr/>
        </p:nvSpPr>
        <p:spPr>
          <a:xfrm>
            <a:off x="570719" y="492230"/>
            <a:ext cx="395102" cy="679763"/>
          </a:xfrm>
          <a:prstGeom prst="teardrop">
            <a:avLst>
              <a:gd name="adj" fmla="val 2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Screen shot 2011-10-09 at 10.35.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8" y="27043"/>
            <a:ext cx="9102725" cy="6858000"/>
          </a:xfrm>
          <a:prstGeom prst="rect">
            <a:avLst/>
          </a:prstGeom>
        </p:spPr>
      </p:pic>
    </p:spTree>
    <p:extLst>
      <p:ext uri="{BB962C8B-B14F-4D97-AF65-F5344CB8AC3E}">
        <p14:creationId xmlns:p14="http://schemas.microsoft.com/office/powerpoint/2010/main" val="1696832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extBox 11"/>
          <p:cNvSpPr txBox="1"/>
          <p:nvPr/>
        </p:nvSpPr>
        <p:spPr>
          <a:xfrm>
            <a:off x="478787" y="1445620"/>
            <a:ext cx="8186467" cy="4939814"/>
          </a:xfrm>
          <a:prstGeom prst="rect">
            <a:avLst/>
          </a:prstGeom>
          <a:noFill/>
        </p:spPr>
        <p:txBody>
          <a:bodyPr wrap="none" rtlCol="0">
            <a:spAutoFit/>
          </a:bodyPr>
          <a:lstStyle/>
          <a:p>
            <a:pPr algn="ctr"/>
            <a:r>
              <a:rPr lang="en-US" sz="4500" b="1" dirty="0">
                <a:ln w="3175" cmpd="sng">
                  <a:solidFill>
                    <a:schemeClr val="tx2">
                      <a:lumMod val="75000"/>
                    </a:schemeClr>
                  </a:solidFill>
                </a:ln>
                <a:solidFill>
                  <a:schemeClr val="bg2"/>
                </a:solidFill>
                <a:latin typeface="Plantagenet Cherokee"/>
                <a:cs typeface="Plantagenet Cherokee"/>
              </a:rPr>
              <a:t>MARRIAGE, CHILDBEARING, </a:t>
            </a:r>
          </a:p>
          <a:p>
            <a:pPr algn="ctr"/>
            <a:r>
              <a:rPr lang="en-US" sz="4500" b="1" dirty="0">
                <a:ln w="3175" cmpd="sng">
                  <a:solidFill>
                    <a:schemeClr val="tx2">
                      <a:lumMod val="75000"/>
                    </a:schemeClr>
                  </a:solidFill>
                </a:ln>
                <a:solidFill>
                  <a:schemeClr val="bg2"/>
                </a:solidFill>
                <a:latin typeface="Plantagenet Cherokee"/>
                <a:cs typeface="Plantagenet Cherokee"/>
              </a:rPr>
              <a:t>FAMILY</a:t>
            </a:r>
          </a:p>
          <a:p>
            <a:pPr algn="ctr"/>
            <a:r>
              <a:rPr lang="en-US" sz="4500" b="1" dirty="0">
                <a:ln w="3175" cmpd="sng">
                  <a:solidFill>
                    <a:schemeClr val="tx2">
                      <a:lumMod val="75000"/>
                    </a:schemeClr>
                  </a:solidFill>
                </a:ln>
                <a:solidFill>
                  <a:srgbClr val="FFFE93"/>
                </a:solidFill>
                <a:latin typeface="Plantagenet Cherokee"/>
                <a:cs typeface="Plantagenet Cherokee"/>
              </a:rPr>
              <a:t>HERA</a:t>
            </a:r>
          </a:p>
          <a:p>
            <a:pPr algn="ctr"/>
            <a:endParaRPr lang="en-US" sz="4500" b="1" dirty="0">
              <a:ln w="3175" cmpd="sng">
                <a:solidFill>
                  <a:schemeClr val="tx2">
                    <a:lumMod val="75000"/>
                  </a:schemeClr>
                </a:solidFill>
              </a:ln>
              <a:solidFill>
                <a:schemeClr val="bg2"/>
              </a:solidFill>
              <a:latin typeface="Plantagenet Cherokee"/>
              <a:cs typeface="Plantagenet Cherokee"/>
            </a:endParaRPr>
          </a:p>
          <a:p>
            <a:pPr algn="ctr"/>
            <a:r>
              <a:rPr lang="en-US" sz="4500" b="1" dirty="0">
                <a:ln w="3175" cmpd="sng">
                  <a:solidFill>
                    <a:schemeClr val="tx2">
                      <a:lumMod val="75000"/>
                    </a:schemeClr>
                  </a:solidFill>
                </a:ln>
                <a:solidFill>
                  <a:schemeClr val="bg2"/>
                </a:solidFill>
                <a:latin typeface="Plantagenet Cherokee"/>
                <a:cs typeface="Plantagenet Cherokee"/>
              </a:rPr>
              <a:t>EXAMPLES:</a:t>
            </a:r>
          </a:p>
          <a:p>
            <a:pPr algn="ctr"/>
            <a:r>
              <a:rPr lang="en-US" sz="4500" b="1" dirty="0">
                <a:ln w="3175" cmpd="sng">
                  <a:solidFill>
                    <a:schemeClr val="tx2">
                      <a:lumMod val="75000"/>
                    </a:schemeClr>
                  </a:solidFill>
                </a:ln>
                <a:solidFill>
                  <a:srgbClr val="FFFE93"/>
                </a:solidFill>
                <a:latin typeface="Plantagenet Cherokee"/>
                <a:cs typeface="Plantagenet Cherokee"/>
              </a:rPr>
              <a:t>ALCESTIS</a:t>
            </a:r>
          </a:p>
          <a:p>
            <a:pPr algn="ctr"/>
            <a:r>
              <a:rPr lang="en-US" sz="4500" b="1" dirty="0">
                <a:ln w="3175" cmpd="sng">
                  <a:solidFill>
                    <a:schemeClr val="tx2">
                      <a:lumMod val="75000"/>
                    </a:schemeClr>
                  </a:solidFill>
                </a:ln>
                <a:solidFill>
                  <a:srgbClr val="FFFE93"/>
                </a:solidFill>
                <a:latin typeface="Plantagenet Cherokee"/>
                <a:cs typeface="Plantagenet Cherokee"/>
              </a:rPr>
              <a:t>PENELOPE</a:t>
            </a:r>
          </a:p>
        </p:txBody>
      </p:sp>
      <p:sp>
        <p:nvSpPr>
          <p:cNvPr id="31" name="Arc 30"/>
          <p:cNvSpPr/>
          <p:nvPr/>
        </p:nvSpPr>
        <p:spPr>
          <a:xfrm rot="7372971">
            <a:off x="-161298" y="-113519"/>
            <a:ext cx="1377856" cy="1089913"/>
          </a:xfrm>
          <a:prstGeom prst="arc">
            <a:avLst>
              <a:gd name="adj1" fmla="val 16200000"/>
              <a:gd name="adj2" fmla="val 21025422"/>
            </a:avLst>
          </a:prstGeom>
          <a:ln w="63500">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ardrop 31"/>
          <p:cNvSpPr/>
          <p:nvPr/>
        </p:nvSpPr>
        <p:spPr>
          <a:xfrm>
            <a:off x="849569" y="431438"/>
            <a:ext cx="360000" cy="360000"/>
          </a:xfrm>
          <a:prstGeom prst="teardrop">
            <a:avLst>
              <a:gd name="adj" fmla="val 200000"/>
            </a:avLst>
          </a:prstGeom>
          <a:solidFill>
            <a:schemeClr val="accent3">
              <a:lumMod val="7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903191" y="458624"/>
            <a:ext cx="288000" cy="288000"/>
          </a:xfrm>
          <a:prstGeom prst="ellipse">
            <a:avLst/>
          </a:prstGeom>
          <a:solidFill>
            <a:schemeClr val="tx2">
              <a:lumMod val="60000"/>
              <a:lumOff val="40000"/>
            </a:schemeClr>
          </a:solidFill>
          <a:ln w="190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956850" y="529503"/>
            <a:ext cx="160970" cy="160996"/>
          </a:xfrm>
          <a:prstGeom prst="ellipse">
            <a:avLst/>
          </a:prstGeom>
          <a:solidFill>
            <a:schemeClr val="tx2">
              <a:lumMod val="75000"/>
            </a:scheme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Isosceles Triangle 38"/>
          <p:cNvSpPr/>
          <p:nvPr/>
        </p:nvSpPr>
        <p:spPr>
          <a:xfrm>
            <a:off x="956849" y="618948"/>
            <a:ext cx="79653" cy="71552"/>
          </a:xfrm>
          <a:prstGeom prst="triangle">
            <a:avLst>
              <a:gd name="adj" fmla="val 100000"/>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c 41"/>
          <p:cNvSpPr/>
          <p:nvPr/>
        </p:nvSpPr>
        <p:spPr>
          <a:xfrm flipH="1">
            <a:off x="556173" y="520879"/>
            <a:ext cx="293396" cy="1014182"/>
          </a:xfrm>
          <a:prstGeom prst="arc">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flipH="1">
            <a:off x="708573" y="476511"/>
            <a:ext cx="293396" cy="1014182"/>
          </a:xfrm>
          <a:prstGeom prst="arc">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flipH="1">
            <a:off x="440283" y="565951"/>
            <a:ext cx="293396" cy="1014182"/>
          </a:xfrm>
          <a:prstGeom prst="arc">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p:nvPr/>
        </p:nvSpPr>
        <p:spPr>
          <a:xfrm>
            <a:off x="331612" y="-53664"/>
            <a:ext cx="974040" cy="1052789"/>
          </a:xfrm>
          <a:prstGeom prst="arc">
            <a:avLst>
              <a:gd name="adj1" fmla="val 2271842"/>
              <a:gd name="adj2" fmla="val 5897063"/>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p:cNvSpPr/>
          <p:nvPr/>
        </p:nvSpPr>
        <p:spPr>
          <a:xfrm>
            <a:off x="162064" y="27184"/>
            <a:ext cx="974040" cy="1052789"/>
          </a:xfrm>
          <a:prstGeom prst="arc">
            <a:avLst>
              <a:gd name="adj1" fmla="val 2271842"/>
              <a:gd name="adj2" fmla="val 5897063"/>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3" name="Picture 12" descr="Screen shot 2011-10-09 at 10.3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3" y="0"/>
            <a:ext cx="9096375" cy="6858001"/>
          </a:xfrm>
          <a:prstGeom prst="rect">
            <a:avLst/>
          </a:prstGeom>
        </p:spPr>
      </p:pic>
    </p:spTree>
    <p:extLst>
      <p:ext uri="{BB962C8B-B14F-4D97-AF65-F5344CB8AC3E}">
        <p14:creationId xmlns:p14="http://schemas.microsoft.com/office/powerpoint/2010/main" val="1199665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ectangle 12"/>
          <p:cNvSpPr/>
          <p:nvPr/>
        </p:nvSpPr>
        <p:spPr>
          <a:xfrm>
            <a:off x="0" y="3244334"/>
            <a:ext cx="9144000" cy="369332"/>
          </a:xfrm>
          <a:prstGeom prst="rect">
            <a:avLst/>
          </a:prstGeom>
        </p:spPr>
        <p:txBody>
          <a:bodyPr wrap="square">
            <a:spAutoFit/>
          </a:bodyPr>
          <a:lstStyle/>
          <a:p>
            <a:pPr algn="ctr">
              <a:spcBef>
                <a:spcPct val="50000"/>
              </a:spcBef>
            </a:pPr>
            <a:r>
              <a:rPr lang="en-US" i="1" dirty="0" err="1">
                <a:solidFill>
                  <a:srgbClr val="FFFDDC"/>
                </a:solidFill>
                <a:latin typeface="Cambria"/>
                <a:cs typeface="Cambria"/>
              </a:rPr>
              <a:t>k</a:t>
            </a:r>
            <a:endParaRPr lang="en-US" i="1" dirty="0">
              <a:solidFill>
                <a:srgbClr val="FFFDDC"/>
              </a:solidFill>
              <a:latin typeface="Cambria"/>
              <a:cs typeface="Cambria"/>
            </a:endParaRPr>
          </a:p>
        </p:txBody>
      </p:sp>
      <p:sp>
        <p:nvSpPr>
          <p:cNvPr id="12" name="Rectangle 11"/>
          <p:cNvSpPr/>
          <p:nvPr/>
        </p:nvSpPr>
        <p:spPr>
          <a:xfrm>
            <a:off x="0" y="6403420"/>
            <a:ext cx="9144000" cy="369332"/>
          </a:xfrm>
          <a:prstGeom prst="rect">
            <a:avLst/>
          </a:prstGeom>
        </p:spPr>
        <p:txBody>
          <a:bodyPr wrap="square">
            <a:spAutoFit/>
          </a:bodyPr>
          <a:lstStyle/>
          <a:p>
            <a:pPr algn="ctr">
              <a:spcBef>
                <a:spcPct val="50000"/>
              </a:spcBef>
            </a:pPr>
            <a:r>
              <a:rPr lang="en-US" dirty="0">
                <a:solidFill>
                  <a:srgbClr val="FFFDDC"/>
                </a:solidFill>
                <a:latin typeface="Cambria"/>
                <a:cs typeface="Cambria"/>
              </a:rPr>
              <a:t>Alcestis being  led back by Hercules, Catacomb on Via Latina (mid 4</a:t>
            </a:r>
            <a:r>
              <a:rPr lang="en-US" baseline="30000" dirty="0">
                <a:solidFill>
                  <a:srgbClr val="FFFDDC"/>
                </a:solidFill>
                <a:latin typeface="Cambria"/>
                <a:cs typeface="Cambria"/>
              </a:rPr>
              <a:t>th</a:t>
            </a:r>
            <a:r>
              <a:rPr lang="en-US" dirty="0">
                <a:solidFill>
                  <a:srgbClr val="FFFDDC"/>
                </a:solidFill>
                <a:latin typeface="Cambria"/>
                <a:cs typeface="Cambria"/>
              </a:rPr>
              <a:t> </a:t>
            </a:r>
            <a:r>
              <a:rPr lang="en-US" dirty="0" err="1">
                <a:solidFill>
                  <a:srgbClr val="FFFDDC"/>
                </a:solidFill>
                <a:latin typeface="Cambria"/>
                <a:cs typeface="Cambria"/>
              </a:rPr>
              <a:t>c</a:t>
            </a:r>
            <a:r>
              <a:rPr lang="en-US" dirty="0">
                <a:solidFill>
                  <a:srgbClr val="FFFDDC"/>
                </a:solidFill>
                <a:latin typeface="Cambria"/>
                <a:cs typeface="Cambria"/>
              </a:rPr>
              <a:t> CE)</a:t>
            </a:r>
          </a:p>
        </p:txBody>
      </p:sp>
      <p:pic>
        <p:nvPicPr>
          <p:cNvPr id="14" name="Picture 13" descr="Screen shot 2011-10-09 at 5.54.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565150"/>
            <a:ext cx="8039100" cy="5727700"/>
          </a:xfrm>
          <a:prstGeom prst="rect">
            <a:avLst/>
          </a:prstGeom>
        </p:spPr>
      </p:pic>
    </p:spTree>
    <p:extLst>
      <p:ext uri="{BB962C8B-B14F-4D97-AF65-F5344CB8AC3E}">
        <p14:creationId xmlns:p14="http://schemas.microsoft.com/office/powerpoint/2010/main" val="3498734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extBox 11"/>
          <p:cNvSpPr txBox="1"/>
          <p:nvPr/>
        </p:nvSpPr>
        <p:spPr>
          <a:xfrm>
            <a:off x="-66418" y="735955"/>
            <a:ext cx="9276899" cy="5386090"/>
          </a:xfrm>
          <a:prstGeom prst="rect">
            <a:avLst/>
          </a:prstGeom>
          <a:noFill/>
        </p:spPr>
        <p:txBody>
          <a:bodyPr wrap="none" rtlCol="0">
            <a:spAutoFit/>
          </a:bodyPr>
          <a:lstStyle/>
          <a:p>
            <a:pPr algn="ctr"/>
            <a:r>
              <a:rPr lang="en-US" sz="4300" b="1" dirty="0">
                <a:ln w="3175" cmpd="sng">
                  <a:solidFill>
                    <a:schemeClr val="tx2">
                      <a:lumMod val="75000"/>
                    </a:schemeClr>
                  </a:solidFill>
                </a:ln>
                <a:solidFill>
                  <a:schemeClr val="bg2"/>
                </a:solidFill>
                <a:latin typeface="Plantagenet Cherokee"/>
                <a:cs typeface="Plantagenet Cherokee"/>
              </a:rPr>
              <a:t>INFIDELITY</a:t>
            </a:r>
          </a:p>
          <a:p>
            <a:pPr algn="ctr"/>
            <a:r>
              <a:rPr lang="en-US" sz="4300" b="1" dirty="0">
                <a:ln w="3175" cmpd="sng">
                  <a:solidFill>
                    <a:schemeClr val="tx2">
                      <a:lumMod val="75000"/>
                    </a:schemeClr>
                  </a:solidFill>
                </a:ln>
                <a:solidFill>
                  <a:srgbClr val="FFFE93"/>
                </a:solidFill>
                <a:latin typeface="Plantagenet Cherokee"/>
                <a:cs typeface="Plantagenet Cherokee"/>
              </a:rPr>
              <a:t>APHRODITE</a:t>
            </a:r>
          </a:p>
          <a:p>
            <a:pPr algn="ctr"/>
            <a:endParaRPr lang="en-US" sz="4300" b="1" dirty="0">
              <a:ln w="3175" cmpd="sng">
                <a:solidFill>
                  <a:schemeClr val="tx2">
                    <a:lumMod val="75000"/>
                  </a:schemeClr>
                </a:solidFill>
              </a:ln>
              <a:solidFill>
                <a:schemeClr val="bg2"/>
              </a:solidFill>
              <a:latin typeface="Plantagenet Cherokee"/>
              <a:cs typeface="Plantagenet Cherokee"/>
            </a:endParaRPr>
          </a:p>
          <a:p>
            <a:pPr algn="ctr"/>
            <a:r>
              <a:rPr lang="en-US" sz="4300" b="1" dirty="0">
                <a:ln w="3175" cmpd="sng">
                  <a:solidFill>
                    <a:schemeClr val="tx2">
                      <a:lumMod val="75000"/>
                    </a:schemeClr>
                  </a:solidFill>
                </a:ln>
                <a:solidFill>
                  <a:schemeClr val="bg2"/>
                </a:solidFill>
                <a:latin typeface="Plantagenet Cherokee"/>
                <a:cs typeface="Plantagenet Cherokee"/>
              </a:rPr>
              <a:t>EXAMPLES:</a:t>
            </a:r>
          </a:p>
          <a:p>
            <a:pPr algn="ctr"/>
            <a:r>
              <a:rPr lang="en-US" sz="4300" b="1" dirty="0">
                <a:ln w="3175" cmpd="sng">
                  <a:solidFill>
                    <a:schemeClr val="tx2">
                      <a:lumMod val="75000"/>
                    </a:schemeClr>
                  </a:solidFill>
                </a:ln>
                <a:solidFill>
                  <a:srgbClr val="FFFE93"/>
                </a:solidFill>
                <a:latin typeface="Plantagenet Cherokee"/>
                <a:cs typeface="Plantagenet Cherokee"/>
              </a:rPr>
              <a:t>PHAEDRA (THESEUS) / </a:t>
            </a:r>
          </a:p>
          <a:p>
            <a:pPr algn="ctr"/>
            <a:r>
              <a:rPr lang="en-US" sz="4300" b="1" dirty="0">
                <a:ln w="3175" cmpd="sng">
                  <a:solidFill>
                    <a:schemeClr val="tx2">
                      <a:lumMod val="75000"/>
                    </a:schemeClr>
                  </a:solidFill>
                </a:ln>
                <a:solidFill>
                  <a:srgbClr val="FFFE93"/>
                </a:solidFill>
                <a:latin typeface="Plantagenet Cherokee"/>
                <a:cs typeface="Plantagenet Cherokee"/>
              </a:rPr>
              <a:t>HIPPOLYTUS</a:t>
            </a:r>
          </a:p>
          <a:p>
            <a:pPr algn="ctr"/>
            <a:r>
              <a:rPr lang="en-US" sz="4300" b="1" dirty="0">
                <a:ln w="3175" cmpd="sng">
                  <a:solidFill>
                    <a:schemeClr val="tx2">
                      <a:lumMod val="75000"/>
                    </a:schemeClr>
                  </a:solidFill>
                </a:ln>
                <a:solidFill>
                  <a:srgbClr val="FFFE93"/>
                </a:solidFill>
                <a:latin typeface="Plantagenet Cherokee"/>
                <a:cs typeface="Plantagenet Cherokee"/>
              </a:rPr>
              <a:t>CLYTEMNESTRA (AGAMEMNON) / </a:t>
            </a:r>
          </a:p>
          <a:p>
            <a:pPr algn="ctr"/>
            <a:r>
              <a:rPr lang="en-US" sz="4300" b="1" dirty="0">
                <a:ln w="3175" cmpd="sng">
                  <a:solidFill>
                    <a:schemeClr val="tx2">
                      <a:lumMod val="75000"/>
                    </a:schemeClr>
                  </a:solidFill>
                </a:ln>
                <a:solidFill>
                  <a:srgbClr val="FFFE93"/>
                </a:solidFill>
                <a:latin typeface="Plantagenet Cherokee"/>
                <a:cs typeface="Plantagenet Cherokee"/>
              </a:rPr>
              <a:t>AEGISTHUS</a:t>
            </a:r>
          </a:p>
        </p:txBody>
      </p:sp>
      <p:sp>
        <p:nvSpPr>
          <p:cNvPr id="9" name="Oval 8"/>
          <p:cNvSpPr/>
          <p:nvPr/>
        </p:nvSpPr>
        <p:spPr>
          <a:xfrm>
            <a:off x="311375" y="984104"/>
            <a:ext cx="690212" cy="3587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gonal Stripe 9"/>
          <p:cNvSpPr/>
          <p:nvPr/>
        </p:nvSpPr>
        <p:spPr>
          <a:xfrm>
            <a:off x="329264" y="984104"/>
            <a:ext cx="654443" cy="358749"/>
          </a:xfrm>
          <a:prstGeom prst="diagStrip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Moon 10"/>
          <p:cNvSpPr/>
          <p:nvPr/>
        </p:nvSpPr>
        <p:spPr>
          <a:xfrm rot="13710941">
            <a:off x="614668" y="428406"/>
            <a:ext cx="669478" cy="1111399"/>
          </a:xfrm>
          <a:prstGeom prst="moon">
            <a:avLst>
              <a:gd name="adj" fmla="val 6145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56087" y="1171993"/>
            <a:ext cx="45719" cy="53665"/>
          </a:xfrm>
          <a:prstGeom prst="ellipse">
            <a:avLst/>
          </a:prstGeom>
          <a:solidFill>
            <a:srgbClr val="1B1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70719" y="630089"/>
            <a:ext cx="447141" cy="5419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ardrop 20"/>
          <p:cNvSpPr/>
          <p:nvPr/>
        </p:nvSpPr>
        <p:spPr>
          <a:xfrm>
            <a:off x="570719" y="492230"/>
            <a:ext cx="395102" cy="679763"/>
          </a:xfrm>
          <a:prstGeom prst="teardrop">
            <a:avLst>
              <a:gd name="adj" fmla="val 2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Screen shot 2011-10-09 at 10.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3" y="0"/>
            <a:ext cx="9096375" cy="6858000"/>
          </a:xfrm>
          <a:prstGeom prst="rect">
            <a:avLst/>
          </a:prstGeom>
        </p:spPr>
      </p:pic>
    </p:spTree>
    <p:extLst>
      <p:ext uri="{BB962C8B-B14F-4D97-AF65-F5344CB8AC3E}">
        <p14:creationId xmlns:p14="http://schemas.microsoft.com/office/powerpoint/2010/main" val="2042860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Moon 3"/>
          <p:cNvSpPr/>
          <p:nvPr/>
        </p:nvSpPr>
        <p:spPr>
          <a:xfrm>
            <a:off x="243550" y="278321"/>
            <a:ext cx="434911" cy="661012"/>
          </a:xfrm>
          <a:prstGeom prst="moon">
            <a:avLst/>
          </a:prstGeom>
          <a:gradFill flip="none" rotWithShape="1">
            <a:gsLst>
              <a:gs pos="0">
                <a:schemeClr val="bg1">
                  <a:lumMod val="65000"/>
                </a:schemeClr>
              </a:gs>
              <a:gs pos="100000">
                <a:schemeClr val="bg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574082" y="494333"/>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830861" y="27416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1070241" y="58312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752949" y="718126"/>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844093" y="478751"/>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rot="4732775">
            <a:off x="570286" y="447001"/>
            <a:ext cx="782839" cy="1030368"/>
          </a:xfrm>
          <a:prstGeom prst="cloud">
            <a:avLst/>
          </a:prstGeom>
          <a:gradFill>
            <a:gsLst>
              <a:gs pos="0">
                <a:srgbClr val="89A2BF"/>
              </a:gs>
              <a:gs pos="100000">
                <a:schemeClr val="bg1">
                  <a:lumMod val="85000"/>
                  <a:alpha val="23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91427" y="1536174"/>
            <a:ext cx="8161209" cy="4939814"/>
          </a:xfrm>
          <a:prstGeom prst="rect">
            <a:avLst/>
          </a:prstGeom>
          <a:noFill/>
        </p:spPr>
        <p:txBody>
          <a:bodyPr wrap="none" rtlCol="0">
            <a:spAutoFit/>
          </a:bodyPr>
          <a:lstStyle/>
          <a:p>
            <a:pPr algn="ctr"/>
            <a:r>
              <a:rPr lang="en-US" sz="4500" b="1" dirty="0">
                <a:ln w="3175" cmpd="sng">
                  <a:solidFill>
                    <a:schemeClr val="tx2">
                      <a:lumMod val="75000"/>
                    </a:schemeClr>
                  </a:solidFill>
                </a:ln>
                <a:solidFill>
                  <a:schemeClr val="bg2"/>
                </a:solidFill>
                <a:latin typeface="Plantagenet Cherokee"/>
                <a:cs typeface="Plantagenet Cherokee"/>
              </a:rPr>
              <a:t>MADNESS/DESTRUCTION OF</a:t>
            </a:r>
          </a:p>
          <a:p>
            <a:pPr algn="ctr"/>
            <a:r>
              <a:rPr lang="en-US" sz="4500" b="1" dirty="0">
                <a:ln w="3175" cmpd="sng">
                  <a:solidFill>
                    <a:schemeClr val="tx2">
                      <a:lumMod val="75000"/>
                    </a:schemeClr>
                  </a:solidFill>
                </a:ln>
                <a:solidFill>
                  <a:schemeClr val="bg2"/>
                </a:solidFill>
                <a:latin typeface="Plantagenet Cherokee"/>
                <a:cs typeface="Plantagenet Cherokee"/>
              </a:rPr>
              <a:t>FAMILY</a:t>
            </a:r>
          </a:p>
          <a:p>
            <a:pPr algn="ctr"/>
            <a:r>
              <a:rPr lang="en-US" sz="4500" b="1" dirty="0">
                <a:ln w="3175" cmpd="sng">
                  <a:solidFill>
                    <a:schemeClr val="tx2">
                      <a:lumMod val="75000"/>
                    </a:schemeClr>
                  </a:solidFill>
                </a:ln>
                <a:solidFill>
                  <a:srgbClr val="FFFE93"/>
                </a:solidFill>
                <a:latin typeface="Plantagenet Cherokee"/>
                <a:cs typeface="Plantagenet Cherokee"/>
              </a:rPr>
              <a:t>ANY INSULTED GOD</a:t>
            </a:r>
          </a:p>
          <a:p>
            <a:pPr algn="ctr"/>
            <a:endParaRPr lang="en-US" sz="4500" b="1" dirty="0">
              <a:ln w="3175" cmpd="sng">
                <a:solidFill>
                  <a:schemeClr val="tx2">
                    <a:lumMod val="75000"/>
                  </a:schemeClr>
                </a:solidFill>
              </a:ln>
              <a:solidFill>
                <a:schemeClr val="bg2"/>
              </a:solidFill>
              <a:latin typeface="Plantagenet Cherokee"/>
              <a:cs typeface="Plantagenet Cherokee"/>
            </a:endParaRPr>
          </a:p>
          <a:p>
            <a:pPr algn="ctr"/>
            <a:r>
              <a:rPr lang="en-US" sz="4500" b="1" dirty="0">
                <a:ln w="3175" cmpd="sng">
                  <a:solidFill>
                    <a:schemeClr val="tx2">
                      <a:lumMod val="75000"/>
                    </a:schemeClr>
                  </a:solidFill>
                </a:ln>
                <a:solidFill>
                  <a:schemeClr val="bg2"/>
                </a:solidFill>
                <a:latin typeface="Plantagenet Cherokee"/>
                <a:cs typeface="Plantagenet Cherokee"/>
              </a:rPr>
              <a:t>EXAMPLE:</a:t>
            </a:r>
          </a:p>
          <a:p>
            <a:pPr algn="ctr"/>
            <a:r>
              <a:rPr lang="en-US" sz="4500" b="1" dirty="0">
                <a:ln w="3175" cmpd="sng">
                  <a:solidFill>
                    <a:schemeClr val="tx2">
                      <a:lumMod val="75000"/>
                    </a:schemeClr>
                  </a:solidFill>
                </a:ln>
                <a:solidFill>
                  <a:srgbClr val="FFFE93"/>
                </a:solidFill>
                <a:latin typeface="Plantagenet Cherokee"/>
                <a:cs typeface="Plantagenet Cherokee"/>
              </a:rPr>
              <a:t>AGAVE, MOTHER AND </a:t>
            </a:r>
          </a:p>
          <a:p>
            <a:pPr algn="ctr"/>
            <a:r>
              <a:rPr lang="en-US" sz="4500" b="1" dirty="0">
                <a:ln w="3175" cmpd="sng">
                  <a:solidFill>
                    <a:schemeClr val="tx2">
                      <a:lumMod val="75000"/>
                    </a:schemeClr>
                  </a:solidFill>
                </a:ln>
                <a:solidFill>
                  <a:srgbClr val="FFFE93"/>
                </a:solidFill>
                <a:latin typeface="Plantagenet Cherokee"/>
                <a:cs typeface="Plantagenet Cherokee"/>
              </a:rPr>
              <a:t>MURDERER OF PENTHEUS</a:t>
            </a:r>
          </a:p>
        </p:txBody>
      </p:sp>
      <p:pic>
        <p:nvPicPr>
          <p:cNvPr id="13" name="Picture 12" descr="Screen shot 2011-10-09 at 10.35.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3" y="0"/>
            <a:ext cx="9096375" cy="6858000"/>
          </a:xfrm>
          <a:prstGeom prst="rect">
            <a:avLst/>
          </a:prstGeom>
        </p:spPr>
      </p:pic>
    </p:spTree>
    <p:extLst>
      <p:ext uri="{BB962C8B-B14F-4D97-AF65-F5344CB8AC3E}">
        <p14:creationId xmlns:p14="http://schemas.microsoft.com/office/powerpoint/2010/main" val="2769185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1285152" y="6304002"/>
            <a:ext cx="6573697" cy="369332"/>
          </a:xfrm>
          <a:prstGeom prst="rect">
            <a:avLst/>
          </a:prstGeom>
          <a:noFill/>
        </p:spPr>
        <p:txBody>
          <a:bodyPr wrap="none" rtlCol="0">
            <a:spAutoFit/>
          </a:bodyPr>
          <a:lstStyle/>
          <a:p>
            <a:r>
              <a:rPr lang="en-US" b="1" dirty="0">
                <a:solidFill>
                  <a:schemeClr val="bg2">
                    <a:lumMod val="10000"/>
                  </a:schemeClr>
                </a:solidFill>
                <a:latin typeface="Cambria"/>
                <a:cs typeface="Cambria"/>
              </a:rPr>
              <a:t>Penelope and </a:t>
            </a:r>
            <a:r>
              <a:rPr lang="en-US" b="1" dirty="0" err="1">
                <a:solidFill>
                  <a:schemeClr val="bg2">
                    <a:lumMod val="10000"/>
                  </a:schemeClr>
                </a:solidFill>
                <a:latin typeface="Cambria"/>
                <a:cs typeface="Cambria"/>
              </a:rPr>
              <a:t>Telemachus</a:t>
            </a:r>
            <a:r>
              <a:rPr lang="en-US" b="1" dirty="0">
                <a:solidFill>
                  <a:schemeClr val="bg2">
                    <a:lumMod val="10000"/>
                  </a:schemeClr>
                </a:solidFill>
                <a:latin typeface="Cambria"/>
                <a:cs typeface="Cambria"/>
              </a:rPr>
              <a:t>, Attic red figure vase, (</a:t>
            </a:r>
            <a:r>
              <a:rPr lang="en-US" b="1" dirty="0" err="1">
                <a:solidFill>
                  <a:schemeClr val="bg2">
                    <a:lumMod val="10000"/>
                  </a:schemeClr>
                </a:solidFill>
                <a:latin typeface="Cambria"/>
                <a:cs typeface="Cambria"/>
              </a:rPr>
              <a:t>c</a:t>
            </a:r>
            <a:r>
              <a:rPr lang="en-US" b="1" dirty="0">
                <a:solidFill>
                  <a:schemeClr val="bg2">
                    <a:lumMod val="10000"/>
                  </a:schemeClr>
                </a:solidFill>
                <a:latin typeface="Cambria"/>
                <a:cs typeface="Cambria"/>
              </a:rPr>
              <a:t>. 430 BCE)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11250"/>
            <a:ext cx="7620000" cy="4635500"/>
          </a:xfrm>
          <a:prstGeom prst="rect">
            <a:avLst/>
          </a:prstGeom>
          <a:noFill/>
          <a:ln w="9525">
            <a:noFill/>
            <a:miter lim="800000"/>
            <a:headEnd/>
            <a:tailEnd/>
          </a:ln>
          <a:effectLst/>
        </p:spPr>
      </p:pic>
    </p:spTree>
    <p:extLst>
      <p:ext uri="{BB962C8B-B14F-4D97-AF65-F5344CB8AC3E}">
        <p14:creationId xmlns:p14="http://schemas.microsoft.com/office/powerpoint/2010/main" val="2211402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1362484" y="6360419"/>
            <a:ext cx="6419033" cy="369332"/>
          </a:xfrm>
          <a:prstGeom prst="rect">
            <a:avLst/>
          </a:prstGeom>
          <a:noFill/>
        </p:spPr>
        <p:txBody>
          <a:bodyPr wrap="none" rtlCol="0">
            <a:spAutoFit/>
          </a:bodyPr>
          <a:lstStyle/>
          <a:p>
            <a:pPr algn="ctr"/>
            <a:r>
              <a:rPr lang="en-US" b="1" i="1" dirty="0" err="1">
                <a:solidFill>
                  <a:schemeClr val="bg2">
                    <a:lumMod val="10000"/>
                  </a:schemeClr>
                </a:solidFill>
                <a:latin typeface="Cambria"/>
                <a:cs typeface="Cambria"/>
              </a:rPr>
              <a:t>Pénélope</a:t>
            </a:r>
            <a:r>
              <a:rPr lang="en-US" b="1" i="1" dirty="0">
                <a:solidFill>
                  <a:schemeClr val="bg2">
                    <a:lumMod val="10000"/>
                  </a:schemeClr>
                </a:solidFill>
                <a:latin typeface="Cambria"/>
                <a:cs typeface="Cambria"/>
              </a:rPr>
              <a:t> </a:t>
            </a:r>
            <a:r>
              <a:rPr lang="en-US" b="1" i="1" dirty="0" err="1">
                <a:solidFill>
                  <a:schemeClr val="bg2">
                    <a:lumMod val="10000"/>
                  </a:schemeClr>
                </a:solidFill>
                <a:latin typeface="Cambria"/>
                <a:cs typeface="Cambria"/>
              </a:rPr>
              <a:t>devant</a:t>
            </a:r>
            <a:r>
              <a:rPr lang="en-US" b="1" i="1" dirty="0">
                <a:solidFill>
                  <a:schemeClr val="bg2">
                    <a:lumMod val="10000"/>
                  </a:schemeClr>
                </a:solidFill>
                <a:latin typeface="Cambria"/>
                <a:cs typeface="Cambria"/>
              </a:rPr>
              <a:t> son </a:t>
            </a:r>
            <a:r>
              <a:rPr lang="en-US" b="1" i="1" dirty="0" err="1">
                <a:solidFill>
                  <a:schemeClr val="bg2">
                    <a:lumMod val="10000"/>
                  </a:schemeClr>
                </a:solidFill>
                <a:latin typeface="Cambria"/>
                <a:cs typeface="Cambria"/>
              </a:rPr>
              <a:t>métier</a:t>
            </a:r>
            <a:r>
              <a:rPr lang="en-US" b="1" i="1" dirty="0">
                <a:solidFill>
                  <a:schemeClr val="bg2">
                    <a:lumMod val="10000"/>
                  </a:schemeClr>
                </a:solidFill>
                <a:latin typeface="Cambria"/>
                <a:cs typeface="Cambria"/>
              </a:rPr>
              <a:t> </a:t>
            </a:r>
            <a:r>
              <a:rPr lang="en-US" b="1" i="1" dirty="0" err="1">
                <a:solidFill>
                  <a:schemeClr val="bg2">
                    <a:lumMod val="10000"/>
                  </a:schemeClr>
                </a:solidFill>
                <a:latin typeface="Cambria"/>
                <a:cs typeface="Cambria"/>
              </a:rPr>
              <a:t>à</a:t>
            </a:r>
            <a:r>
              <a:rPr lang="en-US" b="1" i="1" dirty="0">
                <a:solidFill>
                  <a:schemeClr val="bg2">
                    <a:lumMod val="10000"/>
                  </a:schemeClr>
                </a:solidFill>
                <a:latin typeface="Cambria"/>
                <a:cs typeface="Cambria"/>
              </a:rPr>
              <a:t> </a:t>
            </a:r>
            <a:r>
              <a:rPr lang="en-US" b="1" i="1" dirty="0" err="1">
                <a:solidFill>
                  <a:schemeClr val="bg2">
                    <a:lumMod val="10000"/>
                  </a:schemeClr>
                </a:solidFill>
                <a:latin typeface="Cambria"/>
                <a:cs typeface="Cambria"/>
              </a:rPr>
              <a:t>tisser</a:t>
            </a:r>
            <a:r>
              <a:rPr lang="en-US" b="1" i="1" dirty="0">
                <a:solidFill>
                  <a:schemeClr val="bg2">
                    <a:lumMod val="10000"/>
                  </a:schemeClr>
                </a:solidFill>
                <a:latin typeface="Cambria"/>
                <a:cs typeface="Cambria"/>
              </a:rPr>
              <a:t> </a:t>
            </a:r>
            <a:r>
              <a:rPr lang="en-US" b="1" dirty="0">
                <a:solidFill>
                  <a:schemeClr val="bg2">
                    <a:lumMod val="10000"/>
                  </a:schemeClr>
                </a:solidFill>
                <a:latin typeface="Cambria"/>
                <a:cs typeface="Cambria"/>
              </a:rPr>
              <a:t>(Penelope at her Loom)</a:t>
            </a:r>
          </a:p>
        </p:txBody>
      </p:sp>
      <p:pic>
        <p:nvPicPr>
          <p:cNvPr id="4" name="Picture 3" descr="Pénélope devant son métier à tiss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182" y="497581"/>
            <a:ext cx="6467636" cy="5862838"/>
          </a:xfrm>
          <a:prstGeom prst="rect">
            <a:avLst/>
          </a:prstGeom>
        </p:spPr>
      </p:pic>
    </p:spTree>
    <p:extLst>
      <p:ext uri="{BB962C8B-B14F-4D97-AF65-F5344CB8AC3E}">
        <p14:creationId xmlns:p14="http://schemas.microsoft.com/office/powerpoint/2010/main" val="3309484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2326603" y="6416537"/>
            <a:ext cx="4490795" cy="369332"/>
          </a:xfrm>
          <a:prstGeom prst="rect">
            <a:avLst/>
          </a:prstGeom>
          <a:noFill/>
        </p:spPr>
        <p:txBody>
          <a:bodyPr wrap="none" rtlCol="0">
            <a:spAutoFit/>
          </a:bodyPr>
          <a:lstStyle/>
          <a:p>
            <a:pPr algn="ctr"/>
            <a:r>
              <a:rPr lang="en-US" b="1" i="1" dirty="0">
                <a:solidFill>
                  <a:schemeClr val="bg2">
                    <a:lumMod val="10000"/>
                  </a:schemeClr>
                </a:solidFill>
                <a:latin typeface="Cambria"/>
                <a:cs typeface="Cambria"/>
              </a:rPr>
              <a:t>Penelope</a:t>
            </a:r>
            <a:r>
              <a:rPr lang="en-US" b="1" dirty="0">
                <a:solidFill>
                  <a:schemeClr val="bg2">
                    <a:lumMod val="10000"/>
                  </a:schemeClr>
                </a:solidFill>
                <a:latin typeface="Cambria"/>
                <a:cs typeface="Cambria"/>
              </a:rPr>
              <a:t> by Leandro Bassano (1575-85)</a:t>
            </a:r>
          </a:p>
        </p:txBody>
      </p:sp>
      <p:pic>
        <p:nvPicPr>
          <p:cNvPr id="3" name="Picture 2" descr="Penelope by Leandro Bassano (1575-8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700" y="441463"/>
            <a:ext cx="5374601" cy="5975074"/>
          </a:xfrm>
          <a:prstGeom prst="rect">
            <a:avLst/>
          </a:prstGeom>
        </p:spPr>
      </p:pic>
    </p:spTree>
    <p:extLst>
      <p:ext uri="{BB962C8B-B14F-4D97-AF65-F5344CB8AC3E}">
        <p14:creationId xmlns:p14="http://schemas.microsoft.com/office/powerpoint/2010/main" val="3854395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987594" y="6488668"/>
            <a:ext cx="7168812" cy="369332"/>
          </a:xfrm>
          <a:prstGeom prst="rect">
            <a:avLst/>
          </a:prstGeom>
          <a:noFill/>
        </p:spPr>
        <p:txBody>
          <a:bodyPr wrap="none" rtlCol="0">
            <a:spAutoFit/>
          </a:bodyPr>
          <a:lstStyle/>
          <a:p>
            <a:pPr algn="ctr"/>
            <a:r>
              <a:rPr lang="en-US" b="1" i="1" dirty="0">
                <a:solidFill>
                  <a:schemeClr val="bg2">
                    <a:lumMod val="10000"/>
                  </a:schemeClr>
                </a:solidFill>
                <a:latin typeface="Cambria"/>
                <a:cs typeface="Cambria"/>
              </a:rPr>
              <a:t>Penelope </a:t>
            </a:r>
            <a:r>
              <a:rPr lang="en-US" b="1" i="1" dirty="0" err="1">
                <a:solidFill>
                  <a:schemeClr val="bg2">
                    <a:lumMod val="10000"/>
                  </a:schemeClr>
                </a:solidFill>
                <a:latin typeface="Cambria"/>
                <a:cs typeface="Cambria"/>
              </a:rPr>
              <a:t>Unravelling</a:t>
            </a:r>
            <a:r>
              <a:rPr lang="en-US" b="1" i="1" dirty="0">
                <a:solidFill>
                  <a:schemeClr val="bg2">
                    <a:lumMod val="10000"/>
                  </a:schemeClr>
                </a:solidFill>
                <a:latin typeface="Cambria"/>
                <a:cs typeface="Cambria"/>
              </a:rPr>
              <a:t> the Web </a:t>
            </a:r>
            <a:r>
              <a:rPr lang="en-US" b="1" dirty="0">
                <a:solidFill>
                  <a:schemeClr val="bg2">
                    <a:lumMod val="10000"/>
                  </a:schemeClr>
                </a:solidFill>
                <a:latin typeface="Cambria"/>
                <a:cs typeface="Cambria"/>
              </a:rPr>
              <a:t>by Joseph Wright of Derby (1783-4)</a:t>
            </a:r>
          </a:p>
        </p:txBody>
      </p:sp>
      <p:pic>
        <p:nvPicPr>
          <p:cNvPr id="3" name="Picture 2" descr="penelope unrave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06" y="200081"/>
            <a:ext cx="7814788" cy="6288587"/>
          </a:xfrm>
          <a:prstGeom prst="rect">
            <a:avLst/>
          </a:prstGeom>
          <a:noFill/>
        </p:spPr>
      </p:pic>
    </p:spTree>
    <p:extLst>
      <p:ext uri="{BB962C8B-B14F-4D97-AF65-F5344CB8AC3E}">
        <p14:creationId xmlns:p14="http://schemas.microsoft.com/office/powerpoint/2010/main" val="2497864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1198251" y="6119336"/>
            <a:ext cx="6747498" cy="369332"/>
          </a:xfrm>
          <a:prstGeom prst="rect">
            <a:avLst/>
          </a:prstGeom>
          <a:noFill/>
        </p:spPr>
        <p:txBody>
          <a:bodyPr wrap="none" rtlCol="0">
            <a:spAutoFit/>
          </a:bodyPr>
          <a:lstStyle/>
          <a:p>
            <a:pPr algn="ctr"/>
            <a:r>
              <a:rPr lang="en-US" b="1" i="1" dirty="0">
                <a:solidFill>
                  <a:schemeClr val="bg2">
                    <a:lumMod val="10000"/>
                  </a:schemeClr>
                </a:solidFill>
                <a:latin typeface="Cambria"/>
                <a:cs typeface="Cambria"/>
              </a:rPr>
              <a:t>Penelope and the Suitors </a:t>
            </a:r>
            <a:r>
              <a:rPr lang="en-US" b="1" dirty="0">
                <a:solidFill>
                  <a:schemeClr val="bg2">
                    <a:lumMod val="10000"/>
                  </a:schemeClr>
                </a:solidFill>
                <a:latin typeface="Cambria"/>
                <a:cs typeface="Cambria"/>
              </a:rPr>
              <a:t>by  John William Waterhouse (1912)</a:t>
            </a:r>
          </a:p>
        </p:txBody>
      </p:sp>
      <p:pic>
        <p:nvPicPr>
          <p:cNvPr id="3" name="Picture 2" descr="http://upload.wikimedia.org/wikipedia/commons/b/bf/JohnWilliamWaterhouse-PenelopeandtheSuitors%281912%29.jpg"/>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104" y="1219578"/>
            <a:ext cx="5891792" cy="4418844"/>
          </a:xfrm>
          <a:prstGeom prst="rect">
            <a:avLst/>
          </a:prstGeom>
          <a:noFill/>
          <a:ln w="9525">
            <a:noFill/>
            <a:miter lim="800000"/>
            <a:headEnd/>
            <a:tailEnd/>
          </a:ln>
        </p:spPr>
      </p:pic>
    </p:spTree>
    <p:extLst>
      <p:ext uri="{BB962C8B-B14F-4D97-AF65-F5344CB8AC3E}">
        <p14:creationId xmlns:p14="http://schemas.microsoft.com/office/powerpoint/2010/main" val="88385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6231554"/>
            <a:ext cx="7873951" cy="369332"/>
          </a:xfrm>
          <a:prstGeom prst="rect">
            <a:avLst/>
          </a:prstGeom>
        </p:spPr>
        <p:txBody>
          <a:bodyPr wrap="square">
            <a:spAutoFit/>
          </a:bodyPr>
          <a:lstStyle/>
          <a:p>
            <a:pPr algn="ctr"/>
            <a:r>
              <a:rPr lang="en-US" b="1" dirty="0" err="1">
                <a:solidFill>
                  <a:schemeClr val="accent5">
                    <a:lumMod val="50000"/>
                  </a:schemeClr>
                </a:solidFill>
                <a:latin typeface="Cambria"/>
                <a:cs typeface="Cambria"/>
              </a:rPr>
              <a:t>Perseus</a:t>
            </a:r>
            <a:r>
              <a:rPr lang="en-US" b="1" dirty="0">
                <a:solidFill>
                  <a:schemeClr val="accent5">
                    <a:lumMod val="50000"/>
                  </a:schemeClr>
                </a:solidFill>
                <a:latin typeface="Cambria"/>
                <a:cs typeface="Cambria"/>
              </a:rPr>
              <a:t> and Andromeda, Roman wall painting Pompeii</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755" y="550115"/>
            <a:ext cx="4214889" cy="5681439"/>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1173342" y="6488668"/>
            <a:ext cx="6797316" cy="369332"/>
          </a:xfrm>
          <a:prstGeom prst="rect">
            <a:avLst/>
          </a:prstGeom>
          <a:noFill/>
        </p:spPr>
        <p:txBody>
          <a:bodyPr wrap="none" rtlCol="0">
            <a:spAutoFit/>
          </a:bodyPr>
          <a:lstStyle/>
          <a:p>
            <a:pPr algn="ctr"/>
            <a:r>
              <a:rPr lang="en-US" b="1" i="1" dirty="0">
                <a:solidFill>
                  <a:schemeClr val="bg2">
                    <a:lumMod val="10000"/>
                  </a:schemeClr>
                </a:solidFill>
                <a:latin typeface="Cambria"/>
                <a:cs typeface="Cambria"/>
              </a:rPr>
              <a:t>Odysseus and Penelope </a:t>
            </a:r>
            <a:r>
              <a:rPr lang="en-US" b="1" dirty="0">
                <a:solidFill>
                  <a:schemeClr val="bg2">
                    <a:lumMod val="10000"/>
                  </a:schemeClr>
                </a:solidFill>
                <a:latin typeface="Cambria"/>
                <a:cs typeface="Cambria"/>
              </a:rPr>
              <a:t>by Francesco </a:t>
            </a:r>
            <a:r>
              <a:rPr lang="en-US" b="1" dirty="0" err="1">
                <a:solidFill>
                  <a:schemeClr val="bg2">
                    <a:lumMod val="10000"/>
                  </a:schemeClr>
                </a:solidFill>
                <a:latin typeface="Cambria"/>
                <a:cs typeface="Cambria"/>
              </a:rPr>
              <a:t>Primaticcio</a:t>
            </a:r>
            <a:r>
              <a:rPr lang="en-US" b="1" dirty="0">
                <a:solidFill>
                  <a:schemeClr val="bg2">
                    <a:lumMod val="10000"/>
                  </a:schemeClr>
                </a:solidFill>
                <a:latin typeface="Cambria"/>
                <a:cs typeface="Cambria"/>
              </a:rPr>
              <a:t> (1505-1570)</a:t>
            </a:r>
          </a:p>
        </p:txBody>
      </p:sp>
      <p:pic>
        <p:nvPicPr>
          <p:cNvPr id="3" name="Picture 2" descr="Odysseus and Penelope by Francesco Primaticcio (1505-157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913" y="379074"/>
            <a:ext cx="6608174" cy="6099853"/>
          </a:xfrm>
          <a:prstGeom prst="rect">
            <a:avLst/>
          </a:prstGeom>
        </p:spPr>
      </p:pic>
    </p:spTree>
    <p:extLst>
      <p:ext uri="{BB962C8B-B14F-4D97-AF65-F5344CB8AC3E}">
        <p14:creationId xmlns:p14="http://schemas.microsoft.com/office/powerpoint/2010/main" val="1337946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descr="Screen shot 2011-10-30 at 11.20.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 y="0"/>
            <a:ext cx="9129713" cy="6858000"/>
          </a:xfrm>
          <a:prstGeom prst="rect">
            <a:avLst/>
          </a:prstGeom>
        </p:spPr>
      </p:pic>
    </p:spTree>
    <p:extLst>
      <p:ext uri="{BB962C8B-B14F-4D97-AF65-F5344CB8AC3E}">
        <p14:creationId xmlns:p14="http://schemas.microsoft.com/office/powerpoint/2010/main" val="4108407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descr="Screen shot 2011-10-30 at 11.2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 y="0"/>
            <a:ext cx="9121776" cy="6858000"/>
          </a:xfrm>
          <a:prstGeom prst="rect">
            <a:avLst/>
          </a:prstGeom>
        </p:spPr>
      </p:pic>
    </p:spTree>
    <p:extLst>
      <p:ext uri="{BB962C8B-B14F-4D97-AF65-F5344CB8AC3E}">
        <p14:creationId xmlns:p14="http://schemas.microsoft.com/office/powerpoint/2010/main" val="815611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ctangle 3"/>
          <p:cNvSpPr/>
          <p:nvPr/>
        </p:nvSpPr>
        <p:spPr>
          <a:xfrm>
            <a:off x="7873952" y="0"/>
            <a:ext cx="1270048" cy="6858000"/>
          </a:xfrm>
          <a:prstGeom prst="rect">
            <a:avLst/>
          </a:prstGeom>
          <a:gradFill flip="none" rotWithShape="1">
            <a:gsLst>
              <a:gs pos="0">
                <a:schemeClr val="bg1">
                  <a:lumMod val="85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231554"/>
            <a:ext cx="7873951" cy="369332"/>
          </a:xfrm>
          <a:prstGeom prst="rect">
            <a:avLst/>
          </a:prstGeom>
        </p:spPr>
        <p:txBody>
          <a:bodyPr wrap="square">
            <a:spAutoFit/>
          </a:bodyPr>
          <a:lstStyle/>
          <a:p>
            <a:pPr algn="ctr"/>
            <a:r>
              <a:rPr lang="en-US" b="1" i="1" dirty="0" err="1">
                <a:solidFill>
                  <a:schemeClr val="accent5">
                    <a:lumMod val="50000"/>
                  </a:schemeClr>
                </a:solidFill>
                <a:latin typeface="Cambria"/>
                <a:cs typeface="Cambria"/>
              </a:rPr>
              <a:t>Perseus</a:t>
            </a:r>
            <a:r>
              <a:rPr lang="en-US" b="1" i="1" dirty="0">
                <a:solidFill>
                  <a:schemeClr val="accent5">
                    <a:lumMod val="50000"/>
                  </a:schemeClr>
                </a:solidFill>
                <a:latin typeface="Cambria"/>
                <a:cs typeface="Cambria"/>
              </a:rPr>
              <a:t> and Andromeda </a:t>
            </a:r>
            <a:r>
              <a:rPr lang="en-US" b="1" dirty="0">
                <a:solidFill>
                  <a:schemeClr val="accent5">
                    <a:lumMod val="50000"/>
                  </a:schemeClr>
                </a:solidFill>
                <a:latin typeface="Cambria"/>
                <a:cs typeface="Cambria"/>
              </a:rPr>
              <a:t>by Carl </a:t>
            </a:r>
            <a:r>
              <a:rPr lang="en-US" b="1" dirty="0" err="1">
                <a:solidFill>
                  <a:schemeClr val="accent5">
                    <a:lumMod val="50000"/>
                  </a:schemeClr>
                </a:solidFill>
                <a:latin typeface="Cambria"/>
                <a:cs typeface="Cambria"/>
              </a:rPr>
              <a:t>Vanloo</a:t>
            </a:r>
            <a:r>
              <a:rPr lang="en-US" b="1" dirty="0">
                <a:solidFill>
                  <a:schemeClr val="accent5">
                    <a:lumMod val="50000"/>
                  </a:schemeClr>
                </a:solidFill>
                <a:latin typeface="Cambria"/>
                <a:cs typeface="Cambria"/>
              </a:rPr>
              <a:t> (1735-40)</a:t>
            </a:r>
          </a:p>
        </p:txBody>
      </p:sp>
      <p:pic>
        <p:nvPicPr>
          <p:cNvPr id="6" name="Picture 5" descr="Perseus and Andromeda by Carl Vanloo (1735-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53" y="592927"/>
            <a:ext cx="7228240" cy="563862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Cambria"/>
              </a:rPr>
              <a:t>The helpful princess</a:t>
            </a:r>
          </a:p>
        </p:txBody>
      </p:sp>
      <p:sp>
        <p:nvSpPr>
          <p:cNvPr id="3" name="Content Placeholder 2"/>
          <p:cNvSpPr>
            <a:spLocks noGrp="1"/>
          </p:cNvSpPr>
          <p:nvPr>
            <p:ph idx="1"/>
          </p:nvPr>
        </p:nvSpPr>
        <p:spPr/>
        <p:txBody>
          <a:bodyPr>
            <a:normAutofit/>
          </a:bodyPr>
          <a:lstStyle/>
          <a:p>
            <a:pPr marL="360000" lvl="2">
              <a:lnSpc>
                <a:spcPct val="150000"/>
              </a:lnSpc>
            </a:pPr>
            <a:r>
              <a:rPr lang="en-CA" dirty="0">
                <a:latin typeface="Cambria"/>
              </a:rPr>
              <a:t>Virgin, daughter of king</a:t>
            </a:r>
          </a:p>
          <a:p>
            <a:pPr marL="360000" lvl="2">
              <a:lnSpc>
                <a:spcPct val="150000"/>
              </a:lnSpc>
            </a:pPr>
            <a:r>
              <a:rPr lang="en-CA" dirty="0">
                <a:latin typeface="Cambria"/>
              </a:rPr>
              <a:t>Abandons father for the love of a hero</a:t>
            </a:r>
          </a:p>
          <a:p>
            <a:pPr marL="360000" lvl="2">
              <a:lnSpc>
                <a:spcPct val="150000"/>
              </a:lnSpc>
            </a:pPr>
            <a:r>
              <a:rPr lang="en-CA" dirty="0">
                <a:latin typeface="Cambria"/>
              </a:rPr>
              <a:t>Aids hero in completing his task, betraying her homeland</a:t>
            </a:r>
          </a:p>
          <a:p>
            <a:pPr marL="360000" lvl="2">
              <a:lnSpc>
                <a:spcPct val="150000"/>
              </a:lnSpc>
            </a:pPr>
            <a:r>
              <a:rPr lang="en-CA" dirty="0">
                <a:latin typeface="Cambria"/>
              </a:rPr>
              <a:t>Hero completes task and marries the virgin</a:t>
            </a:r>
          </a:p>
          <a:p>
            <a:pPr marL="360000" lvl="2">
              <a:lnSpc>
                <a:spcPct val="150000"/>
              </a:lnSpc>
            </a:pPr>
            <a:r>
              <a:rPr lang="en-CA" dirty="0">
                <a:latin typeface="Cambria"/>
              </a:rPr>
              <a:t>The bride is subsequently betrayed / abandoned</a:t>
            </a:r>
          </a:p>
          <a:p>
            <a:pPr>
              <a:buNone/>
            </a:pPr>
            <a:endParaRPr lang="en-CA" sz="2400" dirty="0">
              <a:latin typeface="Cambria"/>
            </a:endParaRPr>
          </a:p>
        </p:txBody>
      </p:sp>
    </p:spTree>
    <p:extLst>
      <p:ext uri="{BB962C8B-B14F-4D97-AF65-F5344CB8AC3E}">
        <p14:creationId xmlns:p14="http://schemas.microsoft.com/office/powerpoint/2010/main" val="186127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40000"/>
                <a:lumOff val="6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B1255-0669-A54A-A2B5-BA225A6E00B0}"/>
              </a:ext>
            </a:extLst>
          </p:cNvPr>
          <p:cNvSpPr>
            <a:spLocks noGrp="1"/>
          </p:cNvSpPr>
          <p:nvPr>
            <p:ph type="title"/>
          </p:nvPr>
        </p:nvSpPr>
        <p:spPr/>
        <p:txBody>
          <a:bodyPr/>
          <a:lstStyle/>
          <a:p>
            <a:r>
              <a:rPr lang="en-US" dirty="0"/>
              <a:t>Helpful princesses</a:t>
            </a:r>
          </a:p>
        </p:txBody>
      </p:sp>
      <p:sp>
        <p:nvSpPr>
          <p:cNvPr id="3" name="Content Placeholder 2">
            <a:extLst>
              <a:ext uri="{FF2B5EF4-FFF2-40B4-BE49-F238E27FC236}">
                <a16:creationId xmlns:a16="http://schemas.microsoft.com/office/drawing/2014/main" id="{137EEC8E-6D03-E347-BE2A-BAD9B81A89B7}"/>
              </a:ext>
            </a:extLst>
          </p:cNvPr>
          <p:cNvSpPr>
            <a:spLocks noGrp="1"/>
          </p:cNvSpPr>
          <p:nvPr>
            <p:ph idx="1"/>
          </p:nvPr>
        </p:nvSpPr>
        <p:spPr/>
        <p:txBody>
          <a:bodyPr>
            <a:normAutofit/>
          </a:bodyPr>
          <a:lstStyle/>
          <a:p>
            <a:pPr marL="0" indent="0" algn="ctr">
              <a:buNone/>
            </a:pPr>
            <a:r>
              <a:rPr lang="en-US" sz="3600" dirty="0"/>
              <a:t>Nausicaä &amp; Odysseus</a:t>
            </a:r>
          </a:p>
          <a:p>
            <a:pPr marL="0" indent="0" algn="ctr">
              <a:buNone/>
            </a:pPr>
            <a:r>
              <a:rPr lang="en-US" sz="3600" dirty="0"/>
              <a:t>Medea &amp; Jason</a:t>
            </a:r>
          </a:p>
          <a:p>
            <a:pPr marL="0" indent="0" algn="ctr">
              <a:buNone/>
            </a:pPr>
            <a:r>
              <a:rPr lang="en-US" sz="3600" dirty="0"/>
              <a:t>Ariadne &amp; Theseus</a:t>
            </a:r>
          </a:p>
        </p:txBody>
      </p:sp>
    </p:spTree>
    <p:extLst>
      <p:ext uri="{BB962C8B-B14F-4D97-AF65-F5344CB8AC3E}">
        <p14:creationId xmlns:p14="http://schemas.microsoft.com/office/powerpoint/2010/main" val="4006910683"/>
      </p:ext>
    </p:extLst>
  </p:cSld>
  <p:clrMapOvr>
    <a:masterClrMapping/>
  </p:clrMapOvr>
</p:sld>
</file>

<file path=ppt/theme/theme1.xml><?xml version="1.0" encoding="utf-8"?>
<a:theme xmlns:a="http://schemas.openxmlformats.org/drawingml/2006/main" name="Default Theme">
  <a:themeElements>
    <a:clrScheme name="Custom 6">
      <a:dk1>
        <a:srgbClr val="000000"/>
      </a:dk1>
      <a:lt1>
        <a:srgbClr val="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1233</TotalTime>
  <Words>1393</Words>
  <Application>Microsoft Office PowerPoint</Application>
  <PresentationFormat>On-screen Show (4:3)</PresentationFormat>
  <Paragraphs>195</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Cambria</vt:lpstr>
      <vt:lpstr>Plantagenet Cherokee</vt:lpstr>
      <vt:lpstr>Default Theme</vt:lpstr>
      <vt:lpstr>PowerPoint Presentation</vt:lpstr>
      <vt:lpstr>What are the roles of women in the myths of the heroes?</vt:lpstr>
      <vt:lpstr>What are the roles of women in the myths of the heroes?</vt:lpstr>
      <vt:lpstr>Vladimir Propp</vt:lpstr>
      <vt:lpstr>PowerPoint Presentation</vt:lpstr>
      <vt:lpstr>PowerPoint Presentation</vt:lpstr>
      <vt:lpstr>PowerPoint Presentation</vt:lpstr>
      <vt:lpstr>The helpful princess</vt:lpstr>
      <vt:lpstr>Helpful princesses</vt:lpstr>
      <vt:lpstr>PowerPoint Presentation</vt:lpstr>
      <vt:lpstr>PowerPoint Presentation</vt:lpstr>
      <vt:lpstr>PowerPoint Presentation</vt:lpstr>
      <vt:lpstr>PowerPoint Presentation</vt:lpstr>
      <vt:lpstr>PowerPoint Presentation</vt:lpstr>
      <vt:lpstr>JASON AND MEDEA</vt:lpstr>
      <vt:lpstr>PowerPoint Presentation</vt:lpstr>
      <vt:lpstr>Return from Colchis</vt:lpstr>
      <vt:lpstr>Medea rejuvenates a ram for Pelias</vt:lpstr>
      <vt:lpstr>Creon watches as his daughter Glauce writhes in agony</vt:lpstr>
      <vt:lpstr>Medea killing her children</vt:lpstr>
      <vt:lpstr>Medea in her golden chariot</vt:lpstr>
      <vt:lpstr>Medea: heroine – or hero?</vt:lpstr>
      <vt:lpstr>PowerPoint Presentation</vt:lpstr>
      <vt:lpstr>PowerPoint Presentation</vt:lpstr>
      <vt:lpstr>Ariadne and Theseus. Jean Baptiste Regnault. 1754-1829 </vt:lpstr>
      <vt:lpstr>PowerPoint Presentation</vt:lpstr>
      <vt:lpstr>Bacchus (Dionysus) and Ariadne. Alessandro Turchi. 1578-1629</vt:lpstr>
      <vt:lpstr>Ariadne in Latin literature</vt:lpstr>
      <vt:lpstr>Mythology and opera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UBC ACRE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CLASSICAL STUDIES 105</dc:title>
  <dc:creator>Emi Brown</dc:creator>
  <cp:lastModifiedBy>Stephen Morton (Nokia)</cp:lastModifiedBy>
  <cp:revision>73</cp:revision>
  <dcterms:created xsi:type="dcterms:W3CDTF">2011-10-05T23:07:29Z</dcterms:created>
  <dcterms:modified xsi:type="dcterms:W3CDTF">2023-12-11T19:45:04Z</dcterms:modified>
</cp:coreProperties>
</file>