
<file path=[Content_Types].xml><?xml version="1.0" encoding="utf-8"?>
<Types xmlns="http://schemas.openxmlformats.org/package/2006/content-types">
  <Default Extension="jpeg" ContentType="image/jpeg"/>
  <Default Extension="jpg" ContentType="application/octet-stream"/>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1"/>
  </p:sldMasterIdLst>
  <p:notesMasterIdLst>
    <p:notesMasterId r:id="rId123"/>
  </p:notesMasterIdLst>
  <p:sldIdLst>
    <p:sldId id="425" r:id="rId2"/>
    <p:sldId id="379" r:id="rId3"/>
    <p:sldId id="424" r:id="rId4"/>
    <p:sldId id="381" r:id="rId5"/>
    <p:sldId id="382" r:id="rId6"/>
    <p:sldId id="329" r:id="rId7"/>
    <p:sldId id="383" r:id="rId8"/>
    <p:sldId id="385" r:id="rId9"/>
    <p:sldId id="386" r:id="rId10"/>
    <p:sldId id="387" r:id="rId11"/>
    <p:sldId id="327" r:id="rId12"/>
    <p:sldId id="388" r:id="rId13"/>
    <p:sldId id="258" r:id="rId14"/>
    <p:sldId id="389" r:id="rId15"/>
    <p:sldId id="391" r:id="rId16"/>
    <p:sldId id="392" r:id="rId17"/>
    <p:sldId id="393" r:id="rId18"/>
    <p:sldId id="394" r:id="rId19"/>
    <p:sldId id="395" r:id="rId20"/>
    <p:sldId id="396" r:id="rId21"/>
    <p:sldId id="401" r:id="rId22"/>
    <p:sldId id="402" r:id="rId23"/>
    <p:sldId id="403" r:id="rId24"/>
    <p:sldId id="404" r:id="rId25"/>
    <p:sldId id="405" r:id="rId26"/>
    <p:sldId id="406" r:id="rId27"/>
    <p:sldId id="410" r:id="rId28"/>
    <p:sldId id="411" r:id="rId29"/>
    <p:sldId id="412" r:id="rId30"/>
    <p:sldId id="413" r:id="rId31"/>
    <p:sldId id="414" r:id="rId32"/>
    <p:sldId id="415" r:id="rId33"/>
    <p:sldId id="416" r:id="rId34"/>
    <p:sldId id="421" r:id="rId35"/>
    <p:sldId id="284" r:id="rId36"/>
    <p:sldId id="361" r:id="rId37"/>
    <p:sldId id="375" r:id="rId38"/>
    <p:sldId id="363" r:id="rId39"/>
    <p:sldId id="364" r:id="rId40"/>
    <p:sldId id="376" r:id="rId41"/>
    <p:sldId id="377" r:id="rId42"/>
    <p:sldId id="423" r:id="rId43"/>
    <p:sldId id="256" r:id="rId44"/>
    <p:sldId id="289" r:id="rId45"/>
    <p:sldId id="339" r:id="rId46"/>
    <p:sldId id="340" r:id="rId47"/>
    <p:sldId id="341" r:id="rId48"/>
    <p:sldId id="378" r:id="rId49"/>
    <p:sldId id="287" r:id="rId50"/>
    <p:sldId id="285" r:id="rId51"/>
    <p:sldId id="342" r:id="rId52"/>
    <p:sldId id="344" r:id="rId53"/>
    <p:sldId id="427" r:id="rId54"/>
    <p:sldId id="346" r:id="rId55"/>
    <p:sldId id="426" r:id="rId56"/>
    <p:sldId id="291" r:id="rId57"/>
    <p:sldId id="354" r:id="rId58"/>
    <p:sldId id="355" r:id="rId59"/>
    <p:sldId id="428" r:id="rId60"/>
    <p:sldId id="277" r:id="rId61"/>
    <p:sldId id="358" r:id="rId62"/>
    <p:sldId id="360" r:id="rId63"/>
    <p:sldId id="408" r:id="rId64"/>
    <p:sldId id="257" r:id="rId65"/>
    <p:sldId id="274" r:id="rId66"/>
    <p:sldId id="330" r:id="rId67"/>
    <p:sldId id="293" r:id="rId68"/>
    <p:sldId id="261" r:id="rId69"/>
    <p:sldId id="259" r:id="rId70"/>
    <p:sldId id="317" r:id="rId71"/>
    <p:sldId id="318" r:id="rId72"/>
    <p:sldId id="326" r:id="rId73"/>
    <p:sldId id="323" r:id="rId74"/>
    <p:sldId id="324" r:id="rId75"/>
    <p:sldId id="272" r:id="rId76"/>
    <p:sldId id="273" r:id="rId77"/>
    <p:sldId id="279" r:id="rId78"/>
    <p:sldId id="278" r:id="rId79"/>
    <p:sldId id="262" r:id="rId80"/>
    <p:sldId id="263" r:id="rId81"/>
    <p:sldId id="294" r:id="rId82"/>
    <p:sldId id="264" r:id="rId83"/>
    <p:sldId id="265" r:id="rId84"/>
    <p:sldId id="267" r:id="rId85"/>
    <p:sldId id="266" r:id="rId86"/>
    <p:sldId id="268" r:id="rId87"/>
    <p:sldId id="311" r:id="rId88"/>
    <p:sldId id="310" r:id="rId89"/>
    <p:sldId id="275" r:id="rId90"/>
    <p:sldId id="276" r:id="rId91"/>
    <p:sldId id="331" r:id="rId92"/>
    <p:sldId id="281" r:id="rId93"/>
    <p:sldId id="282" r:id="rId94"/>
    <p:sldId id="332" r:id="rId95"/>
    <p:sldId id="316" r:id="rId96"/>
    <p:sldId id="306" r:id="rId97"/>
    <p:sldId id="307" r:id="rId98"/>
    <p:sldId id="308" r:id="rId99"/>
    <p:sldId id="286" r:id="rId100"/>
    <p:sldId id="269" r:id="rId101"/>
    <p:sldId id="298" r:id="rId102"/>
    <p:sldId id="288" r:id="rId103"/>
    <p:sldId id="290" r:id="rId104"/>
    <p:sldId id="297" r:id="rId105"/>
    <p:sldId id="300" r:id="rId106"/>
    <p:sldId id="304" r:id="rId107"/>
    <p:sldId id="333" r:id="rId108"/>
    <p:sldId id="431" r:id="rId109"/>
    <p:sldId id="260" r:id="rId110"/>
    <p:sldId id="334" r:id="rId111"/>
    <p:sldId id="335" r:id="rId112"/>
    <p:sldId id="336" r:id="rId113"/>
    <p:sldId id="295" r:id="rId114"/>
    <p:sldId id="312" r:id="rId115"/>
    <p:sldId id="313" r:id="rId116"/>
    <p:sldId id="314" r:id="rId117"/>
    <p:sldId id="429" r:id="rId118"/>
    <p:sldId id="315" r:id="rId119"/>
    <p:sldId id="337" r:id="rId120"/>
    <p:sldId id="430" r:id="rId121"/>
    <p:sldId id="338"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315"/>
    <a:srgbClr val="30CCD8"/>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7" autoAdjust="0"/>
    <p:restoredTop sz="94643"/>
  </p:normalViewPr>
  <p:slideViewPr>
    <p:cSldViewPr snapToGrid="0" snapToObjects="1">
      <p:cViewPr varScale="1">
        <p:scale>
          <a:sx n="89" d="100"/>
          <a:sy n="89" d="100"/>
        </p:scale>
        <p:origin x="1306"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7EEF47-257A-7B4B-8AAB-C603B6BCAACE}" type="datetimeFigureOut">
              <a:rPr lang="en-US" smtClean="0"/>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E3855F-2854-0445-87FD-5D15188F301B}" type="slidenum">
              <a:rPr lang="en-US" smtClean="0"/>
              <a:t>‹#›</a:t>
            </a:fld>
            <a:endParaRPr lang="en-US"/>
          </a:p>
        </p:txBody>
      </p:sp>
    </p:spTree>
    <p:extLst>
      <p:ext uri="{BB962C8B-B14F-4D97-AF65-F5344CB8AC3E}">
        <p14:creationId xmlns:p14="http://schemas.microsoft.com/office/powerpoint/2010/main" val="1457274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mountains!</a:t>
            </a:r>
          </a:p>
        </p:txBody>
      </p:sp>
      <p:sp>
        <p:nvSpPr>
          <p:cNvPr id="4" name="Slide Number Placeholder 3"/>
          <p:cNvSpPr>
            <a:spLocks noGrp="1"/>
          </p:cNvSpPr>
          <p:nvPr>
            <p:ph type="sldNum" sz="quarter" idx="5"/>
          </p:nvPr>
        </p:nvSpPr>
        <p:spPr/>
        <p:txBody>
          <a:bodyPr/>
          <a:lstStyle/>
          <a:p>
            <a:fld id="{EDE3855F-2854-0445-87FD-5D15188F301B}" type="slidenum">
              <a:rPr lang="en-US" smtClean="0"/>
              <a:t>4</a:t>
            </a:fld>
            <a:endParaRPr lang="en-US"/>
          </a:p>
        </p:txBody>
      </p:sp>
    </p:spTree>
    <p:extLst>
      <p:ext uri="{BB962C8B-B14F-4D97-AF65-F5344CB8AC3E}">
        <p14:creationId xmlns:p14="http://schemas.microsoft.com/office/powerpoint/2010/main" val="2900987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Tityus</a:t>
            </a:r>
            <a:r>
              <a:rPr lang="en-US" dirty="0"/>
              <a:t> son of Gaia; Tantalus son of Zeus, serves up son Pelops at banquet of gods; Sisyphus killed guests</a:t>
            </a:r>
          </a:p>
        </p:txBody>
      </p:sp>
      <p:sp>
        <p:nvSpPr>
          <p:cNvPr id="4" name="Slide Number Placeholder 3"/>
          <p:cNvSpPr>
            <a:spLocks noGrp="1"/>
          </p:cNvSpPr>
          <p:nvPr>
            <p:ph type="sldNum" sz="quarter" idx="5"/>
          </p:nvPr>
        </p:nvSpPr>
        <p:spPr/>
        <p:txBody>
          <a:bodyPr/>
          <a:lstStyle/>
          <a:p>
            <a:fld id="{EDE3855F-2854-0445-87FD-5D15188F301B}" type="slidenum">
              <a:rPr lang="en-US" smtClean="0"/>
              <a:t>91</a:t>
            </a:fld>
            <a:endParaRPr lang="en-US"/>
          </a:p>
        </p:txBody>
      </p:sp>
    </p:spTree>
    <p:extLst>
      <p:ext uri="{BB962C8B-B14F-4D97-AF65-F5344CB8AC3E}">
        <p14:creationId xmlns:p14="http://schemas.microsoft.com/office/powerpoint/2010/main" val="283098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3855F-2854-0445-87FD-5D15188F301B}" type="slidenum">
              <a:rPr lang="en-US" smtClean="0"/>
              <a:t>117</a:t>
            </a:fld>
            <a:endParaRPr lang="en-US"/>
          </a:p>
        </p:txBody>
      </p:sp>
    </p:spTree>
    <p:extLst>
      <p:ext uri="{BB962C8B-B14F-4D97-AF65-F5344CB8AC3E}">
        <p14:creationId xmlns:p14="http://schemas.microsoft.com/office/powerpoint/2010/main" val="92175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face – lion’s body – wings; “strangler”; riddle</a:t>
            </a:r>
          </a:p>
        </p:txBody>
      </p:sp>
      <p:sp>
        <p:nvSpPr>
          <p:cNvPr id="4" name="Slide Number Placeholder 3"/>
          <p:cNvSpPr>
            <a:spLocks noGrp="1"/>
          </p:cNvSpPr>
          <p:nvPr>
            <p:ph type="sldNum" sz="quarter" idx="5"/>
          </p:nvPr>
        </p:nvSpPr>
        <p:spPr/>
        <p:txBody>
          <a:bodyPr/>
          <a:lstStyle/>
          <a:p>
            <a:fld id="{EDE3855F-2854-0445-87FD-5D15188F301B}" type="slidenum">
              <a:rPr lang="en-US" smtClean="0"/>
              <a:t>15</a:t>
            </a:fld>
            <a:endParaRPr lang="en-US"/>
          </a:p>
        </p:txBody>
      </p:sp>
    </p:spTree>
    <p:extLst>
      <p:ext uri="{BB962C8B-B14F-4D97-AF65-F5344CB8AC3E}">
        <p14:creationId xmlns:p14="http://schemas.microsoft.com/office/powerpoint/2010/main" val="204366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Excavation 1870-73, 1879-90</a:t>
            </a:r>
          </a:p>
        </p:txBody>
      </p:sp>
      <p:sp>
        <p:nvSpPr>
          <p:cNvPr id="4" name="Slide Number Placeholder 3"/>
          <p:cNvSpPr>
            <a:spLocks noGrp="1"/>
          </p:cNvSpPr>
          <p:nvPr>
            <p:ph type="sldNum" sz="quarter" idx="5"/>
          </p:nvPr>
        </p:nvSpPr>
        <p:spPr/>
        <p:txBody>
          <a:bodyPr/>
          <a:lstStyle/>
          <a:p>
            <a:fld id="{EDE3855F-2854-0445-87FD-5D15188F301B}" type="slidenum">
              <a:rPr lang="en-US" smtClean="0"/>
              <a:t>36</a:t>
            </a:fld>
            <a:endParaRPr lang="en-US"/>
          </a:p>
        </p:txBody>
      </p:sp>
    </p:spTree>
    <p:extLst>
      <p:ext uri="{BB962C8B-B14F-4D97-AF65-F5344CB8AC3E}">
        <p14:creationId xmlns:p14="http://schemas.microsoft.com/office/powerpoint/2010/main" val="1082622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 worked with Schliemann and continued after his death: nine settlements on site: Troy I Early Bronze Age 2920-2450 BCE &gt; restored by Romans = Troy IX C1 CE; Troy VI identified as the Troy of the Trojan War 1700-1250 BCE but destroyed actually by earthquake; Troy VII has signs of siege and fire around 1150 BCE; trad date of sack of Troy 1184 BCE</a:t>
            </a:r>
          </a:p>
        </p:txBody>
      </p:sp>
      <p:sp>
        <p:nvSpPr>
          <p:cNvPr id="4" name="Slide Number Placeholder 3"/>
          <p:cNvSpPr>
            <a:spLocks noGrp="1"/>
          </p:cNvSpPr>
          <p:nvPr>
            <p:ph type="sldNum" sz="quarter" idx="5"/>
          </p:nvPr>
        </p:nvSpPr>
        <p:spPr/>
        <p:txBody>
          <a:bodyPr/>
          <a:lstStyle/>
          <a:p>
            <a:fld id="{EDE3855F-2854-0445-87FD-5D15188F301B}" type="slidenum">
              <a:rPr lang="en-US" smtClean="0"/>
              <a:t>37</a:t>
            </a:fld>
            <a:endParaRPr lang="en-US"/>
          </a:p>
        </p:txBody>
      </p:sp>
    </p:spTree>
    <p:extLst>
      <p:ext uri="{BB962C8B-B14F-4D97-AF65-F5344CB8AC3E}">
        <p14:creationId xmlns:p14="http://schemas.microsoft.com/office/powerpoint/2010/main" val="342425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Limestone boulders, no mortar, at Mycenae and Tiryns; excavated 1876 by Schliemann; circle of shaft graves &gt; masks of beaten gold, weapons; tholos tombs like beehives; clay tablets with Linear B from palace at Pylos deciphered in 1950s, later excavations on Crete and at Thebes</a:t>
            </a:r>
          </a:p>
        </p:txBody>
      </p:sp>
      <p:sp>
        <p:nvSpPr>
          <p:cNvPr id="4" name="Slide Number Placeholder 3"/>
          <p:cNvSpPr>
            <a:spLocks noGrp="1"/>
          </p:cNvSpPr>
          <p:nvPr>
            <p:ph type="sldNum" sz="quarter" idx="5"/>
          </p:nvPr>
        </p:nvSpPr>
        <p:spPr/>
        <p:txBody>
          <a:bodyPr/>
          <a:lstStyle/>
          <a:p>
            <a:fld id="{EDE3855F-2854-0445-87FD-5D15188F301B}" type="slidenum">
              <a:rPr lang="en-US" smtClean="0"/>
              <a:t>48</a:t>
            </a:fld>
            <a:endParaRPr lang="en-US"/>
          </a:p>
        </p:txBody>
      </p:sp>
    </p:spTree>
    <p:extLst>
      <p:ext uri="{BB962C8B-B14F-4D97-AF65-F5344CB8AC3E}">
        <p14:creationId xmlns:p14="http://schemas.microsoft.com/office/powerpoint/2010/main" val="265270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cosmos</a:t>
            </a:r>
          </a:p>
        </p:txBody>
      </p:sp>
      <p:sp>
        <p:nvSpPr>
          <p:cNvPr id="4" name="Slide Number Placeholder 3"/>
          <p:cNvSpPr>
            <a:spLocks noGrp="1"/>
          </p:cNvSpPr>
          <p:nvPr>
            <p:ph type="sldNum" sz="quarter" idx="5"/>
          </p:nvPr>
        </p:nvSpPr>
        <p:spPr/>
        <p:txBody>
          <a:bodyPr/>
          <a:lstStyle/>
          <a:p>
            <a:fld id="{EDE3855F-2854-0445-87FD-5D15188F301B}" type="slidenum">
              <a:rPr lang="en-US" smtClean="0"/>
              <a:t>67</a:t>
            </a:fld>
            <a:endParaRPr lang="en-US"/>
          </a:p>
        </p:txBody>
      </p:sp>
    </p:spTree>
    <p:extLst>
      <p:ext uri="{BB962C8B-B14F-4D97-AF65-F5344CB8AC3E}">
        <p14:creationId xmlns:p14="http://schemas.microsoft.com/office/powerpoint/2010/main" val="3987510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“Isles of the Blest”</a:t>
            </a:r>
          </a:p>
          <a:p>
            <a:r>
              <a:rPr lang="en-US" dirty="0"/>
              <a:t>The Underworld is a moral place</a:t>
            </a:r>
          </a:p>
        </p:txBody>
      </p:sp>
      <p:sp>
        <p:nvSpPr>
          <p:cNvPr id="4" name="Slide Number Placeholder 3"/>
          <p:cNvSpPr>
            <a:spLocks noGrp="1"/>
          </p:cNvSpPr>
          <p:nvPr>
            <p:ph type="sldNum" sz="quarter" idx="5"/>
          </p:nvPr>
        </p:nvSpPr>
        <p:spPr/>
        <p:txBody>
          <a:bodyPr/>
          <a:lstStyle/>
          <a:p>
            <a:fld id="{EDE3855F-2854-0445-87FD-5D15188F301B}" type="slidenum">
              <a:rPr lang="en-US" smtClean="0"/>
              <a:t>69</a:t>
            </a:fld>
            <a:endParaRPr lang="en-US"/>
          </a:p>
        </p:txBody>
      </p:sp>
    </p:spTree>
    <p:extLst>
      <p:ext uri="{BB962C8B-B14F-4D97-AF65-F5344CB8AC3E}">
        <p14:creationId xmlns:p14="http://schemas.microsoft.com/office/powerpoint/2010/main" val="74647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north</a:t>
            </a:r>
          </a:p>
        </p:txBody>
      </p:sp>
      <p:sp>
        <p:nvSpPr>
          <p:cNvPr id="4" name="Slide Number Placeholder 3"/>
          <p:cNvSpPr>
            <a:spLocks noGrp="1"/>
          </p:cNvSpPr>
          <p:nvPr>
            <p:ph type="sldNum" sz="quarter" idx="5"/>
          </p:nvPr>
        </p:nvSpPr>
        <p:spPr/>
        <p:txBody>
          <a:bodyPr/>
          <a:lstStyle/>
          <a:p>
            <a:fld id="{EDE3855F-2854-0445-87FD-5D15188F301B}" type="slidenum">
              <a:rPr lang="en-US" smtClean="0"/>
              <a:t>71</a:t>
            </a:fld>
            <a:endParaRPr lang="en-US"/>
          </a:p>
        </p:txBody>
      </p:sp>
    </p:spTree>
    <p:extLst>
      <p:ext uri="{BB962C8B-B14F-4D97-AF65-F5344CB8AC3E}">
        <p14:creationId xmlns:p14="http://schemas.microsoft.com/office/powerpoint/2010/main" val="174431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who goes there</a:t>
            </a:r>
          </a:p>
        </p:txBody>
      </p:sp>
      <p:sp>
        <p:nvSpPr>
          <p:cNvPr id="4" name="Slide Number Placeholder 3"/>
          <p:cNvSpPr>
            <a:spLocks noGrp="1"/>
          </p:cNvSpPr>
          <p:nvPr>
            <p:ph type="sldNum" sz="quarter" idx="5"/>
          </p:nvPr>
        </p:nvSpPr>
        <p:spPr/>
        <p:txBody>
          <a:bodyPr/>
          <a:lstStyle/>
          <a:p>
            <a:fld id="{EDE3855F-2854-0445-87FD-5D15188F301B}" type="slidenum">
              <a:rPr lang="en-US" smtClean="0"/>
              <a:t>77</a:t>
            </a:fld>
            <a:endParaRPr lang="en-US"/>
          </a:p>
        </p:txBody>
      </p:sp>
    </p:spTree>
    <p:extLst>
      <p:ext uri="{BB962C8B-B14F-4D97-AF65-F5344CB8AC3E}">
        <p14:creationId xmlns:p14="http://schemas.microsoft.com/office/powerpoint/2010/main" val="166920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12/11/2023</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9137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A459F-0EA4-9D44-A611-50F8B6120402}" type="datetimeFigureOut">
              <a:rPr lang="en-US" smtClean="0"/>
              <a:pPr/>
              <a:t>12/11/2023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30068-DE61-CC48-AFC0-5CD4568EFE71}"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ln>
            <a:solidFill>
              <a:srgbClr val="FF6600"/>
            </a:solid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A459F-0EA4-9D44-A611-50F8B6120402}" type="datetimeFigureOut">
              <a:rPr lang="en-US" smtClean="0"/>
              <a:pPr/>
              <a:t>12/11/2023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30068-DE61-CC48-AFC0-5CD4568EFE71}"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56B4-DA5C-2C47-8778-7EB355386C82}"/>
              </a:ext>
            </a:extLst>
          </p:cNvPr>
          <p:cNvSpPr>
            <a:spLocks noGrp="1"/>
          </p:cNvSpPr>
          <p:nvPr>
            <p:ph type="title"/>
          </p:nvPr>
        </p:nvSpPr>
        <p:spPr/>
        <p:txBody>
          <a:bodyPr>
            <a:normAutofit fontScale="90000"/>
          </a:bodyPr>
          <a:lstStyle/>
          <a:p>
            <a:pPr algn="l"/>
            <a:r>
              <a:rPr lang="en-US" b="1" dirty="0"/>
              <a:t>Greek and Roman Mythology:</a:t>
            </a:r>
            <a:br>
              <a:rPr lang="en-US" b="1" dirty="0"/>
            </a:br>
            <a:r>
              <a:rPr lang="en-US" b="1" dirty="0"/>
              <a:t>Ancient yet Timeless</a:t>
            </a:r>
          </a:p>
        </p:txBody>
      </p:sp>
      <p:sp>
        <p:nvSpPr>
          <p:cNvPr id="3" name="Content Placeholder 2">
            <a:extLst>
              <a:ext uri="{FF2B5EF4-FFF2-40B4-BE49-F238E27FC236}">
                <a16:creationId xmlns:a16="http://schemas.microsoft.com/office/drawing/2014/main" id="{9E346A50-3E50-0D49-AC43-06B2A7A0C9A3}"/>
              </a:ext>
            </a:extLst>
          </p:cNvPr>
          <p:cNvSpPr>
            <a:spLocks noGrp="1"/>
          </p:cNvSpPr>
          <p:nvPr>
            <p:ph idx="1"/>
          </p:nvPr>
        </p:nvSpPr>
        <p:spPr/>
        <p:txBody>
          <a:bodyPr>
            <a:normAutofit lnSpcReduction="10000"/>
          </a:bodyPr>
          <a:lstStyle/>
          <a:p>
            <a:pPr marL="0" indent="0">
              <a:buNone/>
            </a:pPr>
            <a:r>
              <a:rPr lang="en-US" dirty="0"/>
              <a:t>Susanna Braund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Lecture 6, October 31, 2018</a:t>
            </a:r>
          </a:p>
        </p:txBody>
      </p:sp>
    </p:spTree>
    <p:extLst>
      <p:ext uri="{BB962C8B-B14F-4D97-AF65-F5344CB8AC3E}">
        <p14:creationId xmlns:p14="http://schemas.microsoft.com/office/powerpoint/2010/main" val="1844285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26274" y="787823"/>
            <a:ext cx="8229600" cy="4525963"/>
          </a:xfrm>
        </p:spPr>
        <p:txBody>
          <a:bodyPr>
            <a:noAutofit/>
          </a:bodyPr>
          <a:lstStyle/>
          <a:p>
            <a:pPr marL="0" indent="0">
              <a:buNone/>
            </a:pPr>
            <a:r>
              <a:rPr lang="en-US" sz="2400" dirty="0"/>
              <a:t>Oedipus curses his sons Eteocles and </a:t>
            </a:r>
            <a:r>
              <a:rPr lang="en-US" sz="2400" dirty="0" err="1"/>
              <a:t>Polynices</a:t>
            </a:r>
            <a:r>
              <a:rPr lang="en-US" sz="2400" dirty="0"/>
              <a:t> so that they compete to rule Thebes</a:t>
            </a:r>
          </a:p>
          <a:p>
            <a:pPr marL="0" indent="0">
              <a:buNone/>
            </a:pPr>
            <a:r>
              <a:rPr lang="en-US" sz="2400" dirty="0"/>
              <a:t>Excluded by Eteocles, Polynices goes to Argos, raises an army to seize Thebes: the “Seven Against Thebes” (Aeschylus tragedy) fight at the seven gates of Thebes</a:t>
            </a:r>
          </a:p>
          <a:p>
            <a:pPr marL="0" indent="0">
              <a:buNone/>
            </a:pPr>
            <a:r>
              <a:rPr lang="en-US" sz="2400" dirty="0"/>
              <a:t>The brothers kill one another - split flames on their funeral pyre</a:t>
            </a:r>
          </a:p>
          <a:p>
            <a:pPr marL="0" indent="0">
              <a:buNone/>
            </a:pPr>
            <a:r>
              <a:rPr lang="en-US" sz="2400" dirty="0"/>
              <a:t>Antigone buries </a:t>
            </a:r>
            <a:r>
              <a:rPr lang="en-US" sz="2400" dirty="0" err="1"/>
              <a:t>Polynices</a:t>
            </a:r>
            <a:r>
              <a:rPr lang="en-US" sz="2400" dirty="0"/>
              <a:t>’ corpse despite this being forbidden by Creon (Sophocles’ tragedy </a:t>
            </a:r>
            <a:r>
              <a:rPr lang="en-US" sz="2400" i="1" dirty="0"/>
              <a:t>Antigone</a:t>
            </a:r>
            <a:r>
              <a:rPr lang="en-US" sz="2400" dirty="0"/>
              <a:t>)</a:t>
            </a:r>
          </a:p>
          <a:p>
            <a:pPr marL="0" indent="0">
              <a:buNone/>
            </a:pPr>
            <a:r>
              <a:rPr lang="en-US" sz="2400" dirty="0"/>
              <a:t>She is sentenced to death by Creon despite being engaged to his son </a:t>
            </a:r>
            <a:r>
              <a:rPr lang="en-US" sz="2400" dirty="0" err="1"/>
              <a:t>Haemon</a:t>
            </a:r>
            <a:endParaRPr lang="en-US" sz="2400" dirty="0"/>
          </a:p>
          <a:p>
            <a:pPr marL="0" indent="0">
              <a:buNone/>
            </a:pPr>
            <a:r>
              <a:rPr lang="en-US" sz="2400" dirty="0"/>
              <a:t>Later the </a:t>
            </a:r>
            <a:r>
              <a:rPr lang="en-US" sz="2400" dirty="0" err="1"/>
              <a:t>Epigoni</a:t>
            </a:r>
            <a:r>
              <a:rPr lang="en-US" sz="2400" dirty="0"/>
              <a:t> (“The Descendants”) of the Seven Against Thebes return to destroy the by-now abandoned city of Thebes</a:t>
            </a:r>
          </a:p>
        </p:txBody>
      </p:sp>
    </p:spTree>
    <p:extLst>
      <p:ext uri="{BB962C8B-B14F-4D97-AF65-F5344CB8AC3E}">
        <p14:creationId xmlns:p14="http://schemas.microsoft.com/office/powerpoint/2010/main" val="42931707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pheus and Cerberus by Thomas Crawford (184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8053" y="289921"/>
            <a:ext cx="4527895" cy="6037194"/>
          </a:xfrm>
          <a:prstGeom prst="rect">
            <a:avLst/>
          </a:prstGeom>
        </p:spPr>
      </p:pic>
      <p:sp>
        <p:nvSpPr>
          <p:cNvPr id="5" name="Rectangle 4"/>
          <p:cNvSpPr/>
          <p:nvPr/>
        </p:nvSpPr>
        <p:spPr>
          <a:xfrm>
            <a:off x="0" y="6327115"/>
            <a:ext cx="9144000" cy="369332"/>
          </a:xfrm>
          <a:prstGeom prst="rect">
            <a:avLst/>
          </a:prstGeom>
        </p:spPr>
        <p:txBody>
          <a:bodyPr wrap="square">
            <a:spAutoFit/>
          </a:bodyPr>
          <a:lstStyle/>
          <a:p>
            <a:pPr algn="ctr">
              <a:spcBef>
                <a:spcPct val="50000"/>
              </a:spcBef>
            </a:pPr>
            <a:r>
              <a:rPr lang="en-US" i="1" dirty="0">
                <a:solidFill>
                  <a:srgbClr val="FF0000"/>
                </a:solidFill>
                <a:latin typeface="+mj-lt"/>
                <a:cs typeface="Cambria"/>
              </a:rPr>
              <a:t>Orpheus and Cerberus </a:t>
            </a:r>
            <a:r>
              <a:rPr lang="en-US" dirty="0">
                <a:solidFill>
                  <a:srgbClr val="FF0000"/>
                </a:solidFill>
                <a:latin typeface="+mj-lt"/>
                <a:cs typeface="Cambria"/>
              </a:rPr>
              <a:t>by Thomas Crawford (1843)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pheus from Dunapenteles, 2nd half of 2nd 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5112" y="372755"/>
            <a:ext cx="4793777" cy="6112490"/>
          </a:xfrm>
          <a:prstGeom prst="rect">
            <a:avLst/>
          </a:prstGeom>
        </p:spPr>
      </p:pic>
      <p:sp>
        <p:nvSpPr>
          <p:cNvPr id="5" name="Rectangle 4"/>
          <p:cNvSpPr/>
          <p:nvPr/>
        </p:nvSpPr>
        <p:spPr>
          <a:xfrm>
            <a:off x="1289660" y="6485245"/>
            <a:ext cx="6564680" cy="369332"/>
          </a:xfrm>
          <a:prstGeom prst="rect">
            <a:avLst/>
          </a:prstGeom>
        </p:spPr>
        <p:txBody>
          <a:bodyPr wrap="none">
            <a:spAutoFit/>
          </a:bodyPr>
          <a:lstStyle/>
          <a:p>
            <a:r>
              <a:rPr lang="en-US" dirty="0">
                <a:solidFill>
                  <a:srgbClr val="C4BD97"/>
                </a:solidFill>
                <a:latin typeface="Cambria"/>
                <a:cs typeface="Cambria"/>
              </a:rPr>
              <a:t>Orpheus with lyre surrounded by animals, stone relief (2nd BCE)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5c.jpg"/>
          <p:cNvPicPr>
            <a:picLocks noChangeAspect="1"/>
          </p:cNvPicPr>
          <p:nvPr/>
        </p:nvPicPr>
        <p:blipFill>
          <a:blip r:embed="rId2"/>
          <a:stretch>
            <a:fillRect/>
          </a:stretch>
        </p:blipFill>
        <p:spPr>
          <a:xfrm>
            <a:off x="2912166" y="999607"/>
            <a:ext cx="3319668" cy="4858787"/>
          </a:xfrm>
          <a:prstGeom prst="rect">
            <a:avLst/>
          </a:prstGeom>
        </p:spPr>
      </p:pic>
      <p:sp>
        <p:nvSpPr>
          <p:cNvPr id="5" name="Rectangle 4"/>
          <p:cNvSpPr/>
          <p:nvPr/>
        </p:nvSpPr>
        <p:spPr>
          <a:xfrm>
            <a:off x="1352662" y="6119336"/>
            <a:ext cx="6438677" cy="369332"/>
          </a:xfrm>
          <a:prstGeom prst="rect">
            <a:avLst/>
          </a:prstGeom>
        </p:spPr>
        <p:txBody>
          <a:bodyPr wrap="square">
            <a:spAutoFit/>
          </a:bodyPr>
          <a:lstStyle/>
          <a:p>
            <a:pPr algn="ctr"/>
            <a:r>
              <a:rPr lang="en-US" i="1" dirty="0">
                <a:solidFill>
                  <a:srgbClr val="C4BD97"/>
                </a:solidFill>
                <a:latin typeface="Cambria"/>
                <a:cs typeface="Cambria"/>
              </a:rPr>
              <a:t>Orpheus</a:t>
            </a:r>
            <a:r>
              <a:rPr lang="en-US" dirty="0">
                <a:solidFill>
                  <a:srgbClr val="C4BD97"/>
                </a:solidFill>
                <a:latin typeface="Cambria"/>
                <a:cs typeface="Cambria"/>
              </a:rPr>
              <a:t> by Christine de </a:t>
            </a:r>
            <a:r>
              <a:rPr lang="en-US" dirty="0" err="1">
                <a:solidFill>
                  <a:srgbClr val="C4BD97"/>
                </a:solidFill>
                <a:latin typeface="Cambria"/>
                <a:cs typeface="Cambria"/>
              </a:rPr>
              <a:t>Pisan</a:t>
            </a:r>
            <a:r>
              <a:rPr lang="en-US" dirty="0">
                <a:solidFill>
                  <a:srgbClr val="C4BD97"/>
                </a:solidFill>
                <a:latin typeface="Cambria"/>
                <a:cs typeface="Cambria"/>
              </a:rPr>
              <a:t> (C14th-15</a:t>
            </a:r>
            <a:r>
              <a:rPr lang="en-US" baseline="30000" dirty="0">
                <a:solidFill>
                  <a:srgbClr val="C4BD97"/>
                </a:solidFill>
                <a:latin typeface="Cambria"/>
                <a:cs typeface="Cambria"/>
              </a:rPr>
              <a:t>th</a:t>
            </a:r>
            <a:r>
              <a:rPr lang="en-US" dirty="0">
                <a:solidFill>
                  <a:srgbClr val="C4BD97"/>
                </a:solidFill>
                <a:latin typeface="Cambria"/>
                <a:cs typeface="Cambria"/>
              </a:rPr>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umblr_lkii1jKXDb1qhqh3xo1_400.jpg"/>
          <p:cNvPicPr>
            <a:picLocks noChangeAspect="1"/>
          </p:cNvPicPr>
          <p:nvPr/>
        </p:nvPicPr>
        <p:blipFill>
          <a:blip r:embed="rId2"/>
          <a:stretch>
            <a:fillRect/>
          </a:stretch>
        </p:blipFill>
        <p:spPr>
          <a:xfrm>
            <a:off x="2292963" y="523228"/>
            <a:ext cx="4558074" cy="5811544"/>
          </a:xfrm>
          <a:prstGeom prst="rect">
            <a:avLst/>
          </a:prstGeom>
        </p:spPr>
      </p:pic>
      <p:sp>
        <p:nvSpPr>
          <p:cNvPr id="9" name="Rectangle 8"/>
          <p:cNvSpPr/>
          <p:nvPr/>
        </p:nvSpPr>
        <p:spPr>
          <a:xfrm>
            <a:off x="2373321" y="6334772"/>
            <a:ext cx="4397358" cy="369332"/>
          </a:xfrm>
          <a:prstGeom prst="rect">
            <a:avLst/>
          </a:prstGeom>
        </p:spPr>
        <p:txBody>
          <a:bodyPr wrap="none">
            <a:spAutoFit/>
          </a:bodyPr>
          <a:lstStyle/>
          <a:p>
            <a:r>
              <a:rPr lang="en-US" i="1" dirty="0">
                <a:solidFill>
                  <a:srgbClr val="C4BD97"/>
                </a:solidFill>
                <a:latin typeface="Cambria"/>
                <a:cs typeface="Cambria"/>
              </a:rPr>
              <a:t>Orpheus in Hades </a:t>
            </a:r>
            <a:r>
              <a:rPr lang="en-US" dirty="0">
                <a:solidFill>
                  <a:srgbClr val="C4BD97"/>
                </a:solidFill>
                <a:latin typeface="Cambria"/>
                <a:cs typeface="Cambria"/>
              </a:rPr>
              <a:t>by Jules </a:t>
            </a:r>
            <a:r>
              <a:rPr lang="en-US" dirty="0" err="1">
                <a:solidFill>
                  <a:srgbClr val="C4BD97"/>
                </a:solidFill>
                <a:latin typeface="Cambria"/>
                <a:cs typeface="Cambria"/>
              </a:rPr>
              <a:t>Machard</a:t>
            </a:r>
            <a:r>
              <a:rPr lang="en-US" dirty="0">
                <a:solidFill>
                  <a:srgbClr val="C4BD97"/>
                </a:solidFill>
                <a:latin typeface="Cambria"/>
                <a:cs typeface="Cambria"/>
              </a:rPr>
              <a:t> (1865)</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 1st century BC.jpg"/>
          <p:cNvPicPr>
            <a:picLocks noChangeAspect="1"/>
          </p:cNvPicPr>
          <p:nvPr/>
        </p:nvPicPr>
        <p:blipFill>
          <a:blip r:embed="rId2"/>
          <a:stretch>
            <a:fillRect/>
          </a:stretch>
        </p:blipFill>
        <p:spPr>
          <a:xfrm>
            <a:off x="2265002" y="785564"/>
            <a:ext cx="4613997" cy="5286872"/>
          </a:xfrm>
          <a:prstGeom prst="rect">
            <a:avLst/>
          </a:prstGeom>
        </p:spPr>
      </p:pic>
      <p:sp>
        <p:nvSpPr>
          <p:cNvPr id="5" name="Rectangle 4"/>
          <p:cNvSpPr/>
          <p:nvPr/>
        </p:nvSpPr>
        <p:spPr>
          <a:xfrm>
            <a:off x="1808920" y="6240193"/>
            <a:ext cx="5526160" cy="369332"/>
          </a:xfrm>
          <a:prstGeom prst="rect">
            <a:avLst/>
          </a:prstGeom>
        </p:spPr>
        <p:txBody>
          <a:bodyPr wrap="none">
            <a:spAutoFit/>
          </a:bodyPr>
          <a:lstStyle/>
          <a:p>
            <a:r>
              <a:rPr lang="en-US" dirty="0">
                <a:solidFill>
                  <a:srgbClr val="C4BD97"/>
                </a:solidFill>
                <a:latin typeface="Cambria"/>
                <a:cs typeface="Cambria"/>
              </a:rPr>
              <a:t>Orpheus and Eurydice, Roman relief (1st century BCE)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8320" y="6488668"/>
            <a:ext cx="6107360" cy="369332"/>
          </a:xfrm>
          <a:prstGeom prst="rect">
            <a:avLst/>
          </a:prstGeom>
        </p:spPr>
        <p:txBody>
          <a:bodyPr wrap="square">
            <a:spAutoFit/>
          </a:bodyPr>
          <a:lstStyle/>
          <a:p>
            <a:pPr algn="ctr"/>
            <a:r>
              <a:rPr lang="en-US" dirty="0">
                <a:solidFill>
                  <a:srgbClr val="C4BD97"/>
                </a:solidFill>
                <a:latin typeface="Cambria"/>
                <a:cs typeface="Cambria"/>
              </a:rPr>
              <a:t>Orpheus and Eurydice by Peter Paul Rubens (1636-8)</a:t>
            </a:r>
          </a:p>
        </p:txBody>
      </p:sp>
      <p:pic>
        <p:nvPicPr>
          <p:cNvPr id="5" name="Picture 4" descr="Orpheus and Eurydice by Peter Paul Rubens (1636-8).png"/>
          <p:cNvPicPr>
            <a:picLocks noChangeAspect="1"/>
          </p:cNvPicPr>
          <p:nvPr/>
        </p:nvPicPr>
        <p:blipFill>
          <a:blip r:embed="rId2"/>
          <a:stretch>
            <a:fillRect/>
          </a:stretch>
        </p:blipFill>
        <p:spPr>
          <a:xfrm>
            <a:off x="749179" y="381824"/>
            <a:ext cx="7645643" cy="6094353"/>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4500" y="1111250"/>
            <a:ext cx="5715000" cy="4635500"/>
          </a:xfrm>
          <a:prstGeom prst="rect">
            <a:avLst/>
          </a:prstGeom>
          <a:noFill/>
          <a:ln w="9525">
            <a:noFill/>
            <a:miter lim="800000"/>
            <a:headEnd/>
            <a:tailEnd/>
          </a:ln>
          <a:effectLst/>
        </p:spPr>
      </p:pic>
      <p:sp>
        <p:nvSpPr>
          <p:cNvPr id="5" name="Rectangle 4"/>
          <p:cNvSpPr/>
          <p:nvPr/>
        </p:nvSpPr>
        <p:spPr>
          <a:xfrm>
            <a:off x="2343397" y="5931276"/>
            <a:ext cx="4594039" cy="369332"/>
          </a:xfrm>
          <a:prstGeom prst="rect">
            <a:avLst/>
          </a:prstGeom>
        </p:spPr>
        <p:txBody>
          <a:bodyPr wrap="none">
            <a:spAutoFit/>
          </a:bodyPr>
          <a:lstStyle/>
          <a:p>
            <a:r>
              <a:rPr lang="en-US" dirty="0">
                <a:solidFill>
                  <a:srgbClr val="C4BD97"/>
                </a:solidFill>
                <a:latin typeface="Cambria"/>
                <a:cs typeface="Cambria"/>
              </a:rPr>
              <a:t>Orpheus and Eurydice, Michel </a:t>
            </a:r>
            <a:r>
              <a:rPr lang="en-US" dirty="0" err="1">
                <a:solidFill>
                  <a:srgbClr val="C4BD97"/>
                </a:solidFill>
                <a:latin typeface="Cambria"/>
                <a:cs typeface="Cambria"/>
              </a:rPr>
              <a:t>Drolling</a:t>
            </a:r>
            <a:r>
              <a:rPr lang="en-US" dirty="0">
                <a:solidFill>
                  <a:srgbClr val="C4BD97"/>
                </a:solidFill>
                <a:latin typeface="Cambria"/>
                <a:cs typeface="Cambria"/>
              </a:rPr>
              <a:t>, 1820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02A4-2901-3847-890D-1B550AF3C97B}"/>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DA0E134C-8612-6140-918D-13E88E7EC5C1}"/>
              </a:ext>
            </a:extLst>
          </p:cNvPr>
          <p:cNvSpPr>
            <a:spLocks noGrp="1"/>
          </p:cNvSpPr>
          <p:nvPr>
            <p:ph idx="1"/>
          </p:nvPr>
        </p:nvSpPr>
        <p:spPr/>
        <p:txBody>
          <a:bodyPr/>
          <a:lstStyle/>
          <a:p>
            <a:r>
              <a:rPr lang="en-US" dirty="0"/>
              <a:t>Orpheus, son of Apollo</a:t>
            </a:r>
          </a:p>
          <a:p>
            <a:r>
              <a:rPr lang="en-US" dirty="0"/>
              <a:t>Eurydice</a:t>
            </a:r>
          </a:p>
          <a:p>
            <a:endParaRPr lang="en-US" dirty="0"/>
          </a:p>
          <a:p>
            <a:r>
              <a:rPr lang="en-US" dirty="0"/>
              <a:t>Sue Hubbard ‘Eurydice’ (2004)</a:t>
            </a:r>
          </a:p>
        </p:txBody>
      </p:sp>
    </p:spTree>
    <p:extLst>
      <p:ext uri="{BB962C8B-B14F-4D97-AF65-F5344CB8AC3E}">
        <p14:creationId xmlns:p14="http://schemas.microsoft.com/office/powerpoint/2010/main" val="27174143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VIRGIL’S UNDERWORLD</a:t>
            </a:r>
          </a:p>
        </p:txBody>
      </p:sp>
      <p:sp>
        <p:nvSpPr>
          <p:cNvPr id="3" name="Content Placeholder 2"/>
          <p:cNvSpPr>
            <a:spLocks noGrp="1"/>
          </p:cNvSpPr>
          <p:nvPr>
            <p:ph idx="1"/>
          </p:nvPr>
        </p:nvSpPr>
        <p:spPr/>
        <p:txBody>
          <a:bodyPr>
            <a:normAutofit/>
          </a:bodyPr>
          <a:lstStyle/>
          <a:p>
            <a:pPr marL="0" indent="0">
              <a:buNone/>
            </a:pPr>
            <a:r>
              <a:rPr lang="en-US" i="1" dirty="0"/>
              <a:t>Aeneid</a:t>
            </a:r>
            <a:r>
              <a:rPr lang="en-US" dirty="0"/>
              <a:t> – epic poem written 29-19 BCE – in Book 6, Trojan hero Aeneas goes down to Underworld as instructed by the Sibyl of Cumae, to meet his dead father Anchises – to be permitted to enter the Underworld he must first pluck the Golden Bough in the forest – this gives name to Sir James Frazer’s exploration of comparative mythology in </a:t>
            </a:r>
            <a:r>
              <a:rPr lang="en-US" i="1" dirty="0"/>
              <a:t>The Golden Bough</a:t>
            </a:r>
            <a:r>
              <a:rPr lang="en-US" dirty="0"/>
              <a:t> (1890 onwards)</a:t>
            </a:r>
            <a:endParaRPr lang="en-US" i="1" dirty="0"/>
          </a:p>
        </p:txBody>
      </p:sp>
    </p:spTree>
    <p:extLst>
      <p:ext uri="{BB962C8B-B14F-4D97-AF65-F5344CB8AC3E}">
        <p14:creationId xmlns:p14="http://schemas.microsoft.com/office/powerpoint/2010/main" val="20014976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6548" y="175048"/>
            <a:ext cx="6970905" cy="6472984"/>
          </a:xfrm>
          <a:prstGeom prst="rect">
            <a:avLst/>
          </a:prstGeom>
          <a:solidFill>
            <a:schemeClr val="accent2">
              <a:lumMod val="75000"/>
            </a:schemeClr>
          </a:solidFill>
          <a:ln w="9525">
            <a:solidFill>
              <a:schemeClr val="accent2">
                <a:lumMod val="75000"/>
              </a:schemeClr>
            </a:solidFill>
            <a:miter lim="800000"/>
            <a:headEnd/>
            <a:tailEnd/>
          </a:ln>
          <a:effectLst/>
        </p:spPr>
      </p:pic>
      <p:sp>
        <p:nvSpPr>
          <p:cNvPr id="5" name="Donut 4"/>
          <p:cNvSpPr/>
          <p:nvPr/>
        </p:nvSpPr>
        <p:spPr>
          <a:xfrm>
            <a:off x="3961997" y="2581672"/>
            <a:ext cx="662634" cy="552229"/>
          </a:xfrm>
          <a:prstGeom prst="donut">
            <a:avLst>
              <a:gd name="adj" fmla="val 0"/>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1898"/>
            <a:ext cx="9144000" cy="9144000"/>
          </a:xfrm>
          <a:prstGeom prst="rect">
            <a:avLst/>
          </a:prstGeom>
        </p:spPr>
      </p:pic>
    </p:spTree>
    <p:extLst>
      <p:ext uri="{BB962C8B-B14F-4D97-AF65-F5344CB8AC3E}">
        <p14:creationId xmlns:p14="http://schemas.microsoft.com/office/powerpoint/2010/main" val="4038437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Cumae</a:t>
            </a:r>
          </a:p>
        </p:txBody>
      </p:sp>
      <p:pic>
        <p:nvPicPr>
          <p:cNvPr id="7" name="Picture Placeholder 6" descr="285px-Cumae_acropolis_seen_from_lower_city_AvL.JPG"/>
          <p:cNvPicPr>
            <a:picLocks noGrp="1" noChangeAspect="1"/>
          </p:cNvPicPr>
          <p:nvPr>
            <p:ph type="pic" idx="1"/>
          </p:nvPr>
        </p:nvPicPr>
        <p:blipFill>
          <a:blip r:embed="rId2" cstate="email">
            <a:extLst>
              <a:ext uri="{28A0092B-C50C-407E-A947-70E740481C1C}">
                <a14:useLocalDpi xmlns:a14="http://schemas.microsoft.com/office/drawing/2010/main"/>
              </a:ext>
            </a:extLst>
          </a:blip>
          <a:srcRect t="-6548" b="-6548"/>
          <a:stretch>
            <a:fillRect/>
          </a:stretch>
        </p:blipFill>
        <p:spPr/>
      </p:pic>
      <p:sp>
        <p:nvSpPr>
          <p:cNvPr id="6" name="Text Placeholder 5"/>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8553726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Cumae</a:t>
            </a:r>
          </a:p>
        </p:txBody>
      </p:sp>
      <p:pic>
        <p:nvPicPr>
          <p:cNvPr id="5" name="Picture Placeholder 4" descr="Cuma_resti.jpg"/>
          <p:cNvPicPr>
            <a:picLocks noGrp="1" noChangeAspect="1"/>
          </p:cNvPicPr>
          <p:nvPr>
            <p:ph type="pic" idx="1"/>
          </p:nvPr>
        </p:nvPicPr>
        <p:blipFill>
          <a:blip r:embed="rId2" cstate="email">
            <a:extLst>
              <a:ext uri="{28A0092B-C50C-407E-A947-70E740481C1C}">
                <a14:useLocalDpi xmlns:a14="http://schemas.microsoft.com/office/drawing/2010/main"/>
              </a:ext>
            </a:extLst>
          </a:blip>
          <a:srcRect t="-5778" b="-5778"/>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600081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Cumae</a:t>
            </a:r>
          </a:p>
        </p:txBody>
      </p:sp>
      <p:pic>
        <p:nvPicPr>
          <p:cNvPr id="5" name="Picture Placeholder 4" descr="CumaeEingang.jpg"/>
          <p:cNvPicPr>
            <a:picLocks noGrp="1" noChangeAspect="1"/>
          </p:cNvPicPr>
          <p:nvPr>
            <p:ph type="pic" idx="1"/>
          </p:nvPr>
        </p:nvPicPr>
        <p:blipFill>
          <a:blip r:embed="rId2" cstate="email">
            <a:extLst>
              <a:ext uri="{28A0092B-C50C-407E-A947-70E740481C1C}">
                <a14:useLocalDpi xmlns:a14="http://schemas.microsoft.com/office/drawing/2010/main"/>
              </a:ext>
            </a:extLst>
          </a:blip>
          <a:srcRect l="-51911" r="-51911"/>
          <a:stretch>
            <a:fillRect/>
          </a:stretch>
        </p:blipFill>
        <p:spPr/>
      </p:pic>
      <p:sp>
        <p:nvSpPr>
          <p:cNvPr id="4" name="Text Placeholder 3"/>
          <p:cNvSpPr>
            <a:spLocks noGrp="1"/>
          </p:cNvSpPr>
          <p:nvPr>
            <p:ph type="body" sz="half" idx="2"/>
          </p:nvPr>
        </p:nvSpPr>
        <p:spPr/>
        <p:txBody>
          <a:bodyPr/>
          <a:lstStyle/>
          <a:p>
            <a:r>
              <a:rPr lang="en-US" dirty="0"/>
              <a:t>Entrance to the Sibyl’s cave</a:t>
            </a:r>
          </a:p>
        </p:txBody>
      </p:sp>
    </p:spTree>
    <p:extLst>
      <p:ext uri="{BB962C8B-B14F-4D97-AF65-F5344CB8AC3E}">
        <p14:creationId xmlns:p14="http://schemas.microsoft.com/office/powerpoint/2010/main" val="17887524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useppe Maria Crespi-25289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8282" y="437893"/>
            <a:ext cx="5907436" cy="5982214"/>
          </a:xfrm>
          <a:prstGeom prst="rect">
            <a:avLst/>
          </a:prstGeom>
        </p:spPr>
      </p:pic>
      <p:sp>
        <p:nvSpPr>
          <p:cNvPr id="5" name="Rectangle 4"/>
          <p:cNvSpPr/>
          <p:nvPr/>
        </p:nvSpPr>
        <p:spPr>
          <a:xfrm>
            <a:off x="1618282" y="6420107"/>
            <a:ext cx="5957931" cy="369332"/>
          </a:xfrm>
          <a:prstGeom prst="rect">
            <a:avLst/>
          </a:prstGeom>
        </p:spPr>
        <p:txBody>
          <a:bodyPr wrap="none">
            <a:spAutoFit/>
          </a:bodyPr>
          <a:lstStyle/>
          <a:p>
            <a:pPr algn="ctr"/>
            <a:r>
              <a:rPr lang="en-US" i="1" dirty="0">
                <a:solidFill>
                  <a:srgbClr val="FF0000"/>
                </a:solidFill>
                <a:cs typeface="Cambria"/>
              </a:rPr>
              <a:t>Aeneas with the Sibyl and Charon </a:t>
            </a:r>
            <a:r>
              <a:rPr lang="en-US" dirty="0">
                <a:solidFill>
                  <a:srgbClr val="FF0000"/>
                </a:solidFill>
                <a:cs typeface="Cambria"/>
              </a:rPr>
              <a:t>by Giuseppe Maria </a:t>
            </a:r>
            <a:r>
              <a:rPr lang="en-US" dirty="0" err="1">
                <a:solidFill>
                  <a:srgbClr val="FF0000"/>
                </a:solidFill>
                <a:cs typeface="Cambria"/>
              </a:rPr>
              <a:t>Crespi</a:t>
            </a:r>
            <a:endParaRPr lang="en-US" dirty="0">
              <a:solidFill>
                <a:srgbClr val="FF0000"/>
              </a:solidFill>
              <a:cs typeface="Cambri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Virgil </a:t>
            </a:r>
            <a:r>
              <a:rPr lang="en-US" sz="3600" i="1" dirty="0" err="1">
                <a:solidFill>
                  <a:srgbClr val="FFFF00"/>
                </a:solidFill>
              </a:rPr>
              <a:t>Aeneid</a:t>
            </a:r>
            <a:r>
              <a:rPr lang="en-US" sz="3600" dirty="0">
                <a:solidFill>
                  <a:srgbClr val="FFFF00"/>
                </a:solidFill>
              </a:rPr>
              <a:t> Book 6 – the Sibyl of Cumae</a:t>
            </a:r>
          </a:p>
        </p:txBody>
      </p:sp>
      <p:sp>
        <p:nvSpPr>
          <p:cNvPr id="3" name="Content Placeholder 2"/>
          <p:cNvSpPr>
            <a:spLocks noGrp="1"/>
          </p:cNvSpPr>
          <p:nvPr>
            <p:ph idx="1"/>
          </p:nvPr>
        </p:nvSpPr>
        <p:spPr/>
        <p:txBody>
          <a:bodyPr/>
          <a:lstStyle/>
          <a:p>
            <a:pPr marL="0" indent="0">
              <a:buNone/>
            </a:pPr>
            <a:r>
              <a:rPr lang="en-US" sz="2400" dirty="0">
                <a:solidFill>
                  <a:srgbClr val="FFFF00"/>
                </a:solidFill>
              </a:rPr>
              <a:t>Here are imprisoned and await punishment those who hated their brothers … or struck a parent and devised guile against a dependent or who hovered over their acquired wealth all alone and did not share it with their relatives … and those who were killed for adultery or took up arms in an impious cause and were not afraid to betray the pledges made to their masters. … All dared enormous crime and were successful in the attainment of their daring. I should not be able to recount all the forms of wickedness or enumerate all the names of the punishments if I had a hundred tongues and a hundred mouths.</a:t>
            </a:r>
          </a:p>
        </p:txBody>
      </p:sp>
    </p:spTree>
    <p:extLst>
      <p:ext uri="{BB962C8B-B14F-4D97-AF65-F5344CB8AC3E}">
        <p14:creationId xmlns:p14="http://schemas.microsoft.com/office/powerpoint/2010/main" val="14697706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Virgil </a:t>
            </a:r>
            <a:r>
              <a:rPr lang="en-US" sz="3600" i="1" dirty="0" err="1">
                <a:solidFill>
                  <a:srgbClr val="FFFF00"/>
                </a:solidFill>
              </a:rPr>
              <a:t>Aeneid</a:t>
            </a:r>
            <a:r>
              <a:rPr lang="en-US" sz="3600" dirty="0">
                <a:solidFill>
                  <a:srgbClr val="FFFF00"/>
                </a:solidFill>
              </a:rPr>
              <a:t> Book 6 cont.</a:t>
            </a:r>
          </a:p>
        </p:txBody>
      </p:sp>
      <p:sp>
        <p:nvSpPr>
          <p:cNvPr id="3" name="Content Placeholder 2"/>
          <p:cNvSpPr>
            <a:spLocks noGrp="1"/>
          </p:cNvSpPr>
          <p:nvPr>
            <p:ph idx="1"/>
          </p:nvPr>
        </p:nvSpPr>
        <p:spPr/>
        <p:txBody>
          <a:bodyPr/>
          <a:lstStyle/>
          <a:p>
            <a:pPr marL="0" indent="0">
              <a:buNone/>
            </a:pPr>
            <a:r>
              <a:rPr lang="en-US" sz="2400" dirty="0">
                <a:solidFill>
                  <a:srgbClr val="FFFF00"/>
                </a:solidFill>
              </a:rPr>
              <a:t>Then at last they came to the happy places, the pleasant green glades of the Woods of the Fortunate, the home of the blessed. Here air that is more pure and abundant clothes the plains in soft-colored light and they have their own sun and their own stars. Some exercise their limbs on the grassy wrestling grounds, vie in sport, and grapple on the yellow sand. Others dance in a chorus and sing songs …</a:t>
            </a:r>
          </a:p>
        </p:txBody>
      </p:sp>
    </p:spTree>
    <p:extLst>
      <p:ext uri="{BB962C8B-B14F-4D97-AF65-F5344CB8AC3E}">
        <p14:creationId xmlns:p14="http://schemas.microsoft.com/office/powerpoint/2010/main" val="2403869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8752" y="174400"/>
            <a:ext cx="8229600" cy="4818545"/>
          </a:xfrm>
        </p:spPr>
        <p:txBody>
          <a:bodyPr>
            <a:noAutofit/>
          </a:bodyPr>
          <a:lstStyle/>
          <a:p>
            <a:pPr marL="0" indent="0">
              <a:buNone/>
            </a:pPr>
            <a:r>
              <a:rPr lang="en-US" sz="2800" dirty="0">
                <a:solidFill>
                  <a:srgbClr val="FFFF00"/>
                </a:solidFill>
              </a:rPr>
              <a:t>Then father </a:t>
            </a:r>
            <a:r>
              <a:rPr lang="en-US" sz="2800" dirty="0" err="1">
                <a:solidFill>
                  <a:srgbClr val="FFFF00"/>
                </a:solidFill>
              </a:rPr>
              <a:t>Anchises</a:t>
            </a:r>
            <a:r>
              <a:rPr lang="en-US" sz="2800" dirty="0">
                <a:solidFill>
                  <a:srgbClr val="FFFF00"/>
                </a:solidFill>
              </a:rPr>
              <a:t> replied: “The souls to which bodies are owed by Fate at the stream of Lethe drink waters that release them from previous cares and bring everlasting forgetfulness. Indeed I have desired for a long time to tell you about these souls, to show them before your very eyes, and to list the number of my descendants; now all the more may you rejoice with me that you have found Italy. … When the last glimmer of life has gone, all the evils and all the diseases of the body do not yet completely depart from these poor souls; … many ills, for a long time encrusted, become deeply ingrained in an amazing way. </a:t>
            </a:r>
          </a:p>
        </p:txBody>
      </p:sp>
    </p:spTree>
    <p:extLst>
      <p:ext uri="{BB962C8B-B14F-4D97-AF65-F5344CB8AC3E}">
        <p14:creationId xmlns:p14="http://schemas.microsoft.com/office/powerpoint/2010/main" val="16719381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8752" y="174400"/>
            <a:ext cx="8229600" cy="4818545"/>
          </a:xfrm>
        </p:spPr>
        <p:txBody>
          <a:bodyPr>
            <a:noAutofit/>
          </a:bodyPr>
          <a:lstStyle/>
          <a:p>
            <a:pPr marL="0" indent="0">
              <a:buNone/>
            </a:pPr>
            <a:r>
              <a:rPr lang="en-US" sz="2800" dirty="0">
                <a:solidFill>
                  <a:srgbClr val="FFFF00"/>
                </a:solidFill>
              </a:rPr>
              <a:t>Therefore they are plied with punishments, and they pay the penalties of their former wickedness … until a long period of the circle of time has removed the ingrown corruption and has left pure </a:t>
            </a:r>
            <a:r>
              <a:rPr lang="en-US" sz="2800" dirty="0" err="1">
                <a:solidFill>
                  <a:srgbClr val="FFFF00"/>
                </a:solidFill>
              </a:rPr>
              <a:t>etherial</a:t>
            </a:r>
            <a:r>
              <a:rPr lang="en-US" sz="2800" dirty="0">
                <a:solidFill>
                  <a:srgbClr val="FFFF00"/>
                </a:solidFill>
              </a:rPr>
              <a:t> spirit and the first of the original essence. … When the souls have completed the cycle of one thousand years, the god calls all these in a great throng to the river Lethe, where they are made to forget so that they might begin to wish to return to bodies and see again the vault of heaven.”</a:t>
            </a:r>
          </a:p>
        </p:txBody>
      </p:sp>
    </p:spTree>
    <p:extLst>
      <p:ext uri="{BB962C8B-B14F-4D97-AF65-F5344CB8AC3E}">
        <p14:creationId xmlns:p14="http://schemas.microsoft.com/office/powerpoint/2010/main" val="5883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2906" y="729963"/>
            <a:ext cx="7532714" cy="4524315"/>
          </a:xfrm>
          <a:prstGeom prst="rect">
            <a:avLst/>
          </a:prstGeom>
          <a:noFill/>
        </p:spPr>
        <p:txBody>
          <a:bodyPr wrap="square" rtlCol="0">
            <a:spAutoFit/>
          </a:bodyPr>
          <a:lstStyle/>
          <a:p>
            <a:pPr algn="ctr"/>
            <a:r>
              <a:rPr lang="en-US" sz="3200" dirty="0">
                <a:solidFill>
                  <a:srgbClr val="FFFF00"/>
                </a:solidFill>
              </a:rPr>
              <a:t>Ideas that inform Virgil’s picture of the afterlife:</a:t>
            </a:r>
          </a:p>
          <a:p>
            <a:pPr algn="ctr"/>
            <a:endParaRPr lang="en-US" sz="3200" dirty="0">
              <a:solidFill>
                <a:srgbClr val="FFFF00"/>
              </a:solidFill>
            </a:endParaRPr>
          </a:p>
          <a:p>
            <a:pPr algn="ctr"/>
            <a:r>
              <a:rPr lang="en-US" sz="3200" dirty="0">
                <a:solidFill>
                  <a:srgbClr val="FFFF00"/>
                </a:solidFill>
              </a:rPr>
              <a:t>Homer</a:t>
            </a:r>
          </a:p>
          <a:p>
            <a:pPr algn="ctr"/>
            <a:r>
              <a:rPr lang="en-US" sz="3200" dirty="0">
                <a:solidFill>
                  <a:srgbClr val="FFFF00"/>
                </a:solidFill>
              </a:rPr>
              <a:t>Plato’s Myth of </a:t>
            </a:r>
            <a:r>
              <a:rPr lang="en-US" sz="3200" dirty="0" err="1">
                <a:solidFill>
                  <a:srgbClr val="FFFF00"/>
                </a:solidFill>
              </a:rPr>
              <a:t>Er</a:t>
            </a:r>
            <a:r>
              <a:rPr lang="en-US" sz="3200" dirty="0">
                <a:solidFill>
                  <a:srgbClr val="FFFF00"/>
                </a:solidFill>
              </a:rPr>
              <a:t> in </a:t>
            </a:r>
            <a:r>
              <a:rPr lang="en-US" sz="3200" i="1" dirty="0">
                <a:solidFill>
                  <a:srgbClr val="FFFF00"/>
                </a:solidFill>
              </a:rPr>
              <a:t>Republic</a:t>
            </a:r>
            <a:r>
              <a:rPr lang="en-US" sz="3200" dirty="0">
                <a:solidFill>
                  <a:srgbClr val="FFFF00"/>
                </a:solidFill>
              </a:rPr>
              <a:t> 10</a:t>
            </a:r>
          </a:p>
          <a:p>
            <a:pPr algn="ctr"/>
            <a:r>
              <a:rPr lang="en-US" sz="3200" dirty="0">
                <a:solidFill>
                  <a:srgbClr val="FFFF00"/>
                </a:solidFill>
              </a:rPr>
              <a:t>Pythagorean ideas</a:t>
            </a:r>
          </a:p>
          <a:p>
            <a:pPr algn="ctr"/>
            <a:r>
              <a:rPr lang="en-US" sz="3200" dirty="0">
                <a:solidFill>
                  <a:srgbClr val="FFFF00"/>
                </a:solidFill>
              </a:rPr>
              <a:t>Stoic philosophy</a:t>
            </a:r>
          </a:p>
          <a:p>
            <a:pPr algn="ctr"/>
            <a:r>
              <a:rPr lang="en-US" sz="3200" dirty="0">
                <a:solidFill>
                  <a:srgbClr val="FFFF00"/>
                </a:solidFill>
              </a:rPr>
              <a:t>Orphic ideas</a:t>
            </a:r>
          </a:p>
          <a:p>
            <a:endParaRPr lang="en-US" sz="3200" dirty="0">
              <a:solidFill>
                <a:srgbClr val="FFFF00"/>
              </a:solidFill>
            </a:endParaRPr>
          </a:p>
        </p:txBody>
      </p:sp>
    </p:spTree>
    <p:extLst>
      <p:ext uri="{BB962C8B-B14F-4D97-AF65-F5344CB8AC3E}">
        <p14:creationId xmlns:p14="http://schemas.microsoft.com/office/powerpoint/2010/main" val="9428215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681" y="-854948"/>
            <a:ext cx="7094765" cy="5343327"/>
          </a:xfrm>
          <a:prstGeom prst="rect">
            <a:avLst/>
          </a:prstGeom>
          <a:noFill/>
        </p:spPr>
        <p:txBody>
          <a:bodyPr wrap="square" rtlCol="0">
            <a:spAutoFit/>
          </a:bodyPr>
          <a:lstStyle/>
          <a:p>
            <a:endParaRPr lang="en-US" dirty="0"/>
          </a:p>
        </p:txBody>
      </p:sp>
      <p:sp>
        <p:nvSpPr>
          <p:cNvPr id="4" name="TextBox 3"/>
          <p:cNvSpPr txBox="1"/>
          <p:nvPr/>
        </p:nvSpPr>
        <p:spPr>
          <a:xfrm>
            <a:off x="1312081" y="1034762"/>
            <a:ext cx="7094765" cy="5262979"/>
          </a:xfrm>
          <a:prstGeom prst="rect">
            <a:avLst/>
          </a:prstGeom>
          <a:noFill/>
        </p:spPr>
        <p:txBody>
          <a:bodyPr wrap="square" rtlCol="0">
            <a:spAutoFit/>
          </a:bodyPr>
          <a:lstStyle/>
          <a:p>
            <a:r>
              <a:rPr lang="en-US" sz="2400" b="1" dirty="0" err="1"/>
              <a:t>Pythagoreanism</a:t>
            </a:r>
            <a:r>
              <a:rPr lang="en-US" sz="2400" dirty="0"/>
              <a:t> - </a:t>
            </a:r>
            <a:r>
              <a:rPr lang="en-US" sz="2400" b="1" dirty="0"/>
              <a:t>Pythagoras</a:t>
            </a:r>
            <a:r>
              <a:rPr lang="en-US" sz="2400" dirty="0"/>
              <a:t>, C6 BCE Greek philosopher, founded a school and a philosophical system. His teaching was ethical, religious, and mystical. Metempsychosis / transmigration = the soul (human and animal) passes from one body to another body; hence vegetarianism and rituals of purification thought to promote superior reincarnation</a:t>
            </a:r>
          </a:p>
          <a:p>
            <a:endParaRPr lang="en-US" sz="2400" dirty="0"/>
          </a:p>
          <a:p>
            <a:r>
              <a:rPr lang="en-US" sz="2400" b="1" dirty="0"/>
              <a:t>Orphism</a:t>
            </a:r>
            <a:r>
              <a:rPr lang="en-US" sz="2400" dirty="0"/>
              <a:t> – ancient Greek </a:t>
            </a:r>
            <a:r>
              <a:rPr lang="en-US" sz="2400" b="1" dirty="0"/>
              <a:t>mystic cult</a:t>
            </a:r>
            <a:r>
              <a:rPr lang="en-US" sz="2400" dirty="0"/>
              <a:t>, supposedly drawn from writings of</a:t>
            </a:r>
            <a:r>
              <a:rPr lang="en-US" sz="2400" b="1" dirty="0"/>
              <a:t> Orpheus</a:t>
            </a:r>
            <a:r>
              <a:rPr lang="en-US" sz="2400" dirty="0"/>
              <a:t>, Orphic hymns</a:t>
            </a:r>
            <a:r>
              <a:rPr lang="en-US" sz="2400" b="1" dirty="0"/>
              <a:t>; </a:t>
            </a:r>
            <a:r>
              <a:rPr lang="en-US" sz="2400" dirty="0"/>
              <a:t>soul was a fallen god, which might be restored by a system of “purifications” (</a:t>
            </a:r>
            <a:r>
              <a:rPr lang="en-US" sz="2400" i="1" dirty="0" err="1"/>
              <a:t>katharmoi</a:t>
            </a:r>
            <a:r>
              <a:rPr lang="en-US" sz="2400" dirty="0"/>
              <a:t>) and “rituals” (</a:t>
            </a:r>
            <a:r>
              <a:rPr lang="en-US" sz="2400" i="1" dirty="0" err="1"/>
              <a:t>orgia</a:t>
            </a:r>
            <a:r>
              <a:rPr lang="en-US" sz="2400" dirty="0"/>
              <a:t>); the physical body (</a:t>
            </a:r>
            <a:r>
              <a:rPr lang="en-US" sz="2400" i="1" dirty="0"/>
              <a:t>soma</a:t>
            </a:r>
            <a:r>
              <a:rPr lang="en-US" sz="2400" dirty="0"/>
              <a:t>) was a prison</a:t>
            </a:r>
            <a:r>
              <a:rPr lang="en-US" sz="2400" b="1" dirty="0"/>
              <a:t>-</a:t>
            </a:r>
            <a:r>
              <a:rPr lang="en-US" sz="2400" dirty="0"/>
              <a:t>chamber for the soul (psyche); Orphic saying: </a:t>
            </a:r>
            <a:r>
              <a:rPr lang="en-US" sz="2400" i="1" dirty="0" err="1"/>
              <a:t>sōma</a:t>
            </a:r>
            <a:r>
              <a:rPr lang="en-US" sz="2400" i="1" dirty="0"/>
              <a:t> </a:t>
            </a:r>
            <a:r>
              <a:rPr lang="en-US" sz="2400" i="1" dirty="0" err="1"/>
              <a:t>sēma</a:t>
            </a:r>
            <a:r>
              <a:rPr lang="en-US" sz="2400" dirty="0"/>
              <a:t>, “the body</a:t>
            </a:r>
            <a:r>
              <a:rPr lang="en-US" sz="2400" b="1" dirty="0"/>
              <a:t> </a:t>
            </a:r>
            <a:r>
              <a:rPr lang="en-US" sz="2400" dirty="0"/>
              <a:t>is</a:t>
            </a:r>
            <a:r>
              <a:rPr lang="en-US" sz="2400" b="1" dirty="0"/>
              <a:t> </a:t>
            </a:r>
            <a:r>
              <a:rPr lang="en-US" sz="2400" dirty="0"/>
              <a:t>tomb”</a:t>
            </a:r>
          </a:p>
        </p:txBody>
      </p:sp>
    </p:spTree>
    <p:extLst>
      <p:ext uri="{BB962C8B-B14F-4D97-AF65-F5344CB8AC3E}">
        <p14:creationId xmlns:p14="http://schemas.microsoft.com/office/powerpoint/2010/main" val="19357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26500"/>
          </a:xfrm>
          <a:prstGeom prst="rect">
            <a:avLst/>
          </a:prstGeom>
          <a:gradFill>
            <a:gsLst>
              <a:gs pos="0">
                <a:schemeClr val="accent5">
                  <a:lumMod val="60000"/>
                  <a:lumOff val="40000"/>
                </a:schemeClr>
              </a:gs>
              <a:gs pos="48000">
                <a:schemeClr val="accent1">
                  <a:tint val="50000"/>
                  <a:shade val="100000"/>
                  <a:satMod val="350000"/>
                </a:schemeClr>
              </a:gs>
              <a:gs pos="22000">
                <a:schemeClr val="accent5">
                  <a:lumMod val="40000"/>
                  <a:lumOff val="60000"/>
                </a:schemeClr>
              </a:gs>
              <a:gs pos="75000">
                <a:schemeClr val="accent1">
                  <a:lumMod val="40000"/>
                  <a:lumOff val="60000"/>
                </a:schemeClr>
              </a:gs>
              <a:gs pos="100000">
                <a:schemeClr val="tx2">
                  <a:lumMod val="40000"/>
                  <a:lumOff val="60000"/>
                </a:schemeClr>
              </a:gs>
            </a:gsLst>
            <a:lin ang="19560000" scaled="0"/>
          </a:gradFill>
          <a:ln>
            <a:gradFill flip="none" rotWithShape="1">
              <a:gsLst>
                <a:gs pos="0">
                  <a:schemeClr val="accent1">
                    <a:shade val="95000"/>
                    <a:satMod val="105000"/>
                  </a:schemeClr>
                </a:gs>
                <a:gs pos="16000">
                  <a:srgbClr val="FFFFFF"/>
                </a:gs>
                <a:gs pos="36000">
                  <a:schemeClr val="accent1">
                    <a:shade val="95000"/>
                    <a:satMod val="105000"/>
                  </a:schemeClr>
                </a:gs>
                <a:gs pos="52000">
                  <a:srgbClr val="FFFFFF"/>
                </a:gs>
                <a:gs pos="65000">
                  <a:schemeClr val="accent1">
                    <a:shade val="95000"/>
                    <a:satMod val="105000"/>
                  </a:schemeClr>
                </a:gs>
              </a:gsLst>
              <a:lin ang="1914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mbria"/>
            </a:endParaRPr>
          </a:p>
        </p:txBody>
      </p:sp>
      <p:sp>
        <p:nvSpPr>
          <p:cNvPr id="7" name="Title 1"/>
          <p:cNvSpPr txBox="1">
            <a:spLocks/>
          </p:cNvSpPr>
          <p:nvPr/>
        </p:nvSpPr>
        <p:spPr>
          <a:xfrm>
            <a:off x="0" y="0"/>
            <a:ext cx="9144000" cy="11265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dirty="0">
                <a:ln>
                  <a:solidFill>
                    <a:schemeClr val="bg1">
                      <a:lumMod val="65000"/>
                    </a:schemeClr>
                  </a:solidFill>
                </a:ln>
                <a:gradFill flip="none" rotWithShape="1">
                  <a:gsLst>
                    <a:gs pos="13000">
                      <a:schemeClr val="bg1">
                        <a:lumMod val="75000"/>
                      </a:schemeClr>
                    </a:gs>
                    <a:gs pos="30000">
                      <a:schemeClr val="bg1">
                        <a:lumMod val="85000"/>
                        <a:alpha val="0"/>
                      </a:schemeClr>
                    </a:gs>
                    <a:gs pos="51000">
                      <a:schemeClr val="bg1">
                        <a:lumMod val="85000"/>
                        <a:alpha val="30000"/>
                      </a:schemeClr>
                    </a:gs>
                    <a:gs pos="73000">
                      <a:schemeClr val="bg1">
                        <a:lumMod val="65000"/>
                      </a:schemeClr>
                    </a:gs>
                    <a:gs pos="100000">
                      <a:schemeClr val="bg1">
                        <a:lumMod val="85000"/>
                        <a:alpha val="17000"/>
                      </a:schemeClr>
                    </a:gs>
                    <a:gs pos="0">
                      <a:schemeClr val="bg1">
                        <a:lumMod val="65000"/>
                      </a:schemeClr>
                    </a:gs>
                  </a:gsLst>
                  <a:path path="circle">
                    <a:fillToRect l="100000" t="100000"/>
                  </a:path>
                  <a:tileRect r="-100000" b="-100000"/>
                </a:gradFill>
                <a:effectLst>
                  <a:outerShdw blurRad="50800" dist="38100" dir="2700000" algn="tl" rotWithShape="0">
                    <a:srgbClr val="000000">
                      <a:alpha val="43000"/>
                    </a:srgbClr>
                  </a:outerShdw>
                </a:effectLst>
                <a:uLnTx/>
                <a:uFillTx/>
                <a:latin typeface="Garamond"/>
                <a:ea typeface="+mj-ea"/>
                <a:cs typeface="Garamond"/>
              </a:rPr>
              <a:t>OEDIPUS</a:t>
            </a:r>
            <a:r>
              <a:rPr kumimoji="0" lang="en-US" sz="5500" b="1" i="0" u="none" strike="noStrike" kern="1200" cap="none" spc="0" normalizeH="0" noProof="0" dirty="0">
                <a:ln>
                  <a:solidFill>
                    <a:schemeClr val="bg1">
                      <a:lumMod val="65000"/>
                    </a:schemeClr>
                  </a:solidFill>
                </a:ln>
                <a:gradFill flip="none" rotWithShape="1">
                  <a:gsLst>
                    <a:gs pos="13000">
                      <a:schemeClr val="bg1">
                        <a:lumMod val="75000"/>
                      </a:schemeClr>
                    </a:gs>
                    <a:gs pos="30000">
                      <a:schemeClr val="bg1">
                        <a:lumMod val="85000"/>
                        <a:alpha val="0"/>
                      </a:schemeClr>
                    </a:gs>
                    <a:gs pos="51000">
                      <a:schemeClr val="bg1">
                        <a:lumMod val="85000"/>
                        <a:alpha val="30000"/>
                      </a:schemeClr>
                    </a:gs>
                    <a:gs pos="73000">
                      <a:schemeClr val="bg1">
                        <a:lumMod val="65000"/>
                      </a:schemeClr>
                    </a:gs>
                    <a:gs pos="100000">
                      <a:schemeClr val="bg1">
                        <a:lumMod val="85000"/>
                        <a:alpha val="17000"/>
                      </a:schemeClr>
                    </a:gs>
                    <a:gs pos="0">
                      <a:schemeClr val="bg1">
                        <a:lumMod val="65000"/>
                      </a:schemeClr>
                    </a:gs>
                  </a:gsLst>
                  <a:path path="circle">
                    <a:fillToRect l="100000" t="100000"/>
                  </a:path>
                  <a:tileRect r="-100000" b="-100000"/>
                </a:gradFill>
                <a:effectLst>
                  <a:outerShdw blurRad="50800" dist="38100" dir="2700000" algn="tl" rotWithShape="0">
                    <a:srgbClr val="000000">
                      <a:alpha val="43000"/>
                    </a:srgbClr>
                  </a:outerShdw>
                </a:effectLst>
                <a:uLnTx/>
                <a:uFillTx/>
                <a:latin typeface="Garamond"/>
                <a:ea typeface="+mj-ea"/>
                <a:cs typeface="Garamond"/>
              </a:rPr>
              <a:t> MYTH:</a:t>
            </a:r>
            <a:endParaRPr kumimoji="0" lang="en-US" sz="5500" b="1" i="0" u="none" strike="noStrike" kern="1200" cap="none" spc="0" normalizeH="0" baseline="0" noProof="0" dirty="0">
              <a:ln>
                <a:solidFill>
                  <a:schemeClr val="bg1">
                    <a:lumMod val="65000"/>
                  </a:schemeClr>
                </a:solidFill>
              </a:ln>
              <a:gradFill flip="none" rotWithShape="1">
                <a:gsLst>
                  <a:gs pos="13000">
                    <a:schemeClr val="bg1">
                      <a:lumMod val="75000"/>
                    </a:schemeClr>
                  </a:gs>
                  <a:gs pos="30000">
                    <a:schemeClr val="bg1">
                      <a:lumMod val="85000"/>
                      <a:alpha val="0"/>
                    </a:schemeClr>
                  </a:gs>
                  <a:gs pos="51000">
                    <a:schemeClr val="bg1">
                      <a:lumMod val="85000"/>
                      <a:alpha val="30000"/>
                    </a:schemeClr>
                  </a:gs>
                  <a:gs pos="73000">
                    <a:schemeClr val="bg1">
                      <a:lumMod val="65000"/>
                    </a:schemeClr>
                  </a:gs>
                  <a:gs pos="100000">
                    <a:schemeClr val="bg1">
                      <a:lumMod val="85000"/>
                      <a:alpha val="17000"/>
                    </a:schemeClr>
                  </a:gs>
                  <a:gs pos="0">
                    <a:schemeClr val="bg1">
                      <a:lumMod val="65000"/>
                    </a:schemeClr>
                  </a:gs>
                </a:gsLst>
                <a:path path="circle">
                  <a:fillToRect l="100000" t="100000"/>
                </a:path>
                <a:tileRect r="-100000" b="-100000"/>
              </a:gradFill>
              <a:effectLst>
                <a:outerShdw blurRad="50800" dist="38100" dir="2700000" algn="tl" rotWithShape="0">
                  <a:srgbClr val="000000">
                    <a:alpha val="43000"/>
                  </a:srgbClr>
                </a:outerShdw>
              </a:effectLst>
              <a:uLnTx/>
              <a:uFillTx/>
              <a:latin typeface="Garamond"/>
              <a:ea typeface="+mj-ea"/>
              <a:cs typeface="Garamond"/>
            </a:endParaRPr>
          </a:p>
        </p:txBody>
      </p:sp>
      <p:sp>
        <p:nvSpPr>
          <p:cNvPr id="9" name="Title 1"/>
          <p:cNvSpPr txBox="1">
            <a:spLocks/>
          </p:cNvSpPr>
          <p:nvPr/>
        </p:nvSpPr>
        <p:spPr>
          <a:xfrm>
            <a:off x="0" y="3526899"/>
            <a:ext cx="9144000" cy="1126500"/>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GREEK EPIC CYCLE:</a:t>
            </a:r>
            <a:r>
              <a:rPr kumimoji="0" lang="en-US" sz="2700" b="1" i="0" u="none" strike="noStrike" kern="1200" cap="none" spc="0" normalizeH="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i="0" u="none" strike="noStrike" kern="1200" cap="none" spc="0" normalizeH="0" noProof="0" dirty="0">
                <a:ln w="3175">
                  <a:solidFill>
                    <a:schemeClr val="tx1"/>
                  </a:solidFill>
                </a:ln>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Oedipodeia</a:t>
            </a:r>
            <a:endPar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i="1" u="none" strike="noStrike" kern="1200" cap="none" spc="0" normalizeH="0" baseline="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i="1" u="none" strike="noStrike" kern="1200" cap="none" spc="0" normalizeH="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i="1" u="none" strike="noStrike" kern="1200" cap="none" spc="0" normalizeH="0" noProof="0" dirty="0" err="1">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Thebaid</a:t>
            </a:r>
            <a:endParaRPr kumimoji="0" lang="en-US" sz="2700" b="1" i="1" u="none" strike="noStrike" kern="1200" cap="none" spc="0" normalizeH="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2700" b="1" i="1" u="none" strike="noStrike" kern="1200" cap="none" spc="0" normalizeH="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ATHENIAN TRAGEDY: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AESCHYLUS</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u="none" strike="noStrike" kern="1200" cap="none" spc="0" normalizeH="0" baseline="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u="none" strike="noStrike" kern="1200" cap="none" spc="0" normalizeH="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             SOPHOCLES</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baseline="0"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EURIPIDES</a:t>
            </a:r>
          </a:p>
          <a:p>
            <a:pPr marL="0" marR="0" lvl="0" indent="0" defTabSz="457200" rtl="0" eaLnBrk="1" fontAlgn="auto" latinLnBrk="0" hangingPunct="1">
              <a:lnSpc>
                <a:spcPct val="100000"/>
              </a:lnSpc>
              <a:spcBef>
                <a:spcPct val="0"/>
              </a:spcBef>
              <a:spcAft>
                <a:spcPts val="0"/>
              </a:spcAft>
              <a:buClrTx/>
              <a:buSzTx/>
              <a:buFontTx/>
              <a:buNone/>
              <a:tabLst/>
              <a:defRPr/>
            </a:pPr>
            <a:endParaRPr lang="en-US" sz="2700" b="1" dirty="0">
              <a:solidFill>
                <a:srgbClr val="AC458D"/>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ROMAN TRAGEDY: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ACCIUS (2</a:t>
            </a:r>
            <a:r>
              <a:rPr lang="en-US" sz="2700" b="1" baseline="30000"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nd</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C BCE) [fragments]</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SENECA (1</a:t>
            </a:r>
            <a:r>
              <a:rPr lang="en-US" sz="2700" b="1" baseline="30000"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st</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C CE):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Oedipus, 													Phoenician Women</a:t>
            </a:r>
          </a:p>
          <a:p>
            <a:pPr marL="0" marR="0" lvl="0" indent="0" defTabSz="457200" rtl="0" eaLnBrk="1" fontAlgn="auto" latinLnBrk="0" hangingPunct="1">
              <a:lnSpc>
                <a:spcPct val="100000"/>
              </a:lnSpc>
              <a:spcBef>
                <a:spcPct val="0"/>
              </a:spcBef>
              <a:spcAft>
                <a:spcPts val="0"/>
              </a:spcAft>
              <a:buClrTx/>
              <a:buSzTx/>
              <a:buFontTx/>
              <a:buNone/>
              <a:tabLst/>
              <a:defRPr/>
            </a:pPr>
            <a:endParaRPr lang="en-US" sz="2700" b="1" i="1" dirty="0">
              <a:solidFill>
                <a:srgbClr val="AC458D"/>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ROMAN EPIC:			 </a:t>
            </a:r>
            <a:r>
              <a:rPr lang="en-US" sz="2700" b="1" dirty="0">
                <a:solidFill>
                  <a:srgbClr val="6289B9"/>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STATIUS (1</a:t>
            </a:r>
            <a:r>
              <a:rPr lang="en-US" sz="2700" b="1" baseline="30000"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st</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C CE):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Thebaid</a:t>
            </a:r>
            <a:endPar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a:t>
            </a:r>
          </a:p>
        </p:txBody>
      </p:sp>
    </p:spTree>
    <p:extLst>
      <p:ext uri="{BB962C8B-B14F-4D97-AF65-F5344CB8AC3E}">
        <p14:creationId xmlns:p14="http://schemas.microsoft.com/office/powerpoint/2010/main" val="12806949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99E08D-CCBF-4144-BD8D-EA8375B5FAAD}"/>
              </a:ext>
            </a:extLst>
          </p:cNvPr>
          <p:cNvSpPr txBox="1"/>
          <p:nvPr/>
        </p:nvSpPr>
        <p:spPr>
          <a:xfrm>
            <a:off x="1850065" y="1382233"/>
            <a:ext cx="5422605" cy="4154984"/>
          </a:xfrm>
          <a:prstGeom prst="rect">
            <a:avLst/>
          </a:prstGeom>
          <a:noFill/>
        </p:spPr>
        <p:txBody>
          <a:bodyPr wrap="square" rtlCol="0">
            <a:spAutoFit/>
          </a:bodyPr>
          <a:lstStyle/>
          <a:p>
            <a:r>
              <a:rPr lang="en-US" sz="2400" dirty="0"/>
              <a:t>Virgil’s influence on later European thought</a:t>
            </a:r>
          </a:p>
          <a:p>
            <a:endParaRPr lang="en-US" sz="2400" dirty="0"/>
          </a:p>
          <a:p>
            <a:r>
              <a:rPr lang="en-US" sz="2400" dirty="0"/>
              <a:t>Dante (1265-1321)</a:t>
            </a:r>
          </a:p>
          <a:p>
            <a:r>
              <a:rPr lang="en-US" sz="2400" i="1" dirty="0"/>
              <a:t>The Divine Comedy </a:t>
            </a:r>
          </a:p>
          <a:p>
            <a:r>
              <a:rPr lang="en-US" sz="2400" i="1" dirty="0"/>
              <a:t>	Inferno – </a:t>
            </a:r>
            <a:r>
              <a:rPr lang="en-US" sz="2400" dirty="0"/>
              <a:t>Virgil is Dante’s guide!</a:t>
            </a:r>
          </a:p>
          <a:p>
            <a:r>
              <a:rPr lang="en-US" sz="2400" i="1" dirty="0"/>
              <a:t>	</a:t>
            </a:r>
            <a:r>
              <a:rPr lang="en-US" sz="2400" i="1" dirty="0" err="1"/>
              <a:t>Purgatorio</a:t>
            </a:r>
            <a:endParaRPr lang="en-US" sz="2400" i="1" dirty="0"/>
          </a:p>
          <a:p>
            <a:r>
              <a:rPr lang="en-US" sz="2400" i="1" dirty="0"/>
              <a:t>	Paradiso</a:t>
            </a:r>
          </a:p>
          <a:p>
            <a:endParaRPr lang="en-US" sz="2400" i="1" dirty="0"/>
          </a:p>
          <a:p>
            <a:r>
              <a:rPr lang="en-US" sz="2400" dirty="0"/>
              <a:t>Christian world appropriates the pagan view of Hell</a:t>
            </a:r>
          </a:p>
        </p:txBody>
      </p:sp>
    </p:spTree>
    <p:extLst>
      <p:ext uri="{BB962C8B-B14F-4D97-AF65-F5344CB8AC3E}">
        <p14:creationId xmlns:p14="http://schemas.microsoft.com/office/powerpoint/2010/main" val="9134258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2648" y="1080344"/>
            <a:ext cx="2992648" cy="4031873"/>
          </a:xfrm>
          <a:prstGeom prst="rect">
            <a:avLst/>
          </a:prstGeom>
          <a:noFill/>
        </p:spPr>
        <p:txBody>
          <a:bodyPr wrap="square" rtlCol="0">
            <a:spAutoFit/>
          </a:bodyPr>
          <a:lstStyle/>
          <a:p>
            <a:pPr algn="ctr"/>
            <a:r>
              <a:rPr lang="en-US" sz="3200" dirty="0">
                <a:solidFill>
                  <a:srgbClr val="FF0000"/>
                </a:solidFill>
              </a:rPr>
              <a:t>For more on the gods of the Underworld including </a:t>
            </a:r>
            <a:r>
              <a:rPr lang="en-US" sz="3200" dirty="0" err="1">
                <a:solidFill>
                  <a:srgbClr val="FF0000"/>
                </a:solidFill>
              </a:rPr>
              <a:t>Erinyes</a:t>
            </a:r>
            <a:r>
              <a:rPr lang="en-US" sz="3200" dirty="0">
                <a:solidFill>
                  <a:srgbClr val="FF0000"/>
                </a:solidFill>
              </a:rPr>
              <a:t> (Furies) and </a:t>
            </a:r>
            <a:r>
              <a:rPr lang="en-US" sz="3200" dirty="0" err="1">
                <a:solidFill>
                  <a:srgbClr val="FF0000"/>
                </a:solidFill>
              </a:rPr>
              <a:t>Moirae</a:t>
            </a:r>
            <a:r>
              <a:rPr lang="en-US" sz="3200" dirty="0">
                <a:solidFill>
                  <a:srgbClr val="FF0000"/>
                </a:solidFill>
              </a:rPr>
              <a:t> (Fates) see</a:t>
            </a:r>
          </a:p>
          <a:p>
            <a:pPr algn="ctr"/>
            <a:r>
              <a:rPr lang="en-US" sz="3200" dirty="0" err="1">
                <a:solidFill>
                  <a:srgbClr val="FF0000"/>
                </a:solidFill>
              </a:rPr>
              <a:t>www.theoi.com</a:t>
            </a:r>
            <a:endParaRPr lang="en-US" sz="3200" dirty="0">
              <a:solidFill>
                <a:srgbClr val="FF0000"/>
              </a:solidFill>
            </a:endParaRPr>
          </a:p>
        </p:txBody>
      </p:sp>
    </p:spTree>
    <p:extLst>
      <p:ext uri="{BB962C8B-B14F-4D97-AF65-F5344CB8AC3E}">
        <p14:creationId xmlns:p14="http://schemas.microsoft.com/office/powerpoint/2010/main" val="764179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865750"/>
            <a:ext cx="9144000" cy="1126500"/>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MEDIEVAL ROMANCE:</a:t>
            </a:r>
            <a:r>
              <a:rPr kumimoji="0" lang="en-US" sz="2700" b="1" i="0" u="none" strike="noStrike" kern="1200" cap="none" spc="0" normalizeH="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i="0" u="none" strike="noStrike" kern="1200" cap="none" spc="0" normalizeH="0" noProof="0" dirty="0">
                <a:ln w="3175">
                  <a:solidFill>
                    <a:schemeClr val="tx1"/>
                  </a:solidFill>
                </a:ln>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Roman de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Thébes</a:t>
            </a:r>
            <a:endParaRPr kumimoji="0" lang="en-US" sz="2700" b="1" i="1" u="none" strike="noStrike" kern="1200" cap="none" spc="0" normalizeH="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2700" b="1" i="1" u="none" strike="noStrike" kern="1200" cap="none" spc="0" normalizeH="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RENAISSANCE EPIC: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Boccaccio (14</a:t>
            </a:r>
            <a:r>
              <a:rPr lang="en-US" sz="2700" b="1" baseline="30000"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C CE)</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u="none" strike="noStrike" kern="1200" cap="none" spc="0" normalizeH="0" baseline="0" noProof="0" dirty="0">
                <a:ln w="3175">
                  <a:noFill/>
                </a:ln>
                <a:solidFill>
                  <a:schemeClr val="tx1">
                    <a:lumMod val="65000"/>
                    <a:lumOff val="35000"/>
                  </a:schemeClr>
                </a:solidFill>
                <a:effectLst>
                  <a:outerShdw blurRad="50800" dist="38100" dir="2700000" algn="tl" rotWithShape="0">
                    <a:srgbClr val="000000">
                      <a:alpha val="43000"/>
                    </a:srgbClr>
                  </a:outerShdw>
                </a:effectLst>
                <a:uLnTx/>
                <a:uFillTx/>
                <a:latin typeface="Garamond"/>
                <a:ea typeface="+mj-ea"/>
                <a:cs typeface="Garamond"/>
              </a:rPr>
              <a:t>					</a:t>
            </a:r>
            <a:endParaRPr lang="en-US" sz="2700" b="1" dirty="0">
              <a:solidFill>
                <a:srgbClr val="AC458D"/>
              </a:solidFill>
              <a:effectLst>
                <a:outerShdw blurRad="50800" dist="38100" dir="2700000" algn="tl" rotWithShape="0">
                  <a:srgbClr val="000000">
                    <a:alpha val="43000"/>
                  </a:srgbClr>
                </a:outerShdw>
              </a:effectLst>
              <a:latin typeface="Garamond"/>
              <a:ea typeface="+mj-ea"/>
              <a:cs typeface="Garamond"/>
            </a:endParaRPr>
          </a:p>
          <a:p>
            <a:pPr lvl="0">
              <a:spcBef>
                <a:spcPct val="0"/>
              </a:spcBef>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RENAISSANCE DRAMA:	</a:t>
            </a:r>
            <a:r>
              <a:rPr lang="en-US" sz="2700" b="1" i="1" dirty="0">
                <a:solidFill>
                  <a:srgbClr val="AC458D"/>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cs typeface="Garamond"/>
              </a:rPr>
              <a:t>Dolce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cs typeface="Garamond"/>
              </a:rPr>
              <a:t>Giocasta</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cs typeface="Garamond"/>
              </a:rPr>
              <a:t> (1560)</a:t>
            </a:r>
          </a:p>
          <a:p>
            <a:pPr lvl="0">
              <a:spcBef>
                <a:spcPct val="0"/>
              </a:spcBef>
            </a:pP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Corneille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Oedipe</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(1678)</a:t>
            </a:r>
          </a:p>
          <a:p>
            <a:pPr lvl="0">
              <a:spcBef>
                <a:spcPct val="0"/>
              </a:spcBef>
            </a:pP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Racine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La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a:t>
            </a:r>
            <a:r>
              <a:rPr lang="en-US" sz="2700"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cs typeface="Garamond"/>
              </a:rPr>
              <a:t>é</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baïde</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(1664)</a:t>
            </a:r>
          </a:p>
          <a:p>
            <a:pPr lvl="0">
              <a:spcBef>
                <a:spcPct val="0"/>
              </a:spcBef>
            </a:pP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Dryden &amp; Lee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Oedipus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(1678)</a:t>
            </a:r>
          </a:p>
          <a:p>
            <a:pPr lvl="0">
              <a:spcBef>
                <a:spcPct val="0"/>
              </a:spcBef>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Voltaire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Oedipe</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(1718) </a:t>
            </a:r>
            <a:endParaRPr lang="en-US" sz="2700" b="1" i="1" dirty="0">
              <a:solidFill>
                <a:srgbClr val="AC458D"/>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19</a:t>
            </a:r>
            <a:r>
              <a:rPr lang="en-US" sz="2700" b="1" baseline="30000" dirty="0">
                <a:solidFill>
                  <a:srgbClr val="AC458D"/>
                </a:solidFill>
                <a:effectLst>
                  <a:outerShdw blurRad="50800" dist="38100" dir="2700000" algn="tl" rotWithShape="0">
                    <a:srgbClr val="000000">
                      <a:alpha val="43000"/>
                    </a:srgbClr>
                  </a:outerShdw>
                </a:effectLst>
                <a:latin typeface="Garamond"/>
                <a:ea typeface="+mj-ea"/>
                <a:cs typeface="Garamond"/>
              </a:rPr>
              <a:t>th</a:t>
            </a:r>
            <a:r>
              <a:rPr lang="en-US" sz="2700" b="1" dirty="0">
                <a:solidFill>
                  <a:srgbClr val="AC458D"/>
                </a:solidFill>
                <a:effectLst>
                  <a:outerShdw blurRad="50800" dist="38100" dir="2700000" algn="tl" rotWithShape="0">
                    <a:srgbClr val="000000">
                      <a:alpha val="43000"/>
                    </a:srgbClr>
                  </a:outerShdw>
                </a:effectLst>
                <a:latin typeface="Garamond"/>
                <a:ea typeface="+mj-ea"/>
                <a:cs typeface="Garamond"/>
              </a:rPr>
              <a:t> CENTURY ANALYSIS:  </a:t>
            </a:r>
            <a:r>
              <a:rPr lang="en-US" sz="2700" b="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Hölderlin</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(1804)</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Hegel (1831)</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Wagner (1868)</a:t>
            </a:r>
          </a:p>
          <a:p>
            <a:pPr>
              <a:spcBef>
                <a:spcPct val="0"/>
              </a:spcBef>
            </a:pPr>
            <a:r>
              <a:rPr lang="en-US" sz="2700" b="1" dirty="0">
                <a:solidFill>
                  <a:srgbClr val="AC458D"/>
                </a:solidFill>
                <a:effectLst>
                  <a:outerShdw blurRad="50800" dist="38100" dir="2700000" algn="tl" rotWithShape="0">
                    <a:srgbClr val="000000">
                      <a:alpha val="43000"/>
                    </a:srgbClr>
                  </a:outerShdw>
                </a:effectLst>
                <a:latin typeface="Garamond"/>
                <a:cs typeface="Garamond"/>
              </a:rPr>
              <a:t>19</a:t>
            </a:r>
            <a:r>
              <a:rPr lang="en-US" sz="2700" b="1" baseline="30000" dirty="0">
                <a:solidFill>
                  <a:srgbClr val="AC458D"/>
                </a:solidFill>
                <a:effectLst>
                  <a:outerShdw blurRad="50800" dist="38100" dir="2700000" algn="tl" rotWithShape="0">
                    <a:srgbClr val="000000">
                      <a:alpha val="43000"/>
                    </a:srgbClr>
                  </a:outerShdw>
                </a:effectLst>
                <a:latin typeface="Garamond"/>
                <a:cs typeface="Garamond"/>
              </a:rPr>
              <a:t>th</a:t>
            </a:r>
            <a:r>
              <a:rPr lang="en-US" sz="2700" b="1" dirty="0">
                <a:solidFill>
                  <a:srgbClr val="AC458D"/>
                </a:solidFill>
                <a:effectLst>
                  <a:outerShdw blurRad="50800" dist="38100" dir="2700000" algn="tl" rotWithShape="0">
                    <a:srgbClr val="000000">
                      <a:alpha val="43000"/>
                    </a:srgbClr>
                  </a:outerShdw>
                </a:effectLst>
                <a:latin typeface="Garamond"/>
                <a:cs typeface="Garamond"/>
              </a:rPr>
              <a:t> CENTURY ART: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cs typeface="Garamond"/>
              </a:rPr>
              <a:t>Ingres (1808) and much more</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a:t>
            </a:r>
          </a:p>
        </p:txBody>
      </p:sp>
    </p:spTree>
    <p:extLst>
      <p:ext uri="{BB962C8B-B14F-4D97-AF65-F5344CB8AC3E}">
        <p14:creationId xmlns:p14="http://schemas.microsoft.com/office/powerpoint/2010/main" val="325894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865750"/>
            <a:ext cx="9144000" cy="1126500"/>
          </a:xfrm>
          <a:prstGeom prst="rect">
            <a:avLst/>
          </a:prstGeom>
        </p:spPr>
        <p:txBody>
          <a:bodyPr vert="horz" lIns="91440" tIns="45720" rIns="91440" bIns="45720" rtlCol="0" anchor="ctr">
            <a:no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700" b="1" i="0"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20</a:t>
            </a:r>
            <a:r>
              <a:rPr kumimoji="0" lang="en-US" sz="2700" b="1" i="0" u="none" strike="noStrike" kern="1200" cap="none" spc="0" normalizeH="0" baseline="3000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TH</a:t>
            </a:r>
            <a:r>
              <a:rPr kumimoji="0" lang="en-US" sz="2700" b="1" i="0" u="none" strike="noStrike" kern="1200" cap="none" spc="0" normalizeH="0" baseline="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CENTURY:</a:t>
            </a:r>
            <a:r>
              <a:rPr kumimoji="0" lang="en-US" sz="2700" b="1" i="0" u="none" strike="noStrike" kern="1200" cap="none" spc="0" normalizeH="0" noProof="0" dirty="0">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kumimoji="0" lang="en-US" sz="2700" b="1" i="0" u="none" strike="noStrike" kern="1200" cap="none" spc="0" normalizeH="0" noProof="0" dirty="0">
                <a:ln w="3175">
                  <a:solidFill>
                    <a:schemeClr val="tx1"/>
                  </a:solidFill>
                </a:ln>
                <a:solidFill>
                  <a:srgbClr val="AC458D"/>
                </a:solidFill>
                <a:effectLst>
                  <a:outerShdw blurRad="50800" dist="38100" dir="2700000" algn="tl" rotWithShape="0">
                    <a:srgbClr val="000000">
                      <a:alpha val="43000"/>
                    </a:srgbClr>
                  </a:outerShdw>
                </a:effectLst>
                <a:uLnTx/>
                <a:uFillTx/>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Freud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The Ego and the Id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(1923)</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Freud “The Dissolution of the Oedipus 						   		    Complex” (1924)</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Stravinsky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Oedipus Rex</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(1927)</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Gide </a:t>
            </a:r>
            <a:r>
              <a:rPr lang="en-US" sz="2700" b="1" i="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Oedipe</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(1932)</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Cocteau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The Infernal Machine</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(1934)</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Martha Graham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Night Journey </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(1947)</a:t>
            </a: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Anouilh </a:t>
            </a:r>
            <a:r>
              <a:rPr lang="en-US" sz="2700" b="1" i="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Oedipus or the Lame King</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(1978)</a:t>
            </a:r>
          </a:p>
          <a:p>
            <a:pPr marL="0" marR="0" lvl="0" indent="0" defTabSz="457200" rtl="0" eaLnBrk="1" fontAlgn="auto" latinLnBrk="0" hangingPunct="1">
              <a:lnSpc>
                <a:spcPct val="100000"/>
              </a:lnSpc>
              <a:spcBef>
                <a:spcPct val="0"/>
              </a:spcBef>
              <a:spcAft>
                <a:spcPts val="0"/>
              </a:spcAft>
              <a:buClrTx/>
              <a:buSzTx/>
              <a:buFontTx/>
              <a:buNone/>
              <a:tabLst/>
              <a:defRPr/>
            </a:pPr>
            <a:endPar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endParaRPr>
          </a:p>
          <a:p>
            <a:pPr marL="0" marR="0" lvl="0" indent="0" defTabSz="457200" rtl="0" eaLnBrk="1" fontAlgn="auto" latinLnBrk="0" hangingPunct="1">
              <a:lnSpc>
                <a:spcPct val="100000"/>
              </a:lnSpc>
              <a:spcBef>
                <a:spcPct val="0"/>
              </a:spcBef>
              <a:spcAft>
                <a:spcPts val="0"/>
              </a:spcAft>
              <a:buClrTx/>
              <a:buSzTx/>
              <a:buFontTx/>
              <a:buNone/>
              <a:tabLst/>
              <a:defRPr/>
            </a:pPr>
            <a:r>
              <a:rPr lang="en-US" sz="2700" b="1" dirty="0">
                <a:ln w="3175">
                  <a:noFill/>
                </a:ln>
                <a:solidFill>
                  <a:srgbClr val="AC458D"/>
                </a:solidFill>
                <a:effectLst>
                  <a:outerShdw blurRad="50800" dist="38100" dir="2700000" algn="tl" rotWithShape="0">
                    <a:srgbClr val="000000">
                      <a:alpha val="43000"/>
                    </a:srgbClr>
                  </a:outerShdw>
                </a:effectLst>
                <a:latin typeface="Garamond"/>
                <a:ea typeface="+mj-ea"/>
                <a:cs typeface="Garamond"/>
              </a:rPr>
              <a:t>21</a:t>
            </a:r>
            <a:r>
              <a:rPr lang="en-US" sz="2700" b="1" baseline="30000" dirty="0">
                <a:ln w="3175">
                  <a:noFill/>
                </a:ln>
                <a:solidFill>
                  <a:srgbClr val="AC458D"/>
                </a:solidFill>
                <a:effectLst>
                  <a:outerShdw blurRad="50800" dist="38100" dir="2700000" algn="tl" rotWithShape="0">
                    <a:srgbClr val="000000">
                      <a:alpha val="43000"/>
                    </a:srgbClr>
                  </a:outerShdw>
                </a:effectLst>
                <a:latin typeface="Garamond"/>
                <a:ea typeface="+mj-ea"/>
                <a:cs typeface="Garamond"/>
              </a:rPr>
              <a:t>st</a:t>
            </a:r>
            <a:r>
              <a:rPr lang="en-US" sz="2700" b="1" dirty="0">
                <a:ln w="3175">
                  <a:noFill/>
                </a:ln>
                <a:solidFill>
                  <a:srgbClr val="AC458D"/>
                </a:solidFill>
                <a:effectLst>
                  <a:outerShdw blurRad="50800" dist="38100" dir="2700000" algn="tl" rotWithShape="0">
                    <a:srgbClr val="000000">
                      <a:alpha val="43000"/>
                    </a:srgbClr>
                  </a:outerShdw>
                </a:effectLst>
                <a:latin typeface="Garamond"/>
                <a:ea typeface="+mj-ea"/>
                <a:cs typeface="Garamond"/>
              </a:rPr>
              <a:t> CENTURY:</a:t>
            </a: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Oedipus starring vegetables: YouTube</a:t>
            </a:r>
          </a:p>
          <a:p>
            <a:pPr>
              <a:spcBef>
                <a:spcPct val="0"/>
              </a:spcBef>
            </a:pPr>
            <a:r>
              <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									http://vimeo.com/19152100 or 									http://</a:t>
            </a:r>
            <a:r>
              <a:rPr lang="en-US" sz="2700" b="1" dirty="0" err="1">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rPr>
              <a:t>www.wishnow.com</a:t>
            </a:r>
            <a:endParaRPr lang="en-US" sz="2700" b="1" dirty="0">
              <a:ln w="3175">
                <a:noFill/>
              </a:ln>
              <a:solidFill>
                <a:schemeClr val="tx1">
                  <a:lumMod val="65000"/>
                  <a:lumOff val="35000"/>
                </a:schemeClr>
              </a:solidFill>
              <a:effectLst>
                <a:outerShdw blurRad="50800" dist="38100" dir="2700000" algn="tl" rotWithShape="0">
                  <a:srgbClr val="000000">
                    <a:alpha val="43000"/>
                  </a:srgbClr>
                </a:outerShdw>
              </a:effectLst>
              <a:latin typeface="Garamond"/>
              <a:ea typeface="+mj-ea"/>
              <a:cs typeface="Garamond"/>
            </a:endParaRPr>
          </a:p>
        </p:txBody>
      </p:sp>
    </p:spTree>
    <p:extLst>
      <p:ext uri="{BB962C8B-B14F-4D97-AF65-F5344CB8AC3E}">
        <p14:creationId xmlns:p14="http://schemas.microsoft.com/office/powerpoint/2010/main" val="3822288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75294"/>
            <a:ext cx="9144000" cy="400110"/>
          </a:xfrm>
          <a:prstGeom prst="rect">
            <a:avLst/>
          </a:prstGeom>
        </p:spPr>
        <p:txBody>
          <a:bodyPr wrap="square">
            <a:spAutoFit/>
          </a:bodyPr>
          <a:lstStyle/>
          <a:p>
            <a:pPr algn="ctr"/>
            <a:r>
              <a:rPr lang="en-US" sz="2000" dirty="0">
                <a:latin typeface="Cambria"/>
                <a:cs typeface="Cambria"/>
              </a:rPr>
              <a:t>Sphinx, Archaic Greek statue (ca. 540 BCE)</a:t>
            </a:r>
          </a:p>
        </p:txBody>
      </p:sp>
      <p:pic>
        <p:nvPicPr>
          <p:cNvPr id="3" name="Picture 2" descr="Sphinx, Archaic Greek statue (ca. 540 BCE).jpg"/>
          <p:cNvPicPr>
            <a:picLocks noChangeAspect="1"/>
          </p:cNvPicPr>
          <p:nvPr/>
        </p:nvPicPr>
        <p:blipFill>
          <a:blip r:embed="rId3"/>
          <a:stretch>
            <a:fillRect/>
          </a:stretch>
        </p:blipFill>
        <p:spPr>
          <a:xfrm>
            <a:off x="2762250" y="1016000"/>
            <a:ext cx="3619500" cy="4826000"/>
          </a:xfrm>
          <a:prstGeom prst="rect">
            <a:avLst/>
          </a:prstGeom>
        </p:spPr>
      </p:pic>
    </p:spTree>
    <p:extLst>
      <p:ext uri="{BB962C8B-B14F-4D97-AF65-F5344CB8AC3E}">
        <p14:creationId xmlns:p14="http://schemas.microsoft.com/office/powerpoint/2010/main" val="264626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75294"/>
            <a:ext cx="9144000" cy="400110"/>
          </a:xfrm>
          <a:prstGeom prst="rect">
            <a:avLst/>
          </a:prstGeom>
        </p:spPr>
        <p:txBody>
          <a:bodyPr wrap="square">
            <a:spAutoFit/>
          </a:bodyPr>
          <a:lstStyle/>
          <a:p>
            <a:pPr algn="ctr"/>
            <a:r>
              <a:rPr lang="en-US" sz="2000" dirty="0">
                <a:latin typeface="Cambria"/>
                <a:cs typeface="Cambria"/>
              </a:rPr>
              <a:t>Oedipus and the Sphinx, Attic red-figure </a:t>
            </a:r>
            <a:r>
              <a:rPr lang="en-US" sz="2000" dirty="0" err="1">
                <a:latin typeface="Cambria"/>
                <a:cs typeface="Cambria"/>
              </a:rPr>
              <a:t>kylix</a:t>
            </a:r>
            <a:r>
              <a:rPr lang="en-US" sz="2000" dirty="0">
                <a:latin typeface="Cambria"/>
                <a:cs typeface="Cambria"/>
              </a:rPr>
              <a:t> (ca 450-440 BCE)</a:t>
            </a:r>
          </a:p>
        </p:txBody>
      </p:sp>
      <p:pic>
        <p:nvPicPr>
          <p:cNvPr id="3" name="Picture 2" descr="Oedipus and the Sphinx, Attic red-figure kylix (ca 450-440 BCE).jpg"/>
          <p:cNvPicPr>
            <a:picLocks noChangeAspect="1"/>
          </p:cNvPicPr>
          <p:nvPr/>
        </p:nvPicPr>
        <p:blipFill>
          <a:blip r:embed="rId2"/>
          <a:stretch>
            <a:fillRect/>
          </a:stretch>
        </p:blipFill>
        <p:spPr>
          <a:xfrm>
            <a:off x="1873250" y="768350"/>
            <a:ext cx="5397500" cy="5321300"/>
          </a:xfrm>
          <a:prstGeom prst="rect">
            <a:avLst/>
          </a:prstGeom>
        </p:spPr>
      </p:pic>
    </p:spTree>
    <p:extLst>
      <p:ext uri="{BB962C8B-B14F-4D97-AF65-F5344CB8AC3E}">
        <p14:creationId xmlns:p14="http://schemas.microsoft.com/office/powerpoint/2010/main" val="2637044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75239"/>
            <a:ext cx="9144000" cy="400110"/>
          </a:xfrm>
          <a:prstGeom prst="rect">
            <a:avLst/>
          </a:prstGeom>
        </p:spPr>
        <p:txBody>
          <a:bodyPr wrap="square">
            <a:spAutoFit/>
          </a:bodyPr>
          <a:lstStyle/>
          <a:p>
            <a:pPr algn="ctr"/>
            <a:r>
              <a:rPr lang="en-US" sz="2000" dirty="0">
                <a:latin typeface="Cambria"/>
                <a:cs typeface="Cambria"/>
              </a:rPr>
              <a:t>Oedipus and the Sphinx, Attic red-figure </a:t>
            </a:r>
            <a:r>
              <a:rPr lang="en-US" sz="2000" dirty="0" err="1">
                <a:latin typeface="Cambria"/>
                <a:cs typeface="Cambria"/>
              </a:rPr>
              <a:t>kylix</a:t>
            </a:r>
            <a:endParaRPr lang="en-US" sz="2000" dirty="0">
              <a:latin typeface="Cambria"/>
              <a:cs typeface="Cambria"/>
            </a:endParaRPr>
          </a:p>
        </p:txBody>
      </p:sp>
      <p:pic>
        <p:nvPicPr>
          <p:cNvPr id="4" name="Picture 3" descr="Oedipus and the Sphinx, Attic red-figure kylix.jpg"/>
          <p:cNvPicPr>
            <a:picLocks noChangeAspect="1"/>
          </p:cNvPicPr>
          <p:nvPr/>
        </p:nvPicPr>
        <p:blipFill>
          <a:blip r:embed="rId2"/>
          <a:stretch>
            <a:fillRect/>
          </a:stretch>
        </p:blipFill>
        <p:spPr>
          <a:xfrm>
            <a:off x="2286000" y="1149350"/>
            <a:ext cx="4572000" cy="4559300"/>
          </a:xfrm>
          <a:prstGeom prst="rect">
            <a:avLst/>
          </a:prstGeom>
        </p:spPr>
      </p:pic>
    </p:spTree>
    <p:extLst>
      <p:ext uri="{BB962C8B-B14F-4D97-AF65-F5344CB8AC3E}">
        <p14:creationId xmlns:p14="http://schemas.microsoft.com/office/powerpoint/2010/main" val="387480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339" y="758953"/>
            <a:ext cx="4966138" cy="3875024"/>
          </a:xfrm>
          <a:prstGeom prst="rect">
            <a:avLst/>
          </a:prstGeom>
          <a:noFill/>
          <a:ln cap="flat">
            <a:noFill/>
          </a:ln>
        </p:spPr>
      </p:pic>
      <p:sp>
        <p:nvSpPr>
          <p:cNvPr id="3" name="Text Placeholder 2"/>
          <p:cNvSpPr txBox="1">
            <a:spLocks noGrp="1"/>
          </p:cNvSpPr>
          <p:nvPr>
            <p:ph type="body" idx="1"/>
          </p:nvPr>
        </p:nvSpPr>
        <p:spPr>
          <a:xfrm>
            <a:off x="5557346" y="1042846"/>
            <a:ext cx="3175960" cy="4434757"/>
          </a:xfrm>
        </p:spPr>
        <p:txBody>
          <a:bodyPr/>
          <a:lstStyle/>
          <a:p>
            <a:pPr lvl="0"/>
            <a:r>
              <a:rPr lang="en-US" dirty="0">
                <a:solidFill>
                  <a:srgbClr val="FF0000"/>
                </a:solidFill>
              </a:rPr>
              <a:t>Oedipus and the Sphinx, Francoise Xavier Fabre, 1806-10</a:t>
            </a:r>
          </a:p>
        </p:txBody>
      </p:sp>
    </p:spTree>
    <p:extLst>
      <p:ext uri="{BB962C8B-B14F-4D97-AF65-F5344CB8AC3E}">
        <p14:creationId xmlns:p14="http://schemas.microsoft.com/office/powerpoint/2010/main" val="328949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57890"/>
            <a:ext cx="9144000" cy="400110"/>
          </a:xfrm>
          <a:prstGeom prst="rect">
            <a:avLst/>
          </a:prstGeom>
        </p:spPr>
        <p:txBody>
          <a:bodyPr wrap="square">
            <a:spAutoFit/>
          </a:bodyPr>
          <a:lstStyle/>
          <a:p>
            <a:pPr algn="ctr"/>
            <a:r>
              <a:rPr lang="en-US" sz="2000" i="1" dirty="0">
                <a:latin typeface="Cambria"/>
                <a:cs typeface="Cambria"/>
              </a:rPr>
              <a:t>Oedipus and the Sphinx </a:t>
            </a:r>
            <a:r>
              <a:rPr lang="en-US" sz="2000" dirty="0">
                <a:latin typeface="Cambria"/>
                <a:cs typeface="Cambria"/>
              </a:rPr>
              <a:t>by Jean-</a:t>
            </a:r>
            <a:r>
              <a:rPr lang="en-US" sz="2000" dirty="0" err="1">
                <a:latin typeface="Cambria"/>
                <a:cs typeface="Cambria"/>
              </a:rPr>
              <a:t>Auguste</a:t>
            </a:r>
            <a:r>
              <a:rPr lang="en-US" sz="2000" dirty="0">
                <a:latin typeface="Cambria"/>
                <a:cs typeface="Cambria"/>
              </a:rPr>
              <a:t>-Dominique Ingres (1808)</a:t>
            </a:r>
          </a:p>
        </p:txBody>
      </p:sp>
      <p:pic>
        <p:nvPicPr>
          <p:cNvPr id="3" name="Picture 2" descr="Oedipus and the Sphinx by Jean-Auguste-Dominique Ingres (180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5294" y="671919"/>
            <a:ext cx="4473412" cy="5785971"/>
          </a:xfrm>
          <a:prstGeom prst="rect">
            <a:avLst/>
          </a:prstGeom>
        </p:spPr>
      </p:pic>
    </p:spTree>
    <p:extLst>
      <p:ext uri="{BB962C8B-B14F-4D97-AF65-F5344CB8AC3E}">
        <p14:creationId xmlns:p14="http://schemas.microsoft.com/office/powerpoint/2010/main" val="229718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Later Bronze Age, 1600-1100 BCE:</a:t>
            </a:r>
          </a:p>
          <a:p>
            <a:pPr marL="0" indent="0">
              <a:buNone/>
            </a:pPr>
            <a:r>
              <a:rPr lang="en-US" dirty="0"/>
              <a:t>	Thebes (Greek mainland)</a:t>
            </a:r>
          </a:p>
          <a:p>
            <a:pPr marL="0" indent="0">
              <a:buNone/>
            </a:pPr>
            <a:r>
              <a:rPr lang="en-US" dirty="0"/>
              <a:t>	Mycenae (Greek Peloponnese)</a:t>
            </a:r>
          </a:p>
          <a:p>
            <a:pPr marL="0" indent="0">
              <a:buNone/>
            </a:pPr>
            <a:r>
              <a:rPr lang="en-US" dirty="0"/>
              <a:t>	The Trojan War (Asia Minor)</a:t>
            </a:r>
          </a:p>
          <a:p>
            <a:pPr marL="0" indent="0">
              <a:buNone/>
            </a:pPr>
            <a:r>
              <a:rPr lang="en-US" dirty="0"/>
              <a:t>	The aftermath of the Trojan War</a:t>
            </a:r>
          </a:p>
          <a:p>
            <a:pPr marL="0" indent="0">
              <a:buNone/>
            </a:pPr>
            <a:endParaRPr lang="en-US" dirty="0"/>
          </a:p>
        </p:txBody>
      </p:sp>
    </p:spTree>
    <p:extLst>
      <p:ext uri="{BB962C8B-B14F-4D97-AF65-F5344CB8AC3E}">
        <p14:creationId xmlns:p14="http://schemas.microsoft.com/office/powerpoint/2010/main" val="4226625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06030"/>
            <a:ext cx="9144000" cy="400110"/>
          </a:xfrm>
          <a:prstGeom prst="rect">
            <a:avLst/>
          </a:prstGeom>
        </p:spPr>
        <p:txBody>
          <a:bodyPr wrap="square">
            <a:spAutoFit/>
          </a:bodyPr>
          <a:lstStyle/>
          <a:p>
            <a:pPr algn="ctr"/>
            <a:r>
              <a:rPr lang="en-US" sz="2000" i="1" dirty="0">
                <a:latin typeface="Cambria"/>
                <a:cs typeface="Cambria"/>
              </a:rPr>
              <a:t>Oedipus and the Sphinx </a:t>
            </a:r>
            <a:r>
              <a:rPr lang="en-US" sz="2000" dirty="0">
                <a:latin typeface="Cambria"/>
                <a:cs typeface="Cambria"/>
              </a:rPr>
              <a:t>by </a:t>
            </a:r>
            <a:r>
              <a:rPr lang="en-US" sz="2000" dirty="0" err="1">
                <a:latin typeface="Cambria"/>
                <a:cs typeface="Cambria"/>
              </a:rPr>
              <a:t>Gustave</a:t>
            </a:r>
            <a:r>
              <a:rPr lang="en-US" sz="2000" dirty="0">
                <a:latin typeface="Cambria"/>
                <a:cs typeface="Cambria"/>
              </a:rPr>
              <a:t> Moreau (1864)</a:t>
            </a:r>
          </a:p>
        </p:txBody>
      </p:sp>
      <p:pic>
        <p:nvPicPr>
          <p:cNvPr id="3" name="Picture 2" descr="Oedipus and the Sphinx by Gustave Moreau (1864).png"/>
          <p:cNvPicPr>
            <a:picLocks noChangeAspect="1"/>
          </p:cNvPicPr>
          <p:nvPr/>
        </p:nvPicPr>
        <p:blipFill>
          <a:blip r:embed="rId2"/>
          <a:stretch>
            <a:fillRect/>
          </a:stretch>
        </p:blipFill>
        <p:spPr>
          <a:xfrm>
            <a:off x="3100025" y="451970"/>
            <a:ext cx="2943951" cy="5954060"/>
          </a:xfrm>
          <a:prstGeom prst="rect">
            <a:avLst/>
          </a:prstGeom>
        </p:spPr>
      </p:pic>
    </p:spTree>
    <p:extLst>
      <p:ext uri="{BB962C8B-B14F-4D97-AF65-F5344CB8AC3E}">
        <p14:creationId xmlns:p14="http://schemas.microsoft.com/office/powerpoint/2010/main" val="297220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9858" y="746449"/>
            <a:ext cx="4632649" cy="369332"/>
          </a:xfrm>
          <a:prstGeom prst="rect">
            <a:avLst/>
          </a:prstGeom>
          <a:noFill/>
        </p:spPr>
        <p:txBody>
          <a:bodyPr wrap="square" rtlCol="0">
            <a:spAutoFit/>
          </a:bodyPr>
          <a:lstStyle/>
          <a:p>
            <a:r>
              <a:rPr lang="en-US" dirty="0"/>
              <a:t>Oedipus and Jocasta</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653" y="302273"/>
            <a:ext cx="3123714" cy="4667986"/>
          </a:xfrm>
          <a:prstGeom prst="rect">
            <a:avLst/>
          </a:prstGeom>
        </p:spPr>
      </p:pic>
      <p:sp>
        <p:nvSpPr>
          <p:cNvPr id="5" name="TextBox 4"/>
          <p:cNvSpPr txBox="1"/>
          <p:nvPr/>
        </p:nvSpPr>
        <p:spPr>
          <a:xfrm>
            <a:off x="3415004" y="746450"/>
            <a:ext cx="3596951" cy="1384995"/>
          </a:xfrm>
          <a:prstGeom prst="rect">
            <a:avLst/>
          </a:prstGeom>
          <a:noFill/>
        </p:spPr>
        <p:txBody>
          <a:bodyPr wrap="square" rtlCol="0">
            <a:spAutoFit/>
          </a:bodyPr>
          <a:lstStyle/>
          <a:p>
            <a:r>
              <a:rPr lang="en-US" sz="2800" dirty="0"/>
              <a:t>Oedipus and Antigone,</a:t>
            </a:r>
          </a:p>
          <a:p>
            <a:r>
              <a:rPr lang="en-US" sz="2800" dirty="0" err="1"/>
              <a:t>Antoni</a:t>
            </a:r>
            <a:r>
              <a:rPr lang="en-US" sz="2800" dirty="0"/>
              <a:t> </a:t>
            </a:r>
            <a:r>
              <a:rPr lang="en-US" sz="2800" dirty="0" err="1"/>
              <a:t>Brodowski</a:t>
            </a:r>
            <a:r>
              <a:rPr lang="en-US" sz="2800" dirty="0"/>
              <a:t>, 1828</a:t>
            </a:r>
          </a:p>
        </p:txBody>
      </p:sp>
    </p:spTree>
    <p:extLst>
      <p:ext uri="{BB962C8B-B14F-4D97-AF65-F5344CB8AC3E}">
        <p14:creationId xmlns:p14="http://schemas.microsoft.com/office/powerpoint/2010/main" val="4060545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Oedipe</a:t>
            </a:r>
            <a:r>
              <a:rPr lang="fr-FR" dirty="0"/>
              <a:t> et Antigone s'exilant de Thèbes </a:t>
            </a:r>
            <a:br>
              <a:rPr lang="fr-FR" dirty="0"/>
            </a:br>
            <a:r>
              <a:rPr lang="fr-FR" dirty="0"/>
              <a:t>Louis </a:t>
            </a:r>
            <a:r>
              <a:rPr lang="fr-FR" dirty="0" err="1"/>
              <a:t>Duveau</a:t>
            </a:r>
            <a:r>
              <a:rPr lang="fr-FR" dirty="0"/>
              <a:t>, 1843</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t="-16667" b="-16667"/>
          <a:stretch>
            <a:fillRect/>
          </a:stretch>
        </p:blipFill>
        <p:spPr>
          <a:xfrm>
            <a:off x="3747820" y="908536"/>
            <a:ext cx="4887662" cy="5096536"/>
          </a:xfrm>
          <a:prstGeom prst="rect">
            <a:avLst/>
          </a:prstGeom>
        </p:spPr>
      </p:pic>
    </p:spTree>
    <p:extLst>
      <p:ext uri="{BB962C8B-B14F-4D97-AF65-F5344CB8AC3E}">
        <p14:creationId xmlns:p14="http://schemas.microsoft.com/office/powerpoint/2010/main" val="124031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388" y="1226228"/>
            <a:ext cx="3740191" cy="1200328"/>
          </a:xfrm>
          <a:prstGeom prst="rect">
            <a:avLst/>
          </a:prstGeom>
        </p:spPr>
        <p:txBody>
          <a:bodyPr wrap="square">
            <a:spAutoFit/>
          </a:bodyPr>
          <a:lstStyle/>
          <a:p>
            <a:r>
              <a:rPr lang="en-US" sz="2400" b="1" dirty="0"/>
              <a:t>Oedipus and Antigone Being Exiled, </a:t>
            </a:r>
          </a:p>
          <a:p>
            <a:r>
              <a:rPr lang="en-US" sz="2400" b="1" dirty="0"/>
              <a:t>Ernest </a:t>
            </a:r>
            <a:r>
              <a:rPr lang="en-US" sz="2400" b="1" dirty="0" err="1"/>
              <a:t>Hillemacher</a:t>
            </a:r>
            <a:r>
              <a:rPr lang="en-US" sz="2400" b="1" dirty="0"/>
              <a:t>, 1843</a:t>
            </a:r>
          </a:p>
        </p:txBody>
      </p:sp>
      <p:pic>
        <p:nvPicPr>
          <p:cNvPr id="3" name="Picture 2"/>
          <p:cNvPicPr>
            <a:picLocks noChangeAspect="1"/>
          </p:cNvPicPr>
          <p:nvPr/>
        </p:nvPicPr>
        <p:blipFill>
          <a:blip r:embed="rId2"/>
          <a:stretch>
            <a:fillRect/>
          </a:stretch>
        </p:blipFill>
        <p:spPr>
          <a:xfrm>
            <a:off x="120132" y="539066"/>
            <a:ext cx="5408256" cy="4704283"/>
          </a:xfrm>
          <a:prstGeom prst="rect">
            <a:avLst/>
          </a:prstGeom>
        </p:spPr>
      </p:pic>
    </p:spTree>
    <p:extLst>
      <p:ext uri="{BB962C8B-B14F-4D97-AF65-F5344CB8AC3E}">
        <p14:creationId xmlns:p14="http://schemas.microsoft.com/office/powerpoint/2010/main" val="2416351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4112" y="435333"/>
            <a:ext cx="5715000" cy="4917252"/>
          </a:xfrm>
          <a:prstGeom prst="rect">
            <a:avLst/>
          </a:prstGeom>
        </p:spPr>
      </p:pic>
      <p:sp>
        <p:nvSpPr>
          <p:cNvPr id="4" name="Rectangle 3"/>
          <p:cNvSpPr/>
          <p:nvPr/>
        </p:nvSpPr>
        <p:spPr>
          <a:xfrm>
            <a:off x="0" y="2348595"/>
            <a:ext cx="2897155" cy="2785378"/>
          </a:xfrm>
          <a:prstGeom prst="rect">
            <a:avLst/>
          </a:prstGeom>
        </p:spPr>
        <p:txBody>
          <a:bodyPr wrap="square">
            <a:spAutoFit/>
          </a:bodyPr>
          <a:lstStyle/>
          <a:p>
            <a:pPr algn="ctr"/>
            <a:r>
              <a:rPr lang="en-US" sz="3500" dirty="0"/>
              <a:t>The Plague of Thebes </a:t>
            </a:r>
          </a:p>
          <a:p>
            <a:pPr algn="ctr"/>
            <a:r>
              <a:rPr lang="en-US" sz="3500" dirty="0"/>
              <a:t>by Charles </a:t>
            </a:r>
            <a:r>
              <a:rPr lang="en-US" sz="3500" dirty="0" err="1"/>
              <a:t>Jalabert</a:t>
            </a:r>
            <a:endParaRPr lang="en-US" sz="3500" dirty="0"/>
          </a:p>
          <a:p>
            <a:pPr algn="ctr"/>
            <a:r>
              <a:rPr lang="en-US" sz="3500" dirty="0"/>
              <a:t>(1819-1901)</a:t>
            </a:r>
          </a:p>
        </p:txBody>
      </p:sp>
    </p:spTree>
    <p:extLst>
      <p:ext uri="{BB962C8B-B14F-4D97-AF65-F5344CB8AC3E}">
        <p14:creationId xmlns:p14="http://schemas.microsoft.com/office/powerpoint/2010/main" val="54837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9809" y="286601"/>
            <a:ext cx="3095897" cy="5181138"/>
          </a:xfrm>
        </p:spPr>
        <p:txBody>
          <a:bodyPr>
            <a:normAutofit/>
          </a:bodyPr>
          <a:lstStyle/>
          <a:p>
            <a:r>
              <a:rPr lang="en-US" sz="2400" dirty="0"/>
              <a:t>Oedipus and Antigone (Camille Felix </a:t>
            </a:r>
            <a:r>
              <a:rPr lang="en-US" sz="2400" dirty="0" err="1"/>
              <a:t>Bellanger</a:t>
            </a:r>
            <a:r>
              <a:rPr lang="en-US" sz="2400" dirty="0"/>
              <a:t>)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960" y="552839"/>
            <a:ext cx="3443288" cy="4690510"/>
          </a:xfrm>
          <a:prstGeom prst="rect">
            <a:avLst/>
          </a:prstGeom>
        </p:spPr>
      </p:pic>
    </p:spTree>
    <p:extLst>
      <p:ext uri="{BB962C8B-B14F-4D97-AF65-F5344CB8AC3E}">
        <p14:creationId xmlns:p14="http://schemas.microsoft.com/office/powerpoint/2010/main" val="39816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r>
              <a:rPr lang="en-US" sz="1800" dirty="0"/>
              <a:t>Oedipus Cursing His Son </a:t>
            </a:r>
            <a:r>
              <a:rPr lang="en-US" sz="1800" dirty="0" err="1"/>
              <a:t>Polynices</a:t>
            </a:r>
            <a:endParaRPr lang="en-US" sz="1800" dirty="0"/>
          </a:p>
        </p:txBody>
      </p:sp>
      <p:sp>
        <p:nvSpPr>
          <p:cNvPr id="4" name="Text Placeholder 3"/>
          <p:cNvSpPr txBox="1">
            <a:spLocks noGrp="1"/>
          </p:cNvSpPr>
          <p:nvPr>
            <p:ph type="body" idx="2"/>
          </p:nvPr>
        </p:nvSpPr>
        <p:spPr/>
        <p:txBody>
          <a:bodyPr>
            <a:normAutofit/>
          </a:bodyPr>
          <a:lstStyle/>
          <a:p>
            <a:r>
              <a:rPr lang="en-US" sz="2000" dirty="0"/>
              <a:t>Johann Heinrich </a:t>
            </a:r>
            <a:r>
              <a:rPr lang="en-US" sz="2000" dirty="0" err="1"/>
              <a:t>Füssli</a:t>
            </a:r>
            <a:r>
              <a:rPr lang="en-US" sz="2000" dirty="0"/>
              <a:t>, 1777</a:t>
            </a:r>
          </a:p>
        </p:txBody>
      </p:sp>
      <p:pic>
        <p:nvPicPr>
          <p:cNvPr id="5" name="Picture 4"/>
          <p:cNvPicPr>
            <a:picLocks noChangeAspect="1"/>
          </p:cNvPicPr>
          <p:nvPr/>
        </p:nvPicPr>
        <p:blipFill>
          <a:blip r:embed="rId2"/>
          <a:stretch>
            <a:fillRect/>
          </a:stretch>
        </p:blipFill>
        <p:spPr>
          <a:xfrm>
            <a:off x="3958366" y="600785"/>
            <a:ext cx="4593140" cy="5525378"/>
          </a:xfrm>
          <a:prstGeom prst="rect">
            <a:avLst/>
          </a:prstGeom>
        </p:spPr>
      </p:pic>
    </p:spTree>
    <p:extLst>
      <p:ext uri="{BB962C8B-B14F-4D97-AF65-F5344CB8AC3E}">
        <p14:creationId xmlns:p14="http://schemas.microsoft.com/office/powerpoint/2010/main" val="263728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955" y="727788"/>
            <a:ext cx="4215571" cy="3576273"/>
          </a:xfrm>
        </p:spPr>
        <p:txBody>
          <a:bodyPr>
            <a:normAutofit/>
          </a:bodyPr>
          <a:lstStyle/>
          <a:p>
            <a:r>
              <a:rPr lang="en-US" sz="3200" dirty="0"/>
              <a:t>The Seven Against Thebes, Sarcophagus </a:t>
            </a:r>
          </a:p>
        </p:txBody>
      </p:sp>
      <p:pic>
        <p:nvPicPr>
          <p:cNvPr id="3" name="Picture 2"/>
          <p:cNvPicPr>
            <a:picLocks noChangeAspect="1"/>
          </p:cNvPicPr>
          <p:nvPr/>
        </p:nvPicPr>
        <p:blipFill>
          <a:blip r:embed="rId2"/>
          <a:stretch>
            <a:fillRect/>
          </a:stretch>
        </p:blipFill>
        <p:spPr>
          <a:xfrm>
            <a:off x="147103" y="1264978"/>
            <a:ext cx="4907885" cy="4221422"/>
          </a:xfrm>
          <a:prstGeom prst="rect">
            <a:avLst/>
          </a:prstGeom>
        </p:spPr>
      </p:pic>
    </p:spTree>
    <p:extLst>
      <p:ext uri="{BB962C8B-B14F-4D97-AF65-F5344CB8AC3E}">
        <p14:creationId xmlns:p14="http://schemas.microsoft.com/office/powerpoint/2010/main" val="391864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3438" y="1071546"/>
            <a:ext cx="4214842" cy="1752600"/>
          </a:xfrm>
        </p:spPr>
        <p:txBody>
          <a:bodyPr>
            <a:normAutofit fontScale="92500" lnSpcReduction="20000"/>
          </a:bodyPr>
          <a:lstStyle/>
          <a:p>
            <a:r>
              <a:rPr lang="en-CA" dirty="0" err="1">
                <a:solidFill>
                  <a:schemeClr val="tx2">
                    <a:lumMod val="50000"/>
                  </a:schemeClr>
                </a:solidFill>
              </a:rPr>
              <a:t>Eteocles</a:t>
            </a:r>
            <a:r>
              <a:rPr lang="en-CA" dirty="0">
                <a:solidFill>
                  <a:schemeClr val="tx2">
                    <a:lumMod val="50000"/>
                  </a:schemeClr>
                </a:solidFill>
              </a:rPr>
              <a:t> and </a:t>
            </a:r>
            <a:r>
              <a:rPr lang="en-CA" dirty="0" err="1">
                <a:solidFill>
                  <a:schemeClr val="tx2">
                    <a:lumMod val="50000"/>
                  </a:schemeClr>
                </a:solidFill>
              </a:rPr>
              <a:t>Polynices</a:t>
            </a:r>
            <a:r>
              <a:rPr lang="en-CA" dirty="0">
                <a:solidFill>
                  <a:schemeClr val="tx2">
                    <a:lumMod val="50000"/>
                  </a:schemeClr>
                </a:solidFill>
              </a:rPr>
              <a:t>,</a:t>
            </a:r>
          </a:p>
          <a:p>
            <a:r>
              <a:rPr lang="en-CA" dirty="0">
                <a:solidFill>
                  <a:schemeClr val="tx2">
                    <a:lumMod val="50000"/>
                  </a:schemeClr>
                </a:solidFill>
              </a:rPr>
              <a:t> by Giovanni Battista Tiepolo</a:t>
            </a:r>
          </a:p>
          <a:p>
            <a:r>
              <a:rPr lang="en-CA" dirty="0">
                <a:solidFill>
                  <a:schemeClr val="tx2">
                    <a:lumMod val="50000"/>
                  </a:schemeClr>
                </a:solidFill>
              </a:rPr>
              <a:t>1696-1770</a:t>
            </a:r>
          </a:p>
        </p:txBody>
      </p:sp>
      <p:pic>
        <p:nvPicPr>
          <p:cNvPr id="4" name="Picture 3" descr="Image 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224" y="0"/>
            <a:ext cx="3373021" cy="6858000"/>
          </a:xfrm>
          <a:prstGeom prst="rect">
            <a:avLst/>
          </a:prstGeom>
        </p:spPr>
      </p:pic>
    </p:spTree>
    <p:extLst>
      <p:ext uri="{BB962C8B-B14F-4D97-AF65-F5344CB8AC3E}">
        <p14:creationId xmlns:p14="http://schemas.microsoft.com/office/powerpoint/2010/main" val="3266748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5429264"/>
            <a:ext cx="8229600" cy="1143000"/>
          </a:xfrm>
        </p:spPr>
        <p:txBody>
          <a:bodyPr>
            <a:normAutofit/>
          </a:bodyPr>
          <a:lstStyle/>
          <a:p>
            <a:r>
              <a:rPr lang="it-IT" sz="2000" i="1" dirty="0"/>
              <a:t>Antigone.</a:t>
            </a:r>
            <a:r>
              <a:rPr lang="it-IT" sz="2000" dirty="0"/>
              <a:t> Marie Spartali Stillman, 1844-1927</a:t>
            </a:r>
            <a:endParaRPr lang="en-CA" sz="2000" dirty="0"/>
          </a:p>
        </p:txBody>
      </p:sp>
      <p:pic>
        <p:nvPicPr>
          <p:cNvPr id="4" name="Content Placeholder 3" descr="image 2.jpg"/>
          <p:cNvPicPr>
            <a:picLocks noGrp="1" noChangeAspect="1"/>
          </p:cNvPicPr>
          <p:nvPr>
            <p:ph idx="1"/>
          </p:nvPr>
        </p:nvPicPr>
        <p:blipFill>
          <a:blip r:embed="rId2"/>
          <a:stretch>
            <a:fillRect/>
          </a:stretch>
        </p:blipFill>
        <p:spPr>
          <a:xfrm>
            <a:off x="571472" y="0"/>
            <a:ext cx="7931483" cy="5214950"/>
          </a:xfrm>
        </p:spPr>
      </p:pic>
    </p:spTree>
    <p:extLst>
      <p:ext uri="{BB962C8B-B14F-4D97-AF65-F5344CB8AC3E}">
        <p14:creationId xmlns:p14="http://schemas.microsoft.com/office/powerpoint/2010/main" val="118419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5205" y="294787"/>
            <a:ext cx="4145307" cy="594826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574132"/>
            <a:ext cx="4941739" cy="3679657"/>
          </a:xfrm>
          <a:prstGeom prst="rect">
            <a:avLst/>
          </a:prstGeom>
        </p:spPr>
      </p:pic>
      <p:sp>
        <p:nvSpPr>
          <p:cNvPr id="2" name="TextBox 1"/>
          <p:cNvSpPr txBox="1"/>
          <p:nvPr/>
        </p:nvSpPr>
        <p:spPr>
          <a:xfrm>
            <a:off x="1175510" y="5873721"/>
            <a:ext cx="3011011" cy="369332"/>
          </a:xfrm>
          <a:prstGeom prst="rect">
            <a:avLst/>
          </a:prstGeom>
          <a:noFill/>
        </p:spPr>
        <p:txBody>
          <a:bodyPr wrap="none" rtlCol="0">
            <a:spAutoFit/>
          </a:bodyPr>
          <a:lstStyle/>
          <a:p>
            <a:r>
              <a:rPr lang="en-US" dirty="0" err="1"/>
              <a:t>Hisarlik</a:t>
            </a:r>
            <a:r>
              <a:rPr lang="en-US" dirty="0"/>
              <a:t>, Turkey – Dardanelles</a:t>
            </a:r>
          </a:p>
        </p:txBody>
      </p:sp>
    </p:spTree>
    <p:extLst>
      <p:ext uri="{BB962C8B-B14F-4D97-AF65-F5344CB8AC3E}">
        <p14:creationId xmlns:p14="http://schemas.microsoft.com/office/powerpoint/2010/main" val="1955120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500702"/>
            <a:ext cx="8229600" cy="1143000"/>
          </a:xfrm>
        </p:spPr>
        <p:txBody>
          <a:bodyPr>
            <a:normAutofit/>
          </a:bodyPr>
          <a:lstStyle/>
          <a:p>
            <a:r>
              <a:rPr lang="en-CA" sz="2000" i="1" dirty="0" err="1"/>
              <a:t>Antigone</a:t>
            </a:r>
            <a:r>
              <a:rPr lang="en-CA" sz="2000" i="1" dirty="0"/>
              <a:t> in front of the dead </a:t>
            </a:r>
            <a:r>
              <a:rPr lang="en-CA" sz="2000" i="1" dirty="0" err="1"/>
              <a:t>Polyneices</a:t>
            </a:r>
            <a:r>
              <a:rPr lang="en-CA" sz="2000" i="1" dirty="0"/>
              <a:t>.</a:t>
            </a:r>
            <a:r>
              <a:rPr lang="en-CA" sz="2000" dirty="0"/>
              <a:t> </a:t>
            </a:r>
            <a:r>
              <a:rPr lang="en-CA" sz="2000" dirty="0" err="1"/>
              <a:t>Nikiforos</a:t>
            </a:r>
            <a:r>
              <a:rPr lang="en-CA" sz="2000" dirty="0"/>
              <a:t> </a:t>
            </a:r>
            <a:r>
              <a:rPr lang="en-CA" sz="2000" dirty="0" err="1"/>
              <a:t>Lytras</a:t>
            </a:r>
            <a:r>
              <a:rPr lang="en-CA" sz="2000" dirty="0"/>
              <a:t>, 1865</a:t>
            </a:r>
          </a:p>
        </p:txBody>
      </p:sp>
      <p:pic>
        <p:nvPicPr>
          <p:cNvPr id="4" name="Content Placeholder 3" descr="Image 1.jpg"/>
          <p:cNvPicPr>
            <a:picLocks noGrp="1" noChangeAspect="1"/>
          </p:cNvPicPr>
          <p:nvPr>
            <p:ph idx="1"/>
          </p:nvPr>
        </p:nvPicPr>
        <p:blipFill>
          <a:blip r:embed="rId2"/>
          <a:stretch>
            <a:fillRect/>
          </a:stretch>
        </p:blipFill>
        <p:spPr>
          <a:xfrm>
            <a:off x="460588" y="0"/>
            <a:ext cx="8040502" cy="5214950"/>
          </a:xfrm>
        </p:spPr>
      </p:pic>
    </p:spTree>
    <p:extLst>
      <p:ext uri="{BB962C8B-B14F-4D97-AF65-F5344CB8AC3E}">
        <p14:creationId xmlns:p14="http://schemas.microsoft.com/office/powerpoint/2010/main" val="3441512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5715000"/>
            <a:ext cx="8229600" cy="1143000"/>
          </a:xfrm>
        </p:spPr>
        <p:txBody>
          <a:bodyPr>
            <a:normAutofit fontScale="90000"/>
          </a:bodyPr>
          <a:lstStyle/>
          <a:p>
            <a:br>
              <a:rPr lang="fr-FR" sz="2200" i="1" dirty="0"/>
            </a:br>
            <a:r>
              <a:rPr lang="fr-FR" sz="2200" i="1" dirty="0"/>
              <a:t>Antigone et Polynice. </a:t>
            </a:r>
            <a:r>
              <a:rPr lang="fr-FR" sz="2200" dirty="0"/>
              <a:t>Benjamin Constant , 1845-1902</a:t>
            </a:r>
            <a:br>
              <a:rPr lang="fr-FR" dirty="0"/>
            </a:br>
            <a:endParaRPr lang="en-CA" dirty="0"/>
          </a:p>
        </p:txBody>
      </p:sp>
      <p:pic>
        <p:nvPicPr>
          <p:cNvPr id="4" name="Content Placeholder 3" descr="image 5.jpeg"/>
          <p:cNvPicPr>
            <a:picLocks noGrp="1" noChangeAspect="1"/>
          </p:cNvPicPr>
          <p:nvPr>
            <p:ph idx="1"/>
          </p:nvPr>
        </p:nvPicPr>
        <p:blipFill>
          <a:blip r:embed="rId2"/>
          <a:stretch>
            <a:fillRect/>
          </a:stretch>
        </p:blipFill>
        <p:spPr>
          <a:xfrm>
            <a:off x="1214414" y="0"/>
            <a:ext cx="7000924" cy="5639633"/>
          </a:xfrm>
        </p:spPr>
      </p:pic>
    </p:spTree>
    <p:extLst>
      <p:ext uri="{BB962C8B-B14F-4D97-AF65-F5344CB8AC3E}">
        <p14:creationId xmlns:p14="http://schemas.microsoft.com/office/powerpoint/2010/main" val="1467680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4" y="972595"/>
            <a:ext cx="3543296" cy="1681930"/>
          </a:xfrm>
        </p:spPr>
        <p:txBody>
          <a:bodyPr>
            <a:normAutofit/>
          </a:bodyPr>
          <a:lstStyle/>
          <a:p>
            <a:r>
              <a:rPr lang="en-CA" sz="2000" dirty="0"/>
              <a:t>Greek Stamp for International Women’s Year, 1975</a:t>
            </a:r>
            <a:br>
              <a:rPr lang="en-CA" sz="2000" dirty="0"/>
            </a:br>
            <a:br>
              <a:rPr lang="en-CA" sz="2000" dirty="0"/>
            </a:br>
            <a:r>
              <a:rPr lang="en-CA" sz="2000" dirty="0"/>
              <a:t>The conflict between Antigone and Creon</a:t>
            </a:r>
          </a:p>
        </p:txBody>
      </p:sp>
      <p:pic>
        <p:nvPicPr>
          <p:cNvPr id="4" name="Content Placeholder 3" descr="Image 3.jpg"/>
          <p:cNvPicPr>
            <a:picLocks noGrp="1" noChangeAspect="1"/>
          </p:cNvPicPr>
          <p:nvPr>
            <p:ph idx="1"/>
          </p:nvPr>
        </p:nvPicPr>
        <p:blipFill>
          <a:blip r:embed="rId2"/>
          <a:stretch>
            <a:fillRect/>
          </a:stretch>
        </p:blipFill>
        <p:spPr>
          <a:xfrm>
            <a:off x="357158" y="142852"/>
            <a:ext cx="4653062" cy="6453496"/>
          </a:xfrm>
        </p:spPr>
      </p:pic>
    </p:spTree>
    <p:extLst>
      <p:ext uri="{BB962C8B-B14F-4D97-AF65-F5344CB8AC3E}">
        <p14:creationId xmlns:p14="http://schemas.microsoft.com/office/powerpoint/2010/main" val="1270617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126500"/>
          </a:xfrm>
          <a:prstGeom prst="rect">
            <a:avLst/>
          </a:prstGeom>
          <a:gradFill>
            <a:gsLst>
              <a:gs pos="0">
                <a:schemeClr val="accent5">
                  <a:lumMod val="60000"/>
                  <a:lumOff val="40000"/>
                </a:schemeClr>
              </a:gs>
              <a:gs pos="48000">
                <a:schemeClr val="accent1">
                  <a:tint val="50000"/>
                  <a:shade val="100000"/>
                  <a:satMod val="350000"/>
                </a:schemeClr>
              </a:gs>
              <a:gs pos="22000">
                <a:schemeClr val="accent5">
                  <a:lumMod val="40000"/>
                  <a:lumOff val="60000"/>
                </a:schemeClr>
              </a:gs>
              <a:gs pos="75000">
                <a:schemeClr val="accent1">
                  <a:lumMod val="40000"/>
                  <a:lumOff val="60000"/>
                </a:schemeClr>
              </a:gs>
              <a:gs pos="100000">
                <a:schemeClr val="tx2">
                  <a:lumMod val="40000"/>
                  <a:lumOff val="60000"/>
                </a:schemeClr>
              </a:gs>
            </a:gsLst>
            <a:lin ang="19560000" scaled="0"/>
          </a:gradFill>
          <a:ln>
            <a:gradFill flip="none" rotWithShape="1">
              <a:gsLst>
                <a:gs pos="0">
                  <a:schemeClr val="accent1">
                    <a:shade val="95000"/>
                    <a:satMod val="105000"/>
                  </a:schemeClr>
                </a:gs>
                <a:gs pos="16000">
                  <a:srgbClr val="FFFFFF"/>
                </a:gs>
                <a:gs pos="36000">
                  <a:schemeClr val="accent1">
                    <a:shade val="95000"/>
                    <a:satMod val="105000"/>
                  </a:schemeClr>
                </a:gs>
                <a:gs pos="52000">
                  <a:srgbClr val="FFFFFF"/>
                </a:gs>
                <a:gs pos="65000">
                  <a:schemeClr val="accent1">
                    <a:shade val="95000"/>
                    <a:satMod val="105000"/>
                  </a:schemeClr>
                </a:gs>
              </a:gsLst>
              <a:lin ang="1914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mbria"/>
            </a:endParaRPr>
          </a:p>
        </p:txBody>
      </p:sp>
      <p:sp>
        <p:nvSpPr>
          <p:cNvPr id="3" name="Title 1"/>
          <p:cNvSpPr txBox="1">
            <a:spLocks/>
          </p:cNvSpPr>
          <p:nvPr/>
        </p:nvSpPr>
        <p:spPr>
          <a:xfrm>
            <a:off x="0" y="0"/>
            <a:ext cx="9144000" cy="1126500"/>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5000" b="1" dirty="0">
                <a:ln>
                  <a:solidFill>
                    <a:schemeClr val="bg1">
                      <a:lumMod val="65000"/>
                    </a:schemeClr>
                  </a:solidFill>
                </a:ln>
                <a:gradFill flip="none" rotWithShape="1">
                  <a:gsLst>
                    <a:gs pos="13000">
                      <a:schemeClr val="bg1">
                        <a:lumMod val="75000"/>
                      </a:schemeClr>
                    </a:gs>
                    <a:gs pos="30000">
                      <a:schemeClr val="bg1">
                        <a:lumMod val="85000"/>
                        <a:alpha val="0"/>
                      </a:schemeClr>
                    </a:gs>
                    <a:gs pos="51000">
                      <a:schemeClr val="bg1">
                        <a:lumMod val="85000"/>
                        <a:alpha val="30000"/>
                      </a:schemeClr>
                    </a:gs>
                    <a:gs pos="73000">
                      <a:schemeClr val="bg1">
                        <a:lumMod val="65000"/>
                      </a:schemeClr>
                    </a:gs>
                    <a:gs pos="100000">
                      <a:schemeClr val="bg1">
                        <a:lumMod val="85000"/>
                        <a:alpha val="17000"/>
                      </a:schemeClr>
                    </a:gs>
                    <a:gs pos="0">
                      <a:schemeClr val="bg1">
                        <a:lumMod val="65000"/>
                      </a:schemeClr>
                    </a:gs>
                  </a:gsLst>
                  <a:path path="circle">
                    <a:fillToRect l="100000" t="100000"/>
                  </a:path>
                  <a:tileRect r="-100000" b="-100000"/>
                </a:gradFill>
                <a:effectLst>
                  <a:outerShdw blurRad="50800" dist="38100" dir="2700000" algn="tl" rotWithShape="0">
                    <a:srgbClr val="000000">
                      <a:alpha val="43000"/>
                    </a:srgbClr>
                  </a:outerShdw>
                </a:effectLst>
                <a:latin typeface="Garamond"/>
                <a:ea typeface="+mj-ea"/>
                <a:cs typeface="Garamond"/>
              </a:rPr>
              <a:t>Some modern adaptations:</a:t>
            </a:r>
            <a:endParaRPr kumimoji="0" lang="en-US" sz="5000" b="1" u="none" strike="noStrike" kern="1200" cap="none" spc="0" normalizeH="0" baseline="0" noProof="0" dirty="0">
              <a:ln>
                <a:solidFill>
                  <a:schemeClr val="bg1">
                    <a:lumMod val="65000"/>
                  </a:schemeClr>
                </a:solidFill>
              </a:ln>
              <a:gradFill flip="none" rotWithShape="1">
                <a:gsLst>
                  <a:gs pos="13000">
                    <a:schemeClr val="bg1">
                      <a:lumMod val="75000"/>
                    </a:schemeClr>
                  </a:gs>
                  <a:gs pos="30000">
                    <a:schemeClr val="bg1">
                      <a:lumMod val="85000"/>
                      <a:alpha val="0"/>
                    </a:schemeClr>
                  </a:gs>
                  <a:gs pos="51000">
                    <a:schemeClr val="bg1">
                      <a:lumMod val="85000"/>
                      <a:alpha val="30000"/>
                    </a:schemeClr>
                  </a:gs>
                  <a:gs pos="73000">
                    <a:schemeClr val="bg1">
                      <a:lumMod val="65000"/>
                    </a:schemeClr>
                  </a:gs>
                  <a:gs pos="100000">
                    <a:schemeClr val="bg1">
                      <a:lumMod val="85000"/>
                      <a:alpha val="17000"/>
                    </a:schemeClr>
                  </a:gs>
                  <a:gs pos="0">
                    <a:schemeClr val="bg1">
                      <a:lumMod val="65000"/>
                    </a:schemeClr>
                  </a:gs>
                </a:gsLst>
                <a:path path="circle">
                  <a:fillToRect l="100000" t="100000"/>
                </a:path>
                <a:tileRect r="-100000" b="-100000"/>
              </a:gradFill>
              <a:effectLst>
                <a:outerShdw blurRad="50800" dist="38100" dir="2700000" algn="tl" rotWithShape="0">
                  <a:srgbClr val="000000">
                    <a:alpha val="43000"/>
                  </a:srgbClr>
                </a:outerShdw>
              </a:effectLst>
              <a:uLnTx/>
              <a:uFillTx/>
              <a:latin typeface="Garamond"/>
              <a:ea typeface="+mj-ea"/>
              <a:cs typeface="Garamond"/>
            </a:endParaRPr>
          </a:p>
        </p:txBody>
      </p:sp>
      <p:sp>
        <p:nvSpPr>
          <p:cNvPr id="4" name="Title 1"/>
          <p:cNvSpPr txBox="1">
            <a:spLocks/>
          </p:cNvSpPr>
          <p:nvPr/>
        </p:nvSpPr>
        <p:spPr>
          <a:xfrm>
            <a:off x="0" y="3451412"/>
            <a:ext cx="9144000" cy="1126500"/>
          </a:xfrm>
          <a:prstGeom prst="rect">
            <a:avLst/>
          </a:prstGeom>
        </p:spPr>
        <p:txBody>
          <a:bodyPr vert="horz" lIns="91440" tIns="45720" rIns="91440" bIns="45720" rtlCol="0" anchor="ctr">
            <a:noAutofit/>
          </a:bodyPr>
          <a:lstStyle/>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play by Jean Cocteau (1889–1963)</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full-length album by Heaven Shall Burn (2004)</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opera by Carl Orff (1895–1982)</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play by Jean Anouilh (1910–1987)</a:t>
            </a:r>
          </a:p>
          <a:p>
            <a:pPr lvl="0">
              <a:spcBef>
                <a:spcPct val="0"/>
              </a:spcBef>
            </a:pPr>
            <a:r>
              <a:rPr lang="en-US" sz="2000" b="1" dirty="0">
                <a:effectLst/>
                <a:latin typeface="Garamond"/>
                <a:ea typeface="+mj-ea"/>
                <a:cs typeface="Garamond"/>
              </a:rPr>
              <a:t>-"</a:t>
            </a:r>
            <a:r>
              <a:rPr lang="en-US" sz="2000" b="1" dirty="0" err="1">
                <a:effectLst/>
                <a:latin typeface="Garamond"/>
                <a:ea typeface="+mj-ea"/>
                <a:cs typeface="Garamond"/>
              </a:rPr>
              <a:t>Antigone</a:t>
            </a:r>
            <a:r>
              <a:rPr lang="en-US" sz="2000" b="1" dirty="0">
                <a:effectLst/>
                <a:latin typeface="Garamond"/>
                <a:ea typeface="+mj-ea"/>
                <a:cs typeface="Garamond"/>
              </a:rPr>
              <a:t>-Legend", for soprano and piano (text by </a:t>
            </a:r>
            <a:r>
              <a:rPr lang="en-US" sz="2000" b="1" dirty="0" err="1">
                <a:effectLst/>
                <a:latin typeface="Garamond"/>
                <a:ea typeface="+mj-ea"/>
                <a:cs typeface="Garamond"/>
              </a:rPr>
              <a:t>Bertolt</a:t>
            </a:r>
            <a:r>
              <a:rPr lang="en-US" sz="2000" b="1" dirty="0">
                <a:effectLst/>
                <a:latin typeface="Garamond"/>
                <a:ea typeface="+mj-ea"/>
                <a:cs typeface="Garamond"/>
              </a:rPr>
              <a:t> Brecht), by Frederic 	Rzewski (</a:t>
            </a:r>
            <a:r>
              <a:rPr lang="en-US" sz="2000" b="1" dirty="0" err="1">
                <a:effectLst/>
                <a:latin typeface="Garamond"/>
                <a:ea typeface="+mj-ea"/>
                <a:cs typeface="Garamond"/>
              </a:rPr>
              <a:t>b</a:t>
            </a:r>
            <a:r>
              <a:rPr lang="en-US" sz="2000" b="1" dirty="0">
                <a:effectLst/>
                <a:latin typeface="Garamond"/>
                <a:ea typeface="+mj-ea"/>
                <a:cs typeface="Garamond"/>
              </a:rPr>
              <a:t>. 1938)</a:t>
            </a:r>
          </a:p>
          <a:p>
            <a:pPr lvl="0">
              <a:spcBef>
                <a:spcPct val="0"/>
              </a:spcBef>
            </a:pPr>
            <a:r>
              <a:rPr lang="en-US" sz="2000" b="1" dirty="0">
                <a:effectLst/>
                <a:latin typeface="Garamond"/>
                <a:ea typeface="+mj-ea"/>
                <a:cs typeface="Garamond"/>
              </a:rPr>
              <a:t> -</a:t>
            </a:r>
            <a:r>
              <a:rPr lang="en-US" sz="2000" b="1" i="1" dirty="0" err="1">
                <a:effectLst/>
                <a:latin typeface="Garamond"/>
                <a:ea typeface="+mj-ea"/>
                <a:cs typeface="Garamond"/>
              </a:rPr>
              <a:t>Tegonni</a:t>
            </a:r>
            <a:r>
              <a:rPr lang="en-US" sz="2000" b="1" i="1" dirty="0">
                <a:effectLst/>
                <a:latin typeface="Garamond"/>
                <a:ea typeface="+mj-ea"/>
                <a:cs typeface="Garamond"/>
              </a:rPr>
              <a:t>, An African </a:t>
            </a:r>
            <a:r>
              <a:rPr lang="en-US" sz="2000" b="1" i="1" dirty="0" err="1">
                <a:effectLst/>
                <a:latin typeface="Garamond"/>
                <a:ea typeface="+mj-ea"/>
                <a:cs typeface="Garamond"/>
              </a:rPr>
              <a:t>Antigone</a:t>
            </a:r>
            <a:r>
              <a:rPr lang="en-US" sz="2000" b="1" dirty="0">
                <a:effectLst/>
                <a:latin typeface="Garamond"/>
                <a:ea typeface="+mj-ea"/>
                <a:cs typeface="Garamond"/>
              </a:rPr>
              <a:t> by Femi </a:t>
            </a:r>
            <a:r>
              <a:rPr lang="en-US" sz="2000" b="1" dirty="0" err="1">
                <a:effectLst/>
                <a:latin typeface="Garamond"/>
                <a:ea typeface="+mj-ea"/>
                <a:cs typeface="Garamond"/>
              </a:rPr>
              <a:t>Osofisan</a:t>
            </a:r>
            <a:r>
              <a:rPr lang="en-US" sz="2000" b="1" dirty="0">
                <a:effectLst/>
                <a:latin typeface="Garamond"/>
                <a:ea typeface="+mj-ea"/>
                <a:cs typeface="Garamond"/>
              </a:rPr>
              <a:t> (</a:t>
            </a:r>
            <a:r>
              <a:rPr lang="en-US" sz="2000" b="1" dirty="0" err="1">
                <a:effectLst/>
                <a:latin typeface="Garamond"/>
                <a:ea typeface="+mj-ea"/>
                <a:cs typeface="Garamond"/>
              </a:rPr>
              <a:t>b</a:t>
            </a:r>
            <a:r>
              <a:rPr lang="en-US" sz="2000" b="1" dirty="0">
                <a:effectLst/>
                <a:latin typeface="Garamond"/>
                <a:ea typeface="+mj-ea"/>
                <a:cs typeface="Garamond"/>
              </a:rPr>
              <a:t>. 1946)</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adaptation of Sophocles' play by Peruvian poet José Watanabe (</a:t>
            </a:r>
            <a:r>
              <a:rPr lang="en-US" sz="2000" b="1" dirty="0" err="1">
                <a:effectLst/>
                <a:latin typeface="Garamond"/>
                <a:ea typeface="+mj-ea"/>
                <a:cs typeface="Garamond"/>
              </a:rPr>
              <a:t>b</a:t>
            </a:r>
            <a:r>
              <a:rPr lang="en-US" sz="2000" b="1" dirty="0">
                <a:effectLst/>
                <a:latin typeface="Garamond"/>
                <a:ea typeface="+mj-ea"/>
                <a:cs typeface="Garamond"/>
              </a:rPr>
              <a:t>. 1946)</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i="1" dirty="0">
                <a:effectLst/>
                <a:latin typeface="Garamond"/>
                <a:ea typeface="+mj-ea"/>
                <a:cs typeface="Garamond"/>
              </a:rPr>
              <a:t>,</a:t>
            </a:r>
            <a:r>
              <a:rPr lang="en-US" sz="2000" b="1" dirty="0">
                <a:effectLst/>
                <a:latin typeface="Garamond"/>
                <a:ea typeface="+mj-ea"/>
                <a:cs typeface="Garamond"/>
              </a:rPr>
              <a:t> comic book by David Hopkins (</a:t>
            </a:r>
            <a:r>
              <a:rPr lang="en-US" sz="2000" b="1" dirty="0" err="1">
                <a:effectLst/>
                <a:latin typeface="Garamond"/>
                <a:ea typeface="+mj-ea"/>
                <a:cs typeface="Garamond"/>
              </a:rPr>
              <a:t>b</a:t>
            </a:r>
            <a:r>
              <a:rPr lang="en-US" sz="2000" b="1" dirty="0">
                <a:effectLst/>
                <a:latin typeface="Garamond"/>
                <a:ea typeface="+mj-ea"/>
                <a:cs typeface="Garamond"/>
              </a:rPr>
              <a:t>. 1977) </a:t>
            </a:r>
          </a:p>
          <a:p>
            <a:pPr lvl="0">
              <a:spcBef>
                <a:spcPct val="0"/>
              </a:spcBef>
            </a:pPr>
            <a:r>
              <a:rPr lang="en-US" sz="2000" b="1" dirty="0">
                <a:effectLst/>
                <a:latin typeface="Garamond"/>
                <a:ea typeface="+mj-ea"/>
                <a:cs typeface="Garamond"/>
              </a:rPr>
              <a:t>-</a:t>
            </a:r>
            <a:r>
              <a:rPr lang="en-US" sz="2000" b="1" i="1" dirty="0">
                <a:effectLst/>
                <a:latin typeface="Garamond"/>
                <a:ea typeface="+mj-ea"/>
                <a:cs typeface="Garamond"/>
              </a:rPr>
              <a:t>The Burial at Thebes</a:t>
            </a:r>
            <a:r>
              <a:rPr lang="en-US" sz="2000" b="1" dirty="0">
                <a:effectLst/>
                <a:latin typeface="Garamond"/>
                <a:ea typeface="+mj-ea"/>
                <a:cs typeface="Garamond"/>
              </a:rPr>
              <a:t> by Seamus Heaney</a:t>
            </a:r>
          </a:p>
          <a:p>
            <a:pPr lvl="0">
              <a:spcBef>
                <a:spcPct val="0"/>
              </a:spcBef>
            </a:pPr>
            <a:r>
              <a:rPr lang="en-US" sz="2000" b="1" dirty="0">
                <a:effectLst/>
                <a:latin typeface="Garamond"/>
                <a:ea typeface="+mj-ea"/>
                <a:cs typeface="Garamond"/>
              </a:rPr>
              <a:t>-</a:t>
            </a:r>
            <a:r>
              <a:rPr lang="en-US" sz="2000" b="1" i="1" dirty="0">
                <a:effectLst/>
                <a:latin typeface="Garamond"/>
                <a:ea typeface="+mj-ea"/>
                <a:cs typeface="Garamond"/>
              </a:rPr>
              <a:t>The Burial At Thebes</a:t>
            </a:r>
            <a:r>
              <a:rPr lang="en-US" sz="2000" b="1" dirty="0">
                <a:effectLst/>
                <a:latin typeface="Garamond"/>
                <a:ea typeface="+mj-ea"/>
                <a:cs typeface="Garamond"/>
              </a:rPr>
              <a:t> (2008) opera by Dominique Le </a:t>
            </a:r>
            <a:r>
              <a:rPr lang="en-US" sz="2000" b="1" dirty="0" err="1">
                <a:effectLst/>
                <a:latin typeface="Garamond"/>
                <a:ea typeface="+mj-ea"/>
                <a:cs typeface="Garamond"/>
              </a:rPr>
              <a:t>Gendre</a:t>
            </a:r>
            <a:r>
              <a:rPr lang="en-US" sz="2000" b="1" dirty="0">
                <a:effectLst/>
                <a:latin typeface="Garamond"/>
                <a:ea typeface="+mj-ea"/>
                <a:cs typeface="Garamond"/>
              </a:rPr>
              <a:t> to a libretto by Seamus 	Heaney and Derek Walcott</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Antígona</a:t>
            </a:r>
            <a:r>
              <a:rPr lang="en-US" sz="2000" b="1" i="1" dirty="0">
                <a:effectLst/>
                <a:latin typeface="Garamond"/>
                <a:ea typeface="+mj-ea"/>
                <a:cs typeface="Garamond"/>
              </a:rPr>
              <a:t> </a:t>
            </a:r>
            <a:r>
              <a:rPr lang="en-US" sz="2000" b="1" i="1" dirty="0" err="1">
                <a:effectLst/>
                <a:latin typeface="Garamond"/>
                <a:ea typeface="+mj-ea"/>
                <a:cs typeface="Garamond"/>
              </a:rPr>
              <a:t>Vélez</a:t>
            </a:r>
            <a:r>
              <a:rPr lang="en-US" sz="2000" b="1" dirty="0">
                <a:effectLst/>
                <a:latin typeface="Garamond"/>
                <a:ea typeface="+mj-ea"/>
                <a:cs typeface="Garamond"/>
              </a:rPr>
              <a:t> (1950) adaptation of Sophocles' play by Argentinean 	writer </a:t>
            </a:r>
            <a:r>
              <a:rPr lang="en-US" sz="2000" b="1" dirty="0" err="1">
                <a:effectLst/>
                <a:latin typeface="Garamond"/>
                <a:ea typeface="+mj-ea"/>
                <a:cs typeface="Garamond"/>
              </a:rPr>
              <a:t>Leopoldo</a:t>
            </a:r>
            <a:r>
              <a:rPr lang="en-US" sz="2000" b="1" dirty="0">
                <a:effectLst/>
                <a:latin typeface="Garamond"/>
                <a:ea typeface="+mj-ea"/>
                <a:cs typeface="Garamond"/>
              </a:rPr>
              <a:t> </a:t>
            </a:r>
            <a:r>
              <a:rPr lang="en-US" sz="2000" b="1" dirty="0" err="1">
                <a:effectLst/>
                <a:latin typeface="Garamond"/>
                <a:ea typeface="+mj-ea"/>
                <a:cs typeface="Garamond"/>
              </a:rPr>
              <a:t>Marechal</a:t>
            </a:r>
            <a:r>
              <a:rPr lang="en-US" sz="2000" b="1" dirty="0">
                <a:effectLst/>
                <a:latin typeface="Garamond"/>
                <a:ea typeface="+mj-ea"/>
                <a:cs typeface="Garamond"/>
              </a:rPr>
              <a:t> (1900–1970)</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Antigonai</a:t>
            </a:r>
            <a:r>
              <a:rPr lang="en-US" sz="2000" b="1" dirty="0">
                <a:effectLst/>
                <a:latin typeface="Garamond"/>
                <a:ea typeface="+mj-ea"/>
                <a:cs typeface="Garamond"/>
              </a:rPr>
              <a:t> (2009) an opera based on fragments by Sophocles and </a:t>
            </a:r>
            <a:r>
              <a:rPr lang="en-US" sz="2000" b="1" dirty="0" err="1">
                <a:effectLst/>
                <a:latin typeface="Garamond"/>
                <a:ea typeface="+mj-ea"/>
                <a:cs typeface="Garamond"/>
              </a:rPr>
              <a:t>Hölderlin</a:t>
            </a:r>
            <a:r>
              <a:rPr lang="en-US" sz="2000" b="1" dirty="0">
                <a:effectLst/>
                <a:latin typeface="Garamond"/>
                <a:ea typeface="+mj-ea"/>
                <a:cs typeface="Garamond"/>
              </a:rPr>
              <a:t> for 	three choirs and a women trio by Argentine composer Carlos Stella</a:t>
            </a:r>
          </a:p>
          <a:p>
            <a:pPr lvl="0">
              <a:spcBef>
                <a:spcPct val="0"/>
              </a:spcBef>
            </a:pPr>
            <a:r>
              <a:rPr lang="en-US" sz="2000" b="1" dirty="0">
                <a:effectLst/>
                <a:latin typeface="Garamond"/>
                <a:ea typeface="+mj-ea"/>
                <a:cs typeface="Garamond"/>
              </a:rPr>
              <a:t>-</a:t>
            </a:r>
            <a:r>
              <a:rPr lang="en-US" sz="2000" b="1" i="1" dirty="0" err="1">
                <a:effectLst/>
                <a:latin typeface="Garamond"/>
                <a:ea typeface="+mj-ea"/>
                <a:cs typeface="Garamond"/>
              </a:rPr>
              <a:t>Antigone</a:t>
            </a:r>
            <a:r>
              <a:rPr lang="en-US" sz="2000" b="1" dirty="0">
                <a:effectLst/>
                <a:latin typeface="Garamond"/>
                <a:ea typeface="+mj-ea"/>
                <a:cs typeface="Garamond"/>
              </a:rPr>
              <a:t> by </a:t>
            </a:r>
            <a:r>
              <a:rPr lang="en-US" sz="2000" b="1" dirty="0" err="1">
                <a:effectLst/>
                <a:latin typeface="Garamond"/>
                <a:ea typeface="+mj-ea"/>
                <a:cs typeface="Garamond"/>
              </a:rPr>
              <a:t>Bertolt</a:t>
            </a:r>
            <a:r>
              <a:rPr lang="en-US" sz="2000" b="1" dirty="0">
                <a:effectLst/>
                <a:latin typeface="Garamond"/>
                <a:ea typeface="+mj-ea"/>
                <a:cs typeface="Garamond"/>
              </a:rPr>
              <a:t> Brecht, based on the translation by Friedrich </a:t>
            </a:r>
            <a:r>
              <a:rPr lang="en-US" sz="2000" b="1" dirty="0" err="1">
                <a:effectLst/>
                <a:latin typeface="Garamond"/>
                <a:ea typeface="+mj-ea"/>
                <a:cs typeface="Garamond"/>
              </a:rPr>
              <a:t>Hölderlin</a:t>
            </a:r>
            <a:r>
              <a:rPr lang="en-US" sz="2000" b="1" dirty="0">
                <a:effectLst/>
                <a:latin typeface="Garamond"/>
                <a:ea typeface="+mj-ea"/>
                <a:cs typeface="Garamond"/>
              </a:rPr>
              <a:t> and 	published under the title </a:t>
            </a:r>
            <a:r>
              <a:rPr lang="en-US" sz="2000" b="1" dirty="0" err="1">
                <a:effectLst/>
                <a:latin typeface="Garamond"/>
                <a:ea typeface="+mj-ea"/>
                <a:cs typeface="Garamond"/>
              </a:rPr>
              <a:t>Antigonemodell</a:t>
            </a:r>
            <a:r>
              <a:rPr lang="en-US" sz="2000" b="1" dirty="0">
                <a:effectLst/>
                <a:latin typeface="Garamond"/>
                <a:ea typeface="+mj-ea"/>
                <a:cs typeface="Garamond"/>
              </a:rPr>
              <a:t> 1948. </a:t>
            </a:r>
          </a:p>
        </p:txBody>
      </p:sp>
    </p:spTree>
    <p:extLst>
      <p:ext uri="{BB962C8B-B14F-4D97-AF65-F5344CB8AC3E}">
        <p14:creationId xmlns:p14="http://schemas.microsoft.com/office/powerpoint/2010/main" val="857301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Later Bronze Age, 1600-1100 BCE:</a:t>
            </a:r>
          </a:p>
          <a:p>
            <a:pPr marL="0" indent="0">
              <a:buNone/>
            </a:pPr>
            <a:r>
              <a:rPr lang="en-US" dirty="0"/>
              <a:t>	Thebes (Greek mainland)</a:t>
            </a:r>
          </a:p>
          <a:p>
            <a:pPr marL="0" indent="0">
              <a:buNone/>
            </a:pPr>
            <a:r>
              <a:rPr lang="en-US" dirty="0"/>
              <a:t>	Mycenae (Greek Peloponnese)</a:t>
            </a:r>
          </a:p>
          <a:p>
            <a:pPr marL="0" indent="0">
              <a:buNone/>
            </a:pPr>
            <a:r>
              <a:rPr lang="en-US" dirty="0"/>
              <a:t>	The Trojan War (Asia Minor)</a:t>
            </a:r>
          </a:p>
          <a:p>
            <a:pPr marL="0" indent="0">
              <a:buNone/>
            </a:pPr>
            <a:r>
              <a:rPr lang="en-US" dirty="0"/>
              <a:t>	The aftermath of the Trojan War</a:t>
            </a:r>
          </a:p>
          <a:p>
            <a:pPr marL="0" indent="0">
              <a:buNone/>
            </a:pPr>
            <a:endParaRPr lang="en-US" dirty="0"/>
          </a:p>
        </p:txBody>
      </p:sp>
    </p:spTree>
    <p:extLst>
      <p:ext uri="{BB962C8B-B14F-4D97-AF65-F5344CB8AC3E}">
        <p14:creationId xmlns:p14="http://schemas.microsoft.com/office/powerpoint/2010/main" val="1998144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5205" y="294787"/>
            <a:ext cx="4145307" cy="5948266"/>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1574132"/>
            <a:ext cx="4941739" cy="3679657"/>
          </a:xfrm>
          <a:prstGeom prst="rect">
            <a:avLst/>
          </a:prstGeom>
        </p:spPr>
      </p:pic>
      <p:sp>
        <p:nvSpPr>
          <p:cNvPr id="2" name="TextBox 1"/>
          <p:cNvSpPr txBox="1"/>
          <p:nvPr/>
        </p:nvSpPr>
        <p:spPr>
          <a:xfrm>
            <a:off x="1175510" y="5873721"/>
            <a:ext cx="3011011" cy="369332"/>
          </a:xfrm>
          <a:prstGeom prst="rect">
            <a:avLst/>
          </a:prstGeom>
          <a:noFill/>
        </p:spPr>
        <p:txBody>
          <a:bodyPr wrap="none" rtlCol="0">
            <a:spAutoFit/>
          </a:bodyPr>
          <a:lstStyle/>
          <a:p>
            <a:r>
              <a:rPr lang="en-US" dirty="0" err="1"/>
              <a:t>Hisarlik</a:t>
            </a:r>
            <a:r>
              <a:rPr lang="en-US" dirty="0"/>
              <a:t>, Turkey – Dardanelles</a:t>
            </a:r>
          </a:p>
        </p:txBody>
      </p:sp>
    </p:spTree>
    <p:extLst>
      <p:ext uri="{BB962C8B-B14F-4D97-AF65-F5344CB8AC3E}">
        <p14:creationId xmlns:p14="http://schemas.microsoft.com/office/powerpoint/2010/main" val="357927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402" y="1089072"/>
            <a:ext cx="3074169" cy="4679857"/>
          </a:xfrm>
          <a:prstGeom prst="rect">
            <a:avLst/>
          </a:prstGeom>
        </p:spPr>
      </p:pic>
      <p:pic>
        <p:nvPicPr>
          <p:cNvPr id="4" name="Picture 3"/>
          <p:cNvPicPr>
            <a:picLocks noChangeAspect="1"/>
          </p:cNvPicPr>
          <p:nvPr/>
        </p:nvPicPr>
        <p:blipFill>
          <a:blip r:embed="rId4"/>
          <a:stretch>
            <a:fillRect/>
          </a:stretch>
        </p:blipFill>
        <p:spPr>
          <a:xfrm>
            <a:off x="5025591" y="2266950"/>
            <a:ext cx="3505200" cy="2324100"/>
          </a:xfrm>
          <a:prstGeom prst="rect">
            <a:avLst/>
          </a:prstGeom>
        </p:spPr>
      </p:pic>
      <p:sp>
        <p:nvSpPr>
          <p:cNvPr id="5" name="TextBox 4"/>
          <p:cNvSpPr txBox="1"/>
          <p:nvPr/>
        </p:nvSpPr>
        <p:spPr>
          <a:xfrm>
            <a:off x="1" y="6364445"/>
            <a:ext cx="9143999" cy="369332"/>
          </a:xfrm>
          <a:prstGeom prst="rect">
            <a:avLst/>
          </a:prstGeom>
          <a:noFill/>
        </p:spPr>
        <p:txBody>
          <a:bodyPr wrap="square" rtlCol="0">
            <a:spAutoFit/>
          </a:bodyPr>
          <a:lstStyle/>
          <a:p>
            <a:pPr algn="ctr"/>
            <a:r>
              <a:rPr lang="en-US" b="1" dirty="0">
                <a:latin typeface="Cambria"/>
                <a:cs typeface="Cambria"/>
              </a:rPr>
              <a:t>Heinrich Schliemann</a:t>
            </a:r>
          </a:p>
        </p:txBody>
      </p:sp>
    </p:spTree>
    <p:extLst>
      <p:ext uri="{BB962C8B-B14F-4D97-AF65-F5344CB8AC3E}">
        <p14:creationId xmlns:p14="http://schemas.microsoft.com/office/powerpoint/2010/main" val="472985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11669"/>
            <a:ext cx="9144000" cy="923330"/>
          </a:xfrm>
          <a:prstGeom prst="rect">
            <a:avLst/>
          </a:prstGeom>
        </p:spPr>
        <p:txBody>
          <a:bodyPr wrap="square">
            <a:spAutoFit/>
          </a:bodyPr>
          <a:lstStyle/>
          <a:p>
            <a:pPr algn="ctr"/>
            <a:r>
              <a:rPr lang="en-US" b="1" dirty="0">
                <a:latin typeface="Cambria"/>
                <a:cs typeface="Cambria"/>
              </a:rPr>
              <a:t>Wilhelm </a:t>
            </a:r>
            <a:r>
              <a:rPr lang="en-US" b="1" dirty="0" err="1">
                <a:latin typeface="Cambria"/>
                <a:cs typeface="Cambria"/>
              </a:rPr>
              <a:t>Dörpfeld</a:t>
            </a:r>
            <a:r>
              <a:rPr lang="en-US" b="1" dirty="0">
                <a:latin typeface="Cambria"/>
                <a:cs typeface="Cambria"/>
              </a:rPr>
              <a:t> and stratigraphy;</a:t>
            </a:r>
          </a:p>
          <a:p>
            <a:pPr algn="ctr"/>
            <a:r>
              <a:rPr lang="en-US" b="1" dirty="0">
                <a:latin typeface="Cambria"/>
                <a:cs typeface="Cambria"/>
              </a:rPr>
              <a:t>traditional date of fall of Troy: 1184 BCE</a:t>
            </a:r>
          </a:p>
          <a:p>
            <a:pPr algn="ctr"/>
            <a:endParaRPr lang="en-US" b="1" dirty="0">
              <a:latin typeface="Cambria"/>
              <a:cs typeface="Cambria"/>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205" y="941357"/>
            <a:ext cx="3224416" cy="4975286"/>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0438" y="131173"/>
            <a:ext cx="4107885" cy="5960655"/>
          </a:xfrm>
          <a:prstGeom prst="rect">
            <a:avLst/>
          </a:prstGeom>
        </p:spPr>
      </p:pic>
    </p:spTree>
    <p:extLst>
      <p:ext uri="{BB962C8B-B14F-4D97-AF65-F5344CB8AC3E}">
        <p14:creationId xmlns:p14="http://schemas.microsoft.com/office/powerpoint/2010/main" val="1245629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74524"/>
            <a:ext cx="9144000" cy="369332"/>
          </a:xfrm>
          <a:prstGeom prst="rect">
            <a:avLst/>
          </a:prstGeom>
        </p:spPr>
        <p:txBody>
          <a:bodyPr wrap="square">
            <a:spAutoFit/>
          </a:bodyPr>
          <a:lstStyle/>
          <a:p>
            <a:pPr algn="ctr"/>
            <a:r>
              <a:rPr lang="en-US" b="1" dirty="0">
                <a:latin typeface="Cambria"/>
                <a:cs typeface="Cambria"/>
              </a:rPr>
              <a:t>Massive trench bulldozed across Troy in 1872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9841" y="1003081"/>
            <a:ext cx="7624319" cy="4851839"/>
          </a:xfrm>
          <a:prstGeom prst="rect">
            <a:avLst/>
          </a:prstGeom>
        </p:spPr>
      </p:pic>
    </p:spTree>
    <p:extLst>
      <p:ext uri="{BB962C8B-B14F-4D97-AF65-F5344CB8AC3E}">
        <p14:creationId xmlns:p14="http://schemas.microsoft.com/office/powerpoint/2010/main" val="3891087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32646"/>
            <a:ext cx="9144000" cy="369332"/>
          </a:xfrm>
          <a:prstGeom prst="rect">
            <a:avLst/>
          </a:prstGeom>
        </p:spPr>
        <p:txBody>
          <a:bodyPr wrap="square">
            <a:spAutoFit/>
          </a:bodyPr>
          <a:lstStyle/>
          <a:p>
            <a:pPr algn="ctr"/>
            <a:r>
              <a:rPr lang="en-US" b="1" dirty="0" err="1">
                <a:latin typeface="Cambria"/>
                <a:cs typeface="Cambria"/>
              </a:rPr>
              <a:t>Dörpfeld</a:t>
            </a:r>
            <a:r>
              <a:rPr lang="en-US" b="1" dirty="0">
                <a:latin typeface="Cambria"/>
                <a:cs typeface="Cambria"/>
              </a:rPr>
              <a:t> on the walls of Troy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7476" y="525355"/>
            <a:ext cx="7967579" cy="5807291"/>
          </a:xfrm>
          <a:prstGeom prst="rect">
            <a:avLst/>
          </a:prstGeom>
        </p:spPr>
      </p:pic>
    </p:spTree>
    <p:extLst>
      <p:ext uri="{BB962C8B-B14F-4D97-AF65-F5344CB8AC3E}">
        <p14:creationId xmlns:p14="http://schemas.microsoft.com/office/powerpoint/2010/main" val="69024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t>Location of Thebes </a:t>
            </a:r>
          </a:p>
        </p:txBody>
      </p:sp>
      <p:pic>
        <p:nvPicPr>
          <p:cNvPr id="3" name="Content Placeholder 4"/>
          <p:cNvPicPr>
            <a:picLocks noGrp="1" noChangeAspect="1"/>
          </p:cNvPicPr>
          <p:nvPr>
            <p:ph idx="1"/>
          </p:nvPr>
        </p:nvPicPr>
        <p:blipFill>
          <a:blip r:embed="rId3"/>
          <a:stretch>
            <a:fillRect/>
          </a:stretch>
        </p:blipFill>
        <p:spPr>
          <a:xfrm>
            <a:off x="-7695179" y="-2647718"/>
            <a:ext cx="4516459" cy="5295436"/>
          </a:xfrm>
        </p:spPr>
      </p:pic>
      <p:sp>
        <p:nvSpPr>
          <p:cNvPr id="4" name="Text Placeholder 3"/>
          <p:cNvSpPr txBox="1">
            <a:spLocks noGrp="1"/>
          </p:cNvSpPr>
          <p:nvPr>
            <p:ph type="body" idx="2"/>
          </p:nvPr>
        </p:nvSpPr>
        <p:spPr/>
        <p:txBody>
          <a:bodyPr>
            <a:normAutofit/>
          </a:bodyPr>
          <a:lstStyle/>
          <a:p>
            <a:r>
              <a:rPr lang="en-US" sz="1800" dirty="0"/>
              <a:t>Important mountains near Thebes:</a:t>
            </a:r>
          </a:p>
          <a:p>
            <a:endParaRPr lang="en-US" sz="1800" dirty="0"/>
          </a:p>
          <a:p>
            <a:r>
              <a:rPr lang="en-US" sz="1800" dirty="0"/>
              <a:t>Helicon (home of the Muses, where Hesiod met the Muses)</a:t>
            </a:r>
          </a:p>
          <a:p>
            <a:endParaRPr lang="en-US" sz="1800" dirty="0"/>
          </a:p>
          <a:p>
            <a:r>
              <a:rPr lang="en-US" sz="1800" dirty="0"/>
              <a:t>Parnassus (above Delphi)</a:t>
            </a:r>
          </a:p>
          <a:p>
            <a:endParaRPr lang="en-US" sz="2000" dirty="0"/>
          </a:p>
          <a:p>
            <a:r>
              <a:rPr lang="en-US" sz="1800" dirty="0"/>
              <a:t>Cithaeron (where baby Oedipus was supposed to have been left to die)</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5996" y="1737360"/>
            <a:ext cx="4057649" cy="370057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75373" y="1550712"/>
            <a:ext cx="3571875" cy="3438525"/>
          </a:xfrm>
          <a:prstGeom prst="rect">
            <a:avLst/>
          </a:prstGeom>
        </p:spPr>
      </p:pic>
    </p:spTree>
    <p:extLst>
      <p:ext uri="{BB962C8B-B14F-4D97-AF65-F5344CB8AC3E}">
        <p14:creationId xmlns:p14="http://schemas.microsoft.com/office/powerpoint/2010/main" val="3772734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57662"/>
            <a:ext cx="9144000" cy="369332"/>
          </a:xfrm>
          <a:prstGeom prst="rect">
            <a:avLst/>
          </a:prstGeom>
        </p:spPr>
        <p:txBody>
          <a:bodyPr wrap="square">
            <a:spAutoFit/>
          </a:bodyPr>
          <a:lstStyle/>
          <a:p>
            <a:pPr algn="ctr"/>
            <a:r>
              <a:rPr lang="en-US" b="1" dirty="0">
                <a:latin typeface="Cambria"/>
                <a:cs typeface="Cambria"/>
              </a:rPr>
              <a:t>Troy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3225" y="2711918"/>
            <a:ext cx="8597551" cy="3731938"/>
          </a:xfrm>
          <a:prstGeom prst="rect">
            <a:avLst/>
          </a:prstGeom>
        </p:spPr>
      </p:pic>
      <p:pic>
        <p:nvPicPr>
          <p:cNvPr id="4" name="Picture 3"/>
          <p:cNvPicPr>
            <a:picLocks noChangeAspect="1"/>
          </p:cNvPicPr>
          <p:nvPr/>
        </p:nvPicPr>
        <p:blipFill>
          <a:blip r:embed="rId3"/>
          <a:stretch>
            <a:fillRect/>
          </a:stretch>
        </p:blipFill>
        <p:spPr>
          <a:xfrm>
            <a:off x="3414855" y="176735"/>
            <a:ext cx="2314291" cy="2314291"/>
          </a:xfrm>
          <a:prstGeom prst="rect">
            <a:avLst/>
          </a:prstGeom>
        </p:spPr>
      </p:pic>
    </p:spTree>
    <p:extLst>
      <p:ext uri="{BB962C8B-B14F-4D97-AF65-F5344CB8AC3E}">
        <p14:creationId xmlns:p14="http://schemas.microsoft.com/office/powerpoint/2010/main" val="859816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9190"/>
            <a:ext cx="9144000" cy="369332"/>
          </a:xfrm>
          <a:prstGeom prst="rect">
            <a:avLst/>
          </a:prstGeom>
        </p:spPr>
        <p:txBody>
          <a:bodyPr wrap="square">
            <a:spAutoFit/>
          </a:bodyPr>
          <a:lstStyle/>
          <a:p>
            <a:pPr algn="ctr"/>
            <a:r>
              <a:rPr lang="en-US" b="1" dirty="0">
                <a:latin typeface="Cambria"/>
                <a:cs typeface="Cambria"/>
              </a:rPr>
              <a:t>Complete </a:t>
            </a:r>
            <a:r>
              <a:rPr lang="en-US" b="1" dirty="0" err="1">
                <a:latin typeface="Cambria"/>
                <a:cs typeface="Cambria"/>
              </a:rPr>
              <a:t>stratigraphy</a:t>
            </a:r>
            <a:r>
              <a:rPr lang="en-US" b="1" dirty="0">
                <a:latin typeface="Cambria"/>
                <a:cs typeface="Cambria"/>
              </a:rPr>
              <a:t> of Troy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290" y="742248"/>
            <a:ext cx="6945421" cy="5373504"/>
          </a:xfrm>
          <a:prstGeom prst="rect">
            <a:avLst/>
          </a:prstGeom>
        </p:spPr>
      </p:pic>
    </p:spTree>
    <p:extLst>
      <p:ext uri="{BB962C8B-B14F-4D97-AF65-F5344CB8AC3E}">
        <p14:creationId xmlns:p14="http://schemas.microsoft.com/office/powerpoint/2010/main" val="408857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Later Bronze Age, 1600-1100 BCE:</a:t>
            </a:r>
          </a:p>
          <a:p>
            <a:pPr marL="0" indent="0">
              <a:buNone/>
            </a:pPr>
            <a:r>
              <a:rPr lang="en-US" dirty="0"/>
              <a:t>	Thebes (Greek mainland)</a:t>
            </a:r>
          </a:p>
          <a:p>
            <a:pPr marL="0" indent="0">
              <a:buNone/>
            </a:pPr>
            <a:r>
              <a:rPr lang="en-US" dirty="0"/>
              <a:t>	Mycenae (Greek Peloponnese)</a:t>
            </a:r>
          </a:p>
          <a:p>
            <a:pPr marL="0" indent="0">
              <a:buNone/>
            </a:pPr>
            <a:r>
              <a:rPr lang="en-US" dirty="0"/>
              <a:t>	The Trojan War (Asia Minor)</a:t>
            </a:r>
          </a:p>
          <a:p>
            <a:pPr marL="0" indent="0">
              <a:buNone/>
            </a:pPr>
            <a:r>
              <a:rPr lang="en-US" dirty="0"/>
              <a:t>	The aftermath of the Trojan War</a:t>
            </a:r>
          </a:p>
          <a:p>
            <a:pPr marL="0" indent="0">
              <a:buNone/>
            </a:pPr>
            <a:endParaRPr lang="en-US" dirty="0"/>
          </a:p>
        </p:txBody>
      </p:sp>
    </p:spTree>
    <p:extLst>
      <p:ext uri="{BB962C8B-B14F-4D97-AF65-F5344CB8AC3E}">
        <p14:creationId xmlns:p14="http://schemas.microsoft.com/office/powerpoint/2010/main" val="678700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57737" y="1276236"/>
            <a:ext cx="4014788" cy="4319863"/>
          </a:xfrm>
          <a:prstGeom prst="rect">
            <a:avLst/>
          </a:prstGeom>
        </p:spPr>
      </p:pic>
      <p:sp>
        <p:nvSpPr>
          <p:cNvPr id="2" name="Title 1"/>
          <p:cNvSpPr>
            <a:spLocks noGrp="1"/>
          </p:cNvSpPr>
          <p:nvPr>
            <p:ph type="ctrTitle"/>
          </p:nvPr>
        </p:nvSpPr>
        <p:spPr>
          <a:xfrm>
            <a:off x="685800" y="2130425"/>
            <a:ext cx="3619500" cy="1470025"/>
          </a:xfrm>
        </p:spPr>
        <p:txBody>
          <a:bodyPr/>
          <a:lstStyle/>
          <a:p>
            <a:r>
              <a:rPr lang="en-US" dirty="0"/>
              <a:t>Mycenae</a:t>
            </a:r>
          </a:p>
        </p:txBody>
      </p:sp>
    </p:spTree>
    <p:extLst>
      <p:ext uri="{BB962C8B-B14F-4D97-AF65-F5344CB8AC3E}">
        <p14:creationId xmlns:p14="http://schemas.microsoft.com/office/powerpoint/2010/main" val="285277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3600" dirty="0">
                <a:solidFill>
                  <a:srgbClr val="FF0000"/>
                </a:solidFill>
              </a:rPr>
              <a:t>PELOPONNESE = “ISLAND OF PELOPS”</a:t>
            </a:r>
          </a:p>
        </p:txBody>
      </p:sp>
    </p:spTree>
    <p:extLst>
      <p:ext uri="{BB962C8B-B14F-4D97-AF65-F5344CB8AC3E}">
        <p14:creationId xmlns:p14="http://schemas.microsoft.com/office/powerpoint/2010/main" val="3814806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5837" y="857250"/>
            <a:ext cx="7485460" cy="5067725"/>
          </a:xfrm>
          <a:prstGeom prst="rect">
            <a:avLst/>
          </a:prstGeom>
        </p:spPr>
      </p:pic>
    </p:spTree>
    <p:extLst>
      <p:ext uri="{BB962C8B-B14F-4D97-AF65-F5344CB8AC3E}">
        <p14:creationId xmlns:p14="http://schemas.microsoft.com/office/powerpoint/2010/main" val="2597577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 y="1721667"/>
            <a:ext cx="4247123" cy="3440170"/>
          </a:xfrm>
          <a:prstGeom prst="rect">
            <a:avLst/>
          </a:prstGeom>
        </p:spPr>
      </p:pic>
      <p:sp>
        <p:nvSpPr>
          <p:cNvPr id="3" name="Text Placeholder 2"/>
          <p:cNvSpPr>
            <a:spLocks noGrp="1"/>
          </p:cNvSpPr>
          <p:nvPr>
            <p:ph type="body" idx="1"/>
          </p:nvPr>
        </p:nvSpPr>
        <p:spPr>
          <a:xfrm>
            <a:off x="5171670" y="2865483"/>
            <a:ext cx="3457981" cy="1712868"/>
          </a:xfrm>
        </p:spPr>
        <p:txBody>
          <a:bodyPr>
            <a:noAutofit/>
          </a:bodyPr>
          <a:lstStyle/>
          <a:p>
            <a:r>
              <a:rPr lang="en-US" sz="4500" dirty="0"/>
              <a:t>Lions Gate </a:t>
            </a:r>
          </a:p>
          <a:p>
            <a:r>
              <a:rPr lang="en-US" sz="4500" dirty="0"/>
              <a:t>Mycenae </a:t>
            </a:r>
          </a:p>
        </p:txBody>
      </p:sp>
    </p:spTree>
    <p:extLst>
      <p:ext uri="{BB962C8B-B14F-4D97-AF65-F5344CB8AC3E}">
        <p14:creationId xmlns:p14="http://schemas.microsoft.com/office/powerpoint/2010/main" val="804908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Lions Gate – Mycenae</a:t>
            </a:r>
            <a:br>
              <a:rPr lang="en-US" dirty="0"/>
            </a:br>
            <a:r>
              <a:rPr lang="en-US" dirty="0"/>
              <a:t>“Cyclopean masonry” cf. Tiryns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5951" y="2599869"/>
            <a:ext cx="5114924" cy="3400881"/>
          </a:xfrm>
          <a:prstGeom prst="rect">
            <a:avLst/>
          </a:prstGeom>
        </p:spPr>
      </p:pic>
    </p:spTree>
    <p:extLst>
      <p:ext uri="{BB962C8B-B14F-4D97-AF65-F5344CB8AC3E}">
        <p14:creationId xmlns:p14="http://schemas.microsoft.com/office/powerpoint/2010/main" val="3448133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9190"/>
            <a:ext cx="9144000" cy="369332"/>
          </a:xfrm>
          <a:prstGeom prst="rect">
            <a:avLst/>
          </a:prstGeom>
        </p:spPr>
        <p:txBody>
          <a:bodyPr wrap="square">
            <a:spAutoFit/>
          </a:bodyPr>
          <a:lstStyle/>
          <a:p>
            <a:pPr algn="ctr"/>
            <a:r>
              <a:rPr lang="en-US" b="1" dirty="0">
                <a:latin typeface="Cambria"/>
                <a:cs typeface="Cambria"/>
              </a:rPr>
              <a:t>Lion’s Gate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9558" y="625677"/>
            <a:ext cx="4264885" cy="5606647"/>
          </a:xfrm>
          <a:prstGeom prst="rect">
            <a:avLst/>
          </a:prstGeom>
        </p:spPr>
      </p:pic>
      <p:cxnSp>
        <p:nvCxnSpPr>
          <p:cNvPr id="5" name="Straight Arrow Connector 4"/>
          <p:cNvCxnSpPr/>
          <p:nvPr/>
        </p:nvCxnSpPr>
        <p:spPr>
          <a:xfrm rot="10800000" flipV="1">
            <a:off x="6244452" y="652267"/>
            <a:ext cx="1323474" cy="847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1501480" y="2042551"/>
            <a:ext cx="1152446" cy="4893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70061" y="2531907"/>
            <a:ext cx="1056700" cy="369332"/>
          </a:xfrm>
          <a:prstGeom prst="rect">
            <a:avLst/>
          </a:prstGeom>
          <a:noFill/>
        </p:spPr>
        <p:txBody>
          <a:bodyPr wrap="none" rtlCol="0">
            <a:spAutoFit/>
          </a:bodyPr>
          <a:lstStyle/>
          <a:p>
            <a:r>
              <a:rPr lang="en-US" dirty="0" err="1">
                <a:latin typeface="Cambria"/>
                <a:cs typeface="Cambria"/>
              </a:rPr>
              <a:t>Dörpfeld</a:t>
            </a:r>
            <a:endParaRPr lang="en-US" dirty="0"/>
          </a:p>
        </p:txBody>
      </p:sp>
      <p:sp>
        <p:nvSpPr>
          <p:cNvPr id="8" name="TextBox 7"/>
          <p:cNvSpPr txBox="1"/>
          <p:nvPr/>
        </p:nvSpPr>
        <p:spPr>
          <a:xfrm>
            <a:off x="6914940" y="282935"/>
            <a:ext cx="1330149" cy="369332"/>
          </a:xfrm>
          <a:prstGeom prst="rect">
            <a:avLst/>
          </a:prstGeom>
          <a:noFill/>
        </p:spPr>
        <p:txBody>
          <a:bodyPr wrap="none" rtlCol="0">
            <a:spAutoFit/>
          </a:bodyPr>
          <a:lstStyle/>
          <a:p>
            <a:r>
              <a:rPr lang="en-US" dirty="0">
                <a:latin typeface="Cambria"/>
                <a:cs typeface="Cambria"/>
              </a:rPr>
              <a:t>Schliemann</a:t>
            </a:r>
          </a:p>
        </p:txBody>
      </p:sp>
      <p:sp>
        <p:nvSpPr>
          <p:cNvPr id="9" name="TextBox 8"/>
          <p:cNvSpPr txBox="1"/>
          <p:nvPr/>
        </p:nvSpPr>
        <p:spPr>
          <a:xfrm>
            <a:off x="1279516" y="4005533"/>
            <a:ext cx="1197764" cy="646331"/>
          </a:xfrm>
          <a:prstGeom prst="rect">
            <a:avLst/>
          </a:prstGeom>
          <a:noFill/>
        </p:spPr>
        <p:txBody>
          <a:bodyPr wrap="none" rtlCol="0">
            <a:spAutoFit/>
          </a:bodyPr>
          <a:lstStyle/>
          <a:p>
            <a:r>
              <a:rPr lang="en-US" dirty="0">
                <a:latin typeface="Cambria"/>
                <a:cs typeface="Cambria"/>
              </a:rPr>
              <a:t>Cyclopean </a:t>
            </a:r>
          </a:p>
          <a:p>
            <a:r>
              <a:rPr lang="en-US" dirty="0">
                <a:latin typeface="Cambria"/>
                <a:cs typeface="Cambria"/>
              </a:rPr>
              <a:t>masonry</a:t>
            </a:r>
          </a:p>
        </p:txBody>
      </p:sp>
      <p:cxnSp>
        <p:nvCxnSpPr>
          <p:cNvPr id="10" name="Straight Arrow Connector 9"/>
          <p:cNvCxnSpPr/>
          <p:nvPr/>
        </p:nvCxnSpPr>
        <p:spPr>
          <a:xfrm flipV="1">
            <a:off x="1863335" y="3516177"/>
            <a:ext cx="1152446" cy="4893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0568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6496" y="1278880"/>
            <a:ext cx="6698444" cy="4293483"/>
          </a:xfrm>
          <a:prstGeom prst="rect">
            <a:avLst/>
          </a:prstGeom>
          <a:noFill/>
        </p:spPr>
        <p:txBody>
          <a:bodyPr wrap="square" rtlCol="0">
            <a:spAutoFit/>
          </a:bodyPr>
          <a:lstStyle/>
          <a:p>
            <a:r>
              <a:rPr lang="en-US" sz="2100" dirty="0">
                <a:solidFill>
                  <a:srgbClr val="FF0000"/>
                </a:solidFill>
              </a:rPr>
              <a:t>Surviving tragedies on Mycenaean saga:</a:t>
            </a:r>
          </a:p>
          <a:p>
            <a:endParaRPr lang="en-US" sz="2100" dirty="0">
              <a:solidFill>
                <a:srgbClr val="FF0000"/>
              </a:solidFill>
            </a:endParaRPr>
          </a:p>
          <a:p>
            <a:r>
              <a:rPr lang="en-US" sz="2100" dirty="0">
                <a:solidFill>
                  <a:srgbClr val="FF0000"/>
                </a:solidFill>
              </a:rPr>
              <a:t>AESCHYLUS 525-456 BCE</a:t>
            </a:r>
          </a:p>
          <a:p>
            <a:r>
              <a:rPr lang="en-US" sz="2100" dirty="0">
                <a:solidFill>
                  <a:srgbClr val="FF0000"/>
                </a:solidFill>
              </a:rPr>
              <a:t>	Oresteia trilogy 458 BCE</a:t>
            </a:r>
          </a:p>
          <a:p>
            <a:r>
              <a:rPr lang="en-US" sz="2100" dirty="0">
                <a:solidFill>
                  <a:srgbClr val="FF0000"/>
                </a:solidFill>
              </a:rPr>
              <a:t>		</a:t>
            </a:r>
            <a:r>
              <a:rPr lang="en-US" sz="2100" i="1" dirty="0">
                <a:solidFill>
                  <a:srgbClr val="FF0000"/>
                </a:solidFill>
              </a:rPr>
              <a:t>Agamemnon</a:t>
            </a:r>
            <a:r>
              <a:rPr lang="en-US" sz="2100" dirty="0">
                <a:solidFill>
                  <a:srgbClr val="FF0000"/>
                </a:solidFill>
              </a:rPr>
              <a:t>, </a:t>
            </a:r>
            <a:r>
              <a:rPr lang="en-US" sz="2100" i="1" dirty="0">
                <a:solidFill>
                  <a:srgbClr val="FF0000"/>
                </a:solidFill>
              </a:rPr>
              <a:t>Libation</a:t>
            </a:r>
            <a:r>
              <a:rPr lang="en-US" sz="2100" dirty="0">
                <a:solidFill>
                  <a:srgbClr val="FF0000"/>
                </a:solidFill>
              </a:rPr>
              <a:t> </a:t>
            </a:r>
            <a:r>
              <a:rPr lang="en-US" sz="2100" i="1" dirty="0">
                <a:solidFill>
                  <a:srgbClr val="FF0000"/>
                </a:solidFill>
              </a:rPr>
              <a:t>Bearers</a:t>
            </a:r>
            <a:r>
              <a:rPr lang="en-US" sz="2100" dirty="0">
                <a:solidFill>
                  <a:srgbClr val="FF0000"/>
                </a:solidFill>
              </a:rPr>
              <a:t>, </a:t>
            </a:r>
            <a:r>
              <a:rPr lang="en-US" sz="2100" i="1" dirty="0" err="1">
                <a:solidFill>
                  <a:srgbClr val="FF0000"/>
                </a:solidFill>
              </a:rPr>
              <a:t>Eumenides</a:t>
            </a:r>
            <a:endParaRPr lang="en-US" sz="2100" i="1" dirty="0">
              <a:solidFill>
                <a:srgbClr val="FF0000"/>
              </a:solidFill>
            </a:endParaRPr>
          </a:p>
          <a:p>
            <a:r>
              <a:rPr lang="en-US" sz="2100" dirty="0">
                <a:solidFill>
                  <a:srgbClr val="FF0000"/>
                </a:solidFill>
              </a:rPr>
              <a:t>SOPHOCLES 496-405 BCE</a:t>
            </a:r>
          </a:p>
          <a:p>
            <a:r>
              <a:rPr lang="en-US" sz="2100" dirty="0">
                <a:solidFill>
                  <a:srgbClr val="FF0000"/>
                </a:solidFill>
              </a:rPr>
              <a:t>	</a:t>
            </a:r>
            <a:r>
              <a:rPr lang="en-US" sz="2100" i="1" dirty="0">
                <a:solidFill>
                  <a:srgbClr val="FF0000"/>
                </a:solidFill>
              </a:rPr>
              <a:t>Electra</a:t>
            </a:r>
          </a:p>
          <a:p>
            <a:r>
              <a:rPr lang="en-US" sz="2100" dirty="0">
                <a:solidFill>
                  <a:srgbClr val="FF0000"/>
                </a:solidFill>
              </a:rPr>
              <a:t>EURIPIDES 485-406 BCE</a:t>
            </a:r>
          </a:p>
          <a:p>
            <a:r>
              <a:rPr lang="en-US" sz="2100" dirty="0">
                <a:solidFill>
                  <a:srgbClr val="FF0000"/>
                </a:solidFill>
              </a:rPr>
              <a:t>	</a:t>
            </a:r>
            <a:r>
              <a:rPr lang="en-US" sz="2100" i="1" dirty="0">
                <a:solidFill>
                  <a:srgbClr val="FF0000"/>
                </a:solidFill>
              </a:rPr>
              <a:t>Electra</a:t>
            </a:r>
            <a:r>
              <a:rPr lang="en-US" sz="2100" dirty="0">
                <a:solidFill>
                  <a:srgbClr val="FF0000"/>
                </a:solidFill>
              </a:rPr>
              <a:t>, </a:t>
            </a:r>
            <a:r>
              <a:rPr lang="en-US" sz="2100" i="1" dirty="0">
                <a:solidFill>
                  <a:srgbClr val="FF0000"/>
                </a:solidFill>
              </a:rPr>
              <a:t>Iphigenia in Aulis</a:t>
            </a:r>
            <a:r>
              <a:rPr lang="en-US" sz="2100" dirty="0">
                <a:solidFill>
                  <a:srgbClr val="FF0000"/>
                </a:solidFill>
              </a:rPr>
              <a:t>, </a:t>
            </a:r>
            <a:r>
              <a:rPr lang="en-US" sz="2100" i="1" dirty="0">
                <a:solidFill>
                  <a:srgbClr val="FF0000"/>
                </a:solidFill>
              </a:rPr>
              <a:t>Iphigenia in </a:t>
            </a:r>
            <a:r>
              <a:rPr lang="en-US" sz="2100" i="1" dirty="0" err="1">
                <a:solidFill>
                  <a:srgbClr val="FF0000"/>
                </a:solidFill>
              </a:rPr>
              <a:t>Tauris</a:t>
            </a:r>
            <a:endParaRPr lang="en-US" sz="2100" dirty="0">
              <a:solidFill>
                <a:srgbClr val="FF0000"/>
              </a:solidFill>
            </a:endParaRPr>
          </a:p>
          <a:p>
            <a:endParaRPr lang="en-US" sz="2100" i="1" dirty="0">
              <a:solidFill>
                <a:srgbClr val="FF0000"/>
              </a:solidFill>
            </a:endParaRPr>
          </a:p>
          <a:p>
            <a:r>
              <a:rPr lang="en-US" sz="2100" dirty="0">
                <a:solidFill>
                  <a:srgbClr val="FF0000"/>
                </a:solidFill>
              </a:rPr>
              <a:t>SENECA 4 BCE – 65 CE</a:t>
            </a:r>
          </a:p>
          <a:p>
            <a:r>
              <a:rPr lang="en-US" sz="2100" dirty="0">
                <a:solidFill>
                  <a:srgbClr val="FF0000"/>
                </a:solidFill>
              </a:rPr>
              <a:t>	</a:t>
            </a:r>
            <a:r>
              <a:rPr lang="en-US" sz="2100" i="1" dirty="0">
                <a:solidFill>
                  <a:srgbClr val="FF0000"/>
                </a:solidFill>
              </a:rPr>
              <a:t>Agamemnon</a:t>
            </a:r>
          </a:p>
          <a:p>
            <a:r>
              <a:rPr lang="en-US" sz="2100" i="1" dirty="0">
                <a:solidFill>
                  <a:srgbClr val="FF0000"/>
                </a:solidFill>
              </a:rPr>
              <a:t>	Thyestes</a:t>
            </a:r>
          </a:p>
        </p:txBody>
      </p:sp>
    </p:spTree>
    <p:extLst>
      <p:ext uri="{BB962C8B-B14F-4D97-AF65-F5344CB8AC3E}">
        <p14:creationId xmlns:p14="http://schemas.microsoft.com/office/powerpoint/2010/main" val="136092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en-US" dirty="0"/>
              <a:t>Ruins of </a:t>
            </a:r>
            <a:r>
              <a:rPr lang="en-US" dirty="0" err="1"/>
              <a:t>Cadmeia</a:t>
            </a:r>
            <a:r>
              <a:rPr lang="en-US" dirty="0"/>
              <a:t> Fortress, Thebes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9007" y="2001695"/>
            <a:ext cx="4591705" cy="4071311"/>
          </a:xfrm>
          <a:prstGeom prst="rect">
            <a:avLst/>
          </a:prstGeom>
          <a:noFill/>
          <a:ln cap="flat">
            <a:noFill/>
          </a:ln>
          <a:effectLst>
            <a:outerShdw dist="139699" dir="2700000" algn="tl">
              <a:srgbClr val="333333">
                <a:alpha val="65000"/>
              </a:srgbClr>
            </a:outerShdw>
          </a:effectLst>
        </p:spPr>
      </p:pic>
    </p:spTree>
    <p:extLst>
      <p:ext uri="{BB962C8B-B14F-4D97-AF65-F5344CB8AC3E}">
        <p14:creationId xmlns:p14="http://schemas.microsoft.com/office/powerpoint/2010/main" val="4176327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89580"/>
            <a:ext cx="9144000" cy="1009000"/>
          </a:xfrm>
          <a:prstGeom prst="rect">
            <a:avLst/>
          </a:prstGeom>
        </p:spPr>
        <p:txBody>
          <a:bodyPr vert="horz" lIns="68580" tIns="34290" rIns="68580" bIns="34290" rtlCol="0" anchor="ctr">
            <a:noAutofit/>
          </a:bodyPr>
          <a:lstStyle/>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Five generations: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1. Tantalus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2.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Pelops</a:t>
            </a: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 and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Hippodamia</a:t>
            </a: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3. Thyestes and Atreus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4. Aegisthus, Agamemnon and Menelaus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Clytemnestra and Helen</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5. Iphigeneia, Electra, Orestes</a:t>
            </a: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p:txBody>
      </p:sp>
    </p:spTree>
    <p:extLst>
      <p:ext uri="{BB962C8B-B14F-4D97-AF65-F5344CB8AC3E}">
        <p14:creationId xmlns:p14="http://schemas.microsoft.com/office/powerpoint/2010/main" val="943263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587501"/>
            <a:ext cx="7697017" cy="727103"/>
          </a:xfrm>
        </p:spPr>
        <p:txBody>
          <a:bodyPr>
            <a:normAutofit fontScale="90000"/>
          </a:bodyPr>
          <a:lstStyle/>
          <a:p>
            <a:pPr algn="ctr"/>
            <a:r>
              <a:rPr lang="en-US" dirty="0"/>
              <a:t>Tantalus </a:t>
            </a:r>
            <a:br>
              <a:rPr lang="en-US" dirty="0"/>
            </a:br>
            <a:r>
              <a:rPr lang="en-US" dirty="0"/>
              <a:t>Oil painting by Gioacchino </a:t>
            </a:r>
            <a:r>
              <a:rPr lang="en-US" dirty="0" err="1"/>
              <a:t>Assereto</a:t>
            </a:r>
            <a:r>
              <a:rPr lang="en-US" dirty="0"/>
              <a:t>, circa 1640s, Auckland Art Gallery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4486" y="3113333"/>
            <a:ext cx="2692531" cy="3185868"/>
          </a:xfrm>
          <a:prstGeom prst="rect">
            <a:avLst/>
          </a:prstGeom>
        </p:spPr>
      </p:pic>
    </p:spTree>
    <p:extLst>
      <p:ext uri="{BB962C8B-B14F-4D97-AF65-F5344CB8AC3E}">
        <p14:creationId xmlns:p14="http://schemas.microsoft.com/office/powerpoint/2010/main" val="2547037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1009" y="4597400"/>
            <a:ext cx="8277785" cy="645300"/>
          </a:xfrm>
        </p:spPr>
        <p:txBody>
          <a:bodyPr>
            <a:noAutofit/>
          </a:bodyPr>
          <a:lstStyle/>
          <a:p>
            <a:pPr algn="ctr"/>
            <a:r>
              <a:rPr lang="en-US" sz="3750" dirty="0" err="1"/>
              <a:t>Tantulus</a:t>
            </a:r>
            <a:r>
              <a:rPr lang="en-US" sz="3750" dirty="0"/>
              <a:t> </a:t>
            </a:r>
          </a:p>
          <a:p>
            <a:pPr algn="ctr"/>
            <a:r>
              <a:rPr lang="en-US" sz="3750" dirty="0"/>
              <a:t>Joseph </a:t>
            </a:r>
            <a:r>
              <a:rPr lang="en-US" sz="3750" dirty="0" err="1"/>
              <a:t>Heintz</a:t>
            </a:r>
            <a:r>
              <a:rPr lang="en-US" sz="3750" dirty="0"/>
              <a:t>, the Elder, 1535</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4742" y="1231536"/>
            <a:ext cx="3490321" cy="3083524"/>
          </a:xfrm>
          <a:prstGeom prst="rect">
            <a:avLst/>
          </a:prstGeom>
        </p:spPr>
      </p:pic>
    </p:spTree>
    <p:extLst>
      <p:ext uri="{BB962C8B-B14F-4D97-AF65-F5344CB8AC3E}">
        <p14:creationId xmlns:p14="http://schemas.microsoft.com/office/powerpoint/2010/main" val="1689114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89580"/>
            <a:ext cx="9144000" cy="1009000"/>
          </a:xfrm>
          <a:prstGeom prst="rect">
            <a:avLst/>
          </a:prstGeom>
        </p:spPr>
        <p:txBody>
          <a:bodyPr vert="horz" lIns="68580" tIns="34290" rIns="68580" bIns="34290" rtlCol="0" anchor="ctr">
            <a:noAutofit/>
          </a:bodyPr>
          <a:lstStyle/>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Five generations: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1. Tantalus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2.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Pelops</a:t>
            </a: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 and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Hippodamia</a:t>
            </a: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3. Thyestes and Atreus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4. Aegisthus, Agamemnon and Menelaus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Clytemnestra and Helen</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5. Iphigeneia, Electra, Orestes</a:t>
            </a: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p:txBody>
      </p:sp>
    </p:spTree>
    <p:extLst>
      <p:ext uri="{BB962C8B-B14F-4D97-AF65-F5344CB8AC3E}">
        <p14:creationId xmlns:p14="http://schemas.microsoft.com/office/powerpoint/2010/main" val="4290530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a:t>Pelops drives away with </a:t>
            </a:r>
            <a:r>
              <a:rPr lang="en-US" dirty="0" err="1"/>
              <a:t>Hippodamia</a:t>
            </a:r>
            <a:r>
              <a:rPr lang="en-US" dirty="0"/>
              <a:t>, daughter of </a:t>
            </a:r>
            <a:r>
              <a:rPr lang="en-US" dirty="0" err="1"/>
              <a:t>Oenomaüs</a:t>
            </a:r>
            <a:r>
              <a:rPr lang="en-US" dirty="0"/>
              <a:t>.</a:t>
            </a:r>
          </a:p>
          <a:p>
            <a:r>
              <a:rPr lang="en-US" dirty="0"/>
              <a:t>From an 500 B.C.E. Attic amphora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4300" y="1446116"/>
            <a:ext cx="5151875" cy="2621610"/>
          </a:xfrm>
          <a:prstGeom prst="rect">
            <a:avLst/>
          </a:prstGeom>
        </p:spPr>
      </p:pic>
    </p:spTree>
    <p:extLst>
      <p:ext uri="{BB962C8B-B14F-4D97-AF65-F5344CB8AC3E}">
        <p14:creationId xmlns:p14="http://schemas.microsoft.com/office/powerpoint/2010/main" val="22692458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89580"/>
            <a:ext cx="9144000" cy="1009000"/>
          </a:xfrm>
          <a:prstGeom prst="rect">
            <a:avLst/>
          </a:prstGeom>
        </p:spPr>
        <p:txBody>
          <a:bodyPr vert="horz" lIns="68580" tIns="34290" rIns="68580" bIns="34290" rtlCol="0" anchor="ctr">
            <a:noAutofit/>
          </a:bodyPr>
          <a:lstStyle/>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Five generations: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1. Tantalus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2.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Pelops</a:t>
            </a: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 and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Hippodamia</a:t>
            </a: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3. Thyestes and Atreus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4. Aegisthus, Agamemnon and Menelaus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Clytemnestra and Helen</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5. Iphigeneia, Electra, Orestes</a:t>
            </a: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p:txBody>
      </p:sp>
    </p:spTree>
    <p:extLst>
      <p:ext uri="{BB962C8B-B14F-4D97-AF65-F5344CB8AC3E}">
        <p14:creationId xmlns:p14="http://schemas.microsoft.com/office/powerpoint/2010/main" val="707401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2800" dirty="0">
                <a:solidFill>
                  <a:srgbClr val="FF0000"/>
                </a:solidFill>
              </a:rPr>
              <a:t>ZEUS	 	LEDA 		TYNDAREUS</a:t>
            </a:r>
          </a:p>
          <a:p>
            <a:pPr marL="0" indent="0" algn="ctr">
              <a:buNone/>
            </a:pPr>
            <a:endParaRPr lang="en-US" sz="2800" dirty="0">
              <a:solidFill>
                <a:srgbClr val="FF0000"/>
              </a:solidFill>
            </a:endParaRPr>
          </a:p>
          <a:p>
            <a:pPr marL="0" indent="0" algn="ctr">
              <a:buNone/>
            </a:pPr>
            <a:r>
              <a:rPr lang="en-US" sz="2800" dirty="0">
                <a:solidFill>
                  <a:srgbClr val="FF0000"/>
                </a:solidFill>
              </a:rPr>
              <a:t>POLLUX and CASTOR</a:t>
            </a:r>
          </a:p>
          <a:p>
            <a:pPr marL="0" indent="0" algn="ctr">
              <a:buNone/>
            </a:pPr>
            <a:r>
              <a:rPr lang="en-US" sz="2800" dirty="0">
                <a:solidFill>
                  <a:srgbClr val="FF0000"/>
                </a:solidFill>
              </a:rPr>
              <a:t>HELEN and CLYTEMNESTRA</a:t>
            </a:r>
          </a:p>
          <a:p>
            <a:pPr marL="0" indent="0" algn="ctr">
              <a:buNone/>
            </a:pPr>
            <a:endParaRPr lang="en-US" sz="2800" dirty="0">
              <a:solidFill>
                <a:srgbClr val="FF0000"/>
              </a:solidFill>
            </a:endParaRPr>
          </a:p>
          <a:p>
            <a:pPr marL="0" indent="0" algn="ctr">
              <a:buNone/>
            </a:pPr>
            <a:r>
              <a:rPr lang="en-US" sz="2800" dirty="0">
                <a:solidFill>
                  <a:srgbClr val="FF0000"/>
                </a:solidFill>
              </a:rPr>
              <a:t>[THE DIOSCURI]</a:t>
            </a:r>
          </a:p>
        </p:txBody>
      </p:sp>
    </p:spTree>
    <p:extLst>
      <p:ext uri="{BB962C8B-B14F-4D97-AF65-F5344CB8AC3E}">
        <p14:creationId xmlns:p14="http://schemas.microsoft.com/office/powerpoint/2010/main" val="2709420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11106174751976.t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426" y="1430506"/>
            <a:ext cx="6997151" cy="3996992"/>
          </a:xfrm>
          <a:prstGeom prst="rect">
            <a:avLst/>
          </a:prstGeom>
        </p:spPr>
      </p:pic>
      <p:sp>
        <p:nvSpPr>
          <p:cNvPr id="3" name="TextBox 2"/>
          <p:cNvSpPr txBox="1"/>
          <p:nvPr/>
        </p:nvSpPr>
        <p:spPr>
          <a:xfrm>
            <a:off x="1397097" y="5552475"/>
            <a:ext cx="6349816" cy="507831"/>
          </a:xfrm>
          <a:prstGeom prst="rect">
            <a:avLst/>
          </a:prstGeom>
          <a:noFill/>
        </p:spPr>
        <p:txBody>
          <a:bodyPr wrap="none" rtlCol="0">
            <a:spAutoFit/>
          </a:bodyPr>
          <a:lstStyle/>
          <a:p>
            <a:pPr algn="ctr"/>
            <a:r>
              <a:rPr lang="en-US" sz="1350" dirty="0">
                <a:latin typeface="Cambria"/>
                <a:cs typeface="Cambria"/>
              </a:rPr>
              <a:t>Clytemnestra &amp; </a:t>
            </a:r>
            <a:r>
              <a:rPr lang="en-US" sz="1350" dirty="0" err="1">
                <a:latin typeface="Cambria"/>
                <a:cs typeface="Cambria"/>
              </a:rPr>
              <a:t>Aegisthus</a:t>
            </a:r>
            <a:r>
              <a:rPr lang="en-US" sz="1350" dirty="0">
                <a:latin typeface="Cambria"/>
                <a:cs typeface="Cambria"/>
              </a:rPr>
              <a:t> killing Agamemnon, Attic wine-mixing bowl (ca 470 BCE)</a:t>
            </a:r>
          </a:p>
          <a:p>
            <a:pPr algn="ctr"/>
            <a:r>
              <a:rPr lang="en-US" sz="1350" dirty="0">
                <a:latin typeface="Cambria"/>
                <a:cs typeface="Cambria"/>
              </a:rPr>
              <a:t>MFA Boston</a:t>
            </a:r>
          </a:p>
        </p:txBody>
      </p:sp>
    </p:spTree>
    <p:extLst>
      <p:ext uri="{BB962C8B-B14F-4D97-AF65-F5344CB8AC3E}">
        <p14:creationId xmlns:p14="http://schemas.microsoft.com/office/powerpoint/2010/main" val="2802655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9841" y="2861072"/>
            <a:ext cx="3124200" cy="3661172"/>
          </a:xfrm>
        </p:spPr>
        <p:txBody>
          <a:bodyPr>
            <a:normAutofit/>
          </a:bodyPr>
          <a:lstStyle/>
          <a:p>
            <a:r>
              <a:rPr lang="en-US" sz="2250" dirty="0"/>
              <a:t>Murder of Agamemnon, Pierre-Narcisse </a:t>
            </a:r>
            <a:r>
              <a:rPr lang="en-US" sz="2250" dirty="0" err="1"/>
              <a:t>Guérin</a:t>
            </a:r>
            <a:r>
              <a:rPr lang="en-US" sz="2250" dirty="0"/>
              <a:t>, 1810, The Louvre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4041" y="2146698"/>
            <a:ext cx="4572000" cy="3036094"/>
          </a:xfrm>
          <a:prstGeom prst="rect">
            <a:avLst/>
          </a:prstGeom>
        </p:spPr>
      </p:pic>
    </p:spTree>
    <p:extLst>
      <p:ext uri="{BB962C8B-B14F-4D97-AF65-F5344CB8AC3E}">
        <p14:creationId xmlns:p14="http://schemas.microsoft.com/office/powerpoint/2010/main" val="1748413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889580"/>
            <a:ext cx="9144000" cy="1009000"/>
          </a:xfrm>
          <a:prstGeom prst="rect">
            <a:avLst/>
          </a:prstGeom>
        </p:spPr>
        <p:txBody>
          <a:bodyPr vert="horz" lIns="68580" tIns="34290" rIns="68580" bIns="34290" rtlCol="0" anchor="ctr">
            <a:noAutofit/>
          </a:bodyPr>
          <a:lstStyle/>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Five generations: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1. Tantalus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2.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Pelops</a:t>
            </a: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 and </a:t>
            </a:r>
            <a:r>
              <a:rPr lang="en-US" sz="3375" dirty="0" err="1">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Hippodamia</a:t>
            </a: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3. Thyestes and Atreus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4. Aegisthus, Agamemnon and Menelaus</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Clytemnestra and Helen</a:t>
            </a:r>
          </a:p>
          <a:p>
            <a:pPr algn="ctr" defTabSz="342900">
              <a:spcBef>
                <a:spcPct val="0"/>
              </a:spcBef>
              <a:defRPr/>
            </a:pPr>
            <a:r>
              <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rPr>
              <a:t>5. Iphigeneia, Electra, Orestes</a:t>
            </a:r>
          </a:p>
          <a:p>
            <a:pPr algn="ctr" defTabSz="342900">
              <a:spcBef>
                <a:spcPct val="0"/>
              </a:spcBef>
              <a:defRPr/>
            </a:pPr>
            <a:endParaRPr lang="en-US" sz="3375" dirty="0">
              <a:ln>
                <a:solidFill>
                  <a:schemeClr val="accent3">
                    <a:lumMod val="50000"/>
                  </a:schemeClr>
                </a:solidFill>
              </a:ln>
              <a:solidFill>
                <a:srgbClr val="FFFF00"/>
              </a:solidFill>
              <a:effectLst>
                <a:outerShdw blurRad="50800" dist="38100" dir="2700000" algn="tl" rotWithShape="0">
                  <a:srgbClr val="000000">
                    <a:alpha val="43000"/>
                  </a:srgbClr>
                </a:outerShdw>
              </a:effectLst>
              <a:latin typeface="Perpetua"/>
              <a:ea typeface="Osaka"/>
              <a:cs typeface="Perpetua"/>
            </a:endParaRPr>
          </a:p>
        </p:txBody>
      </p:sp>
    </p:spTree>
    <p:extLst>
      <p:ext uri="{BB962C8B-B14F-4D97-AF65-F5344CB8AC3E}">
        <p14:creationId xmlns:p14="http://schemas.microsoft.com/office/powerpoint/2010/main" val="230302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Herodotus (Greek historian, C5 BCE)</a:t>
            </a:r>
          </a:p>
        </p:txBody>
      </p:sp>
      <p:sp>
        <p:nvSpPr>
          <p:cNvPr id="3" name="Content Placeholder 2"/>
          <p:cNvSpPr>
            <a:spLocks noGrp="1"/>
          </p:cNvSpPr>
          <p:nvPr>
            <p:ph idx="1"/>
          </p:nvPr>
        </p:nvSpPr>
        <p:spPr/>
        <p:txBody>
          <a:bodyPr>
            <a:normAutofit fontScale="92500" lnSpcReduction="20000"/>
          </a:bodyPr>
          <a:lstStyle/>
          <a:p>
            <a:pPr marL="0" indent="0">
              <a:buNone/>
            </a:pPr>
            <a:r>
              <a:rPr lang="en-US" i="1" dirty="0"/>
              <a:t>Histories</a:t>
            </a:r>
            <a:r>
              <a:rPr lang="en-US" dirty="0"/>
              <a:t> Book 1 Chapter 1 Section 1: his aim is to explain the disputes between Greeks and barbarians:</a:t>
            </a:r>
          </a:p>
          <a:p>
            <a:pPr marL="0" indent="0">
              <a:buNone/>
            </a:pPr>
            <a:r>
              <a:rPr lang="en-US" dirty="0"/>
              <a:t>Phoenician traders abduct </a:t>
            </a:r>
            <a:r>
              <a:rPr lang="en-US" b="1" dirty="0"/>
              <a:t>Io</a:t>
            </a:r>
            <a:r>
              <a:rPr lang="en-US" dirty="0"/>
              <a:t>, daughter of </a:t>
            </a:r>
            <a:r>
              <a:rPr lang="en-US" dirty="0" err="1"/>
              <a:t>Inachus</a:t>
            </a:r>
            <a:r>
              <a:rPr lang="en-US" dirty="0"/>
              <a:t> king of Argos</a:t>
            </a:r>
          </a:p>
          <a:p>
            <a:pPr marL="0" indent="0">
              <a:buNone/>
            </a:pPr>
            <a:r>
              <a:rPr lang="en-US" dirty="0"/>
              <a:t>Greeks (?Cretans) abduct </a:t>
            </a:r>
            <a:r>
              <a:rPr lang="en-US" b="1" dirty="0"/>
              <a:t>Europa</a:t>
            </a:r>
            <a:r>
              <a:rPr lang="en-US" dirty="0"/>
              <a:t>, daughter of </a:t>
            </a:r>
            <a:r>
              <a:rPr lang="en-US" dirty="0" err="1"/>
              <a:t>Agenor</a:t>
            </a:r>
            <a:r>
              <a:rPr lang="en-US" dirty="0"/>
              <a:t> king of </a:t>
            </a:r>
            <a:r>
              <a:rPr lang="en-US" dirty="0" err="1"/>
              <a:t>Tyre</a:t>
            </a:r>
            <a:endParaRPr lang="en-US" dirty="0"/>
          </a:p>
          <a:p>
            <a:pPr marL="0" indent="0">
              <a:buNone/>
            </a:pPr>
            <a:r>
              <a:rPr lang="en-US" dirty="0"/>
              <a:t>Greeks abduct </a:t>
            </a:r>
            <a:r>
              <a:rPr lang="en-US" b="1" dirty="0"/>
              <a:t>Medea</a:t>
            </a:r>
            <a:r>
              <a:rPr lang="en-US" dirty="0"/>
              <a:t>, daughter of king of Colchis</a:t>
            </a:r>
          </a:p>
          <a:p>
            <a:pPr marL="0" indent="0">
              <a:buNone/>
            </a:pPr>
            <a:r>
              <a:rPr lang="en-US" dirty="0"/>
              <a:t>Paris son of </a:t>
            </a:r>
            <a:r>
              <a:rPr lang="en-US" dirty="0" err="1"/>
              <a:t>Priam</a:t>
            </a:r>
            <a:r>
              <a:rPr lang="en-US" dirty="0"/>
              <a:t> king of Troy abducts </a:t>
            </a:r>
            <a:r>
              <a:rPr lang="en-US" b="1" dirty="0"/>
              <a:t>Helen</a:t>
            </a:r>
            <a:r>
              <a:rPr lang="en-US" dirty="0"/>
              <a:t>, wife of Menelaus king of Sparta</a:t>
            </a:r>
          </a:p>
          <a:p>
            <a:pPr marL="0" indent="0">
              <a:buNone/>
            </a:pPr>
            <a:endParaRPr lang="en-US" dirty="0"/>
          </a:p>
        </p:txBody>
      </p:sp>
    </p:spTree>
    <p:extLst>
      <p:ext uri="{BB962C8B-B14F-4D97-AF65-F5344CB8AC3E}">
        <p14:creationId xmlns:p14="http://schemas.microsoft.com/office/powerpoint/2010/main" val="3934486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0168" y="1607344"/>
            <a:ext cx="2646760" cy="3112589"/>
          </a:xfrm>
          <a:prstGeom prst="rect">
            <a:avLst/>
          </a:prstGeom>
        </p:spPr>
      </p:pic>
      <p:sp>
        <p:nvSpPr>
          <p:cNvPr id="2" name="Title 1"/>
          <p:cNvSpPr>
            <a:spLocks noGrp="1"/>
          </p:cNvSpPr>
          <p:nvPr>
            <p:ph type="ctrTitle"/>
          </p:nvPr>
        </p:nvSpPr>
        <p:spPr>
          <a:xfrm>
            <a:off x="4886326" y="1607343"/>
            <a:ext cx="3375422" cy="3058490"/>
          </a:xfrm>
        </p:spPr>
        <p:txBody>
          <a:bodyPr/>
          <a:lstStyle/>
          <a:p>
            <a:r>
              <a:rPr lang="en-US" sz="3000" dirty="0"/>
              <a:t>Aegisthus being murdered by Orestes – Wine Jug, 430-400 B.C.E., Greece, The Louvre</a:t>
            </a:r>
          </a:p>
        </p:txBody>
      </p:sp>
    </p:spTree>
    <p:extLst>
      <p:ext uri="{BB962C8B-B14F-4D97-AF65-F5344CB8AC3E}">
        <p14:creationId xmlns:p14="http://schemas.microsoft.com/office/powerpoint/2010/main" val="913722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04702" y="1786189"/>
            <a:ext cx="2894409" cy="1028700"/>
          </a:xfrm>
        </p:spPr>
        <p:txBody>
          <a:bodyPr>
            <a:noAutofit/>
          </a:bodyPr>
          <a:lstStyle/>
          <a:p>
            <a:r>
              <a:rPr lang="en-US" sz="1875" dirty="0"/>
              <a:t>Orestes slaying </a:t>
            </a:r>
            <a:r>
              <a:rPr lang="en-US" sz="1875" dirty="0" err="1"/>
              <a:t>Aegisthus</a:t>
            </a:r>
            <a:r>
              <a:rPr lang="en-US" sz="1875" dirty="0"/>
              <a:t> and Clytemnestra,</a:t>
            </a:r>
          </a:p>
          <a:p>
            <a:r>
              <a:rPr lang="en-US" sz="1875" dirty="0"/>
              <a:t>Frontal relief of a sarcophagus,</a:t>
            </a:r>
          </a:p>
          <a:p>
            <a:r>
              <a:rPr lang="en-US" sz="1875" dirty="0"/>
              <a:t>Rome. Marble. Ca. 150 C.E.</a:t>
            </a:r>
          </a:p>
          <a:p>
            <a:r>
              <a:rPr lang="en-US" sz="1875" dirty="0"/>
              <a:t>Saint-Petersburg, The State Hermitage Museum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8780" y="2163459"/>
            <a:ext cx="4390139" cy="2809688"/>
          </a:xfrm>
          <a:prstGeom prst="rect">
            <a:avLst/>
          </a:prstGeom>
        </p:spPr>
      </p:pic>
    </p:spTree>
    <p:extLst>
      <p:ext uri="{BB962C8B-B14F-4D97-AF65-F5344CB8AC3E}">
        <p14:creationId xmlns:p14="http://schemas.microsoft.com/office/powerpoint/2010/main" val="2837747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47" y="688126"/>
            <a:ext cx="6591225" cy="4893647"/>
          </a:xfrm>
          <a:prstGeom prst="rect">
            <a:avLst/>
          </a:prstGeom>
        </p:spPr>
        <p:txBody>
          <a:bodyPr wrap="square">
            <a:spAutoFit/>
          </a:bodyPr>
          <a:lstStyle/>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JUSTICE</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REVENGE</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VENDETTA</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Aeschylus </a:t>
            </a:r>
            <a:r>
              <a:rPr lang="en-US" sz="2400" i="1"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Agamemnon</a:t>
            </a: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 990-1: </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a typeface="Osaka"/>
                <a:cs typeface="Perpetua"/>
              </a:rPr>
              <a:t>“The ancient curse is bringing down the house in self-destruction” </a:t>
            </a:r>
          </a:p>
          <a:p>
            <a:pPr lvl="0" algn="ctr">
              <a:spcBef>
                <a:spcPct val="0"/>
              </a:spcBef>
            </a:pPr>
            <a:endPar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endParaRP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What is justice?</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Killing your husband in revenge </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for his killing your daughter?</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Killing your mother in revenge </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for her killing your father?</a:t>
            </a:r>
          </a:p>
          <a:p>
            <a:pPr lvl="0" algn="ctr">
              <a:spcBef>
                <a:spcPct val="0"/>
              </a:spcBef>
            </a:pPr>
            <a:r>
              <a:rPr lang="en-US" sz="2400" dirty="0">
                <a:ln>
                  <a:solidFill>
                    <a:schemeClr val="accent3">
                      <a:lumMod val="50000"/>
                    </a:schemeClr>
                  </a:solidFill>
                </a:ln>
                <a:solidFill>
                  <a:srgbClr val="FF0000"/>
                </a:solidFill>
                <a:effectLst>
                  <a:outerShdw blurRad="50800" dist="38100" dir="2700000" algn="tl" rotWithShape="0">
                    <a:srgbClr val="000000">
                      <a:alpha val="43000"/>
                    </a:srgbClr>
                  </a:outerShdw>
                </a:effectLst>
              </a:rPr>
              <a:t>Is the child the child of the mother or the father? </a:t>
            </a:r>
            <a:endParaRPr lang="en-US" sz="2400" dirty="0">
              <a:solidFill>
                <a:srgbClr val="FF0000"/>
              </a:solidFill>
            </a:endParaRPr>
          </a:p>
        </p:txBody>
      </p:sp>
    </p:spTree>
    <p:extLst>
      <p:ext uri="{BB962C8B-B14F-4D97-AF65-F5344CB8AC3E}">
        <p14:creationId xmlns:p14="http://schemas.microsoft.com/office/powerpoint/2010/main" val="3676489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79AE-2E45-EA43-90A4-41EE627ED9BC}"/>
              </a:ext>
            </a:extLst>
          </p:cNvPr>
          <p:cNvSpPr>
            <a:spLocks noGrp="1"/>
          </p:cNvSpPr>
          <p:nvPr>
            <p:ph type="title"/>
          </p:nvPr>
        </p:nvSpPr>
        <p:spPr/>
        <p:txBody>
          <a:bodyPr/>
          <a:lstStyle/>
          <a:p>
            <a:r>
              <a:rPr lang="en-US" dirty="0"/>
              <a:t>Amos and Kip</a:t>
            </a:r>
          </a:p>
        </p:txBody>
      </p:sp>
      <p:pic>
        <p:nvPicPr>
          <p:cNvPr id="5" name="Content Placeholder 4">
            <a:extLst>
              <a:ext uri="{FF2B5EF4-FFF2-40B4-BE49-F238E27FC236}">
                <a16:creationId xmlns:a16="http://schemas.microsoft.com/office/drawing/2014/main" id="{C934F2D3-7529-DB4C-8736-B0D9DD0BB5A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800000">
            <a:off x="1554691" y="1600200"/>
            <a:ext cx="6034617" cy="4525963"/>
          </a:xfrm>
        </p:spPr>
      </p:pic>
    </p:spTree>
    <p:extLst>
      <p:ext uri="{BB962C8B-B14F-4D97-AF65-F5344CB8AC3E}">
        <p14:creationId xmlns:p14="http://schemas.microsoft.com/office/powerpoint/2010/main" val="26878232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693988"/>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threePt" dir="t"/>
            </a:scene3d>
            <a:sp3d extrusionH="57150">
              <a:bevelT w="38100" h="38100" prst="angle"/>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chemeClr val="accent2">
                    <a:lumMod val="75000"/>
                  </a:schemeClr>
                </a:solidFill>
                <a:effectLst/>
                <a:uLnTx/>
                <a:uFillTx/>
                <a:latin typeface="SF Gushing Meadow SC"/>
                <a:ea typeface="+mj-ea"/>
                <a:cs typeface="SF Gushing Meadow SC"/>
              </a:rPr>
              <a:t>GO TO HELL</a:t>
            </a:r>
          </a:p>
        </p:txBody>
      </p:sp>
      <p:pic>
        <p:nvPicPr>
          <p:cNvPr id="5" name="Picture 4" descr="Screen shot 2011-10-03 at 7.21.3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198"/>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6268" y="6488668"/>
            <a:ext cx="6858000" cy="369332"/>
          </a:xfrm>
          <a:prstGeom prst="rect">
            <a:avLst/>
          </a:prstGeom>
        </p:spPr>
        <p:txBody>
          <a:bodyPr wrap="square">
            <a:spAutoFit/>
          </a:bodyPr>
          <a:lstStyle/>
          <a:p>
            <a:pPr algn="ctr">
              <a:spcBef>
                <a:spcPct val="50000"/>
              </a:spcBef>
            </a:pPr>
            <a:r>
              <a:rPr lang="en-US" dirty="0">
                <a:solidFill>
                  <a:srgbClr val="FF0000"/>
                </a:solidFill>
                <a:latin typeface="Cambria"/>
                <a:cs typeface="Cambria"/>
              </a:rPr>
              <a:t>Hades as Pluto (1st century CE Roman copy of a Greek original)</a:t>
            </a:r>
          </a:p>
        </p:txBody>
      </p:sp>
      <p:pic>
        <p:nvPicPr>
          <p:cNvPr id="5" name="Picture 4"/>
          <p:cNvPicPr>
            <a:picLocks noChangeAspect="1" noChangeArrowheads="1"/>
          </p:cNvPicPr>
          <p:nvPr/>
        </p:nvPicPr>
        <p:blipFill>
          <a:blip r:embed="rId2"/>
          <a:srcRect/>
          <a:stretch>
            <a:fillRect/>
          </a:stretch>
        </p:blipFill>
        <p:spPr bwMode="auto">
          <a:xfrm>
            <a:off x="3381375" y="571500"/>
            <a:ext cx="2381250" cy="5715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152400"/>
            <a:ext cx="6870700" cy="5149850"/>
          </a:xfrm>
          <a:prstGeom prst="rect">
            <a:avLst/>
          </a:prstGeom>
          <a:noFill/>
          <a:ln w="9525">
            <a:noFill/>
            <a:miter lim="800000"/>
            <a:headEnd/>
            <a:tailEnd/>
          </a:ln>
          <a:effectLst/>
        </p:spPr>
      </p:pic>
      <p:sp>
        <p:nvSpPr>
          <p:cNvPr id="45059" name="Text Box 3"/>
          <p:cNvSpPr txBox="1">
            <a:spLocks noChangeArrowheads="1"/>
          </p:cNvSpPr>
          <p:nvPr/>
        </p:nvSpPr>
        <p:spPr bwMode="auto">
          <a:xfrm>
            <a:off x="533400" y="5638800"/>
            <a:ext cx="81534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a:t>The horses of Hades (winged Fury as charioteer; Apulian red figure c. 330 BCE)</a:t>
            </a:r>
          </a:p>
        </p:txBody>
      </p:sp>
    </p:spTree>
    <p:extLst>
      <p:ext uri="{BB962C8B-B14F-4D97-AF65-F5344CB8AC3E}">
        <p14:creationId xmlns:p14="http://schemas.microsoft.com/office/powerpoint/2010/main" val="1068322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20110904214859451.tiff"/>
          <p:cNvPicPr>
            <a:picLocks noGrp="1" noChangeAspect="1"/>
          </p:cNvPicPr>
          <p:nvPr/>
        </p:nvPicPr>
        <p:blipFill>
          <a:blip r:embed="rId3" cstate="email">
            <a:extLst>
              <a:ext uri="{28A0092B-C50C-407E-A947-70E740481C1C}">
                <a14:useLocalDpi xmlns:a14="http://schemas.microsoft.com/office/drawing/2010/main"/>
              </a:ext>
            </a:extLst>
          </a:blip>
          <a:srcRect l="-13261" r="-13261"/>
          <a:stretch>
            <a:fillRect/>
          </a:stretch>
        </p:blipFill>
        <p:spPr>
          <a:xfrm>
            <a:off x="-1329577" y="21266"/>
            <a:ext cx="12469964"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12845"/>
            <a:ext cx="9144000" cy="5632311"/>
          </a:xfrm>
          <a:prstGeom prst="rect">
            <a:avLst/>
          </a:prstGeom>
        </p:spPr>
        <p:txBody>
          <a:bodyPr wrap="square">
            <a:spAutoFit/>
            <a:scene3d>
              <a:camera prst="orthographicFront"/>
              <a:lightRig rig="threePt" dir="t"/>
            </a:scene3d>
            <a:sp3d extrusionH="57150">
              <a:bevelT w="38100" h="38100" prst="convex"/>
            </a:sp3d>
          </a:bodyPr>
          <a:lstStyle/>
          <a:p>
            <a:r>
              <a:rPr lang="en-US" sz="4000" dirty="0">
                <a:solidFill>
                  <a:srgbClr val="FF0000"/>
                </a:solidFill>
                <a:latin typeface="Goudy Old Style"/>
                <a:cs typeface="Goudy Old Style"/>
              </a:rPr>
              <a:t>THE REALM OF HADES</a:t>
            </a:r>
          </a:p>
          <a:p>
            <a:r>
              <a:rPr lang="en-US" sz="4000" dirty="0">
                <a:solidFill>
                  <a:srgbClr val="FF0000"/>
                </a:solidFill>
                <a:latin typeface="Goudy Old Style"/>
                <a:cs typeface="Goudy Old Style"/>
              </a:rPr>
              <a:t>aka TARTARUS or EREBUS</a:t>
            </a:r>
          </a:p>
          <a:p>
            <a:r>
              <a:rPr lang="en-US" sz="4000" dirty="0">
                <a:solidFill>
                  <a:srgbClr val="FF0000"/>
                </a:solidFill>
                <a:latin typeface="Goudy Old Style"/>
                <a:cs typeface="Goudy Old Style"/>
              </a:rPr>
              <a:t>RIVERS:	STYX</a:t>
            </a:r>
          </a:p>
          <a:p>
            <a:r>
              <a:rPr lang="en-US" sz="4000" dirty="0">
                <a:solidFill>
                  <a:srgbClr val="FF0000"/>
                </a:solidFill>
                <a:latin typeface="Goudy Old Style"/>
                <a:cs typeface="Goudy Old Style"/>
              </a:rPr>
              <a:t>					ACHERON</a:t>
            </a:r>
          </a:p>
          <a:p>
            <a:r>
              <a:rPr lang="en-US" sz="4000" dirty="0">
                <a:solidFill>
                  <a:srgbClr val="FF0000"/>
                </a:solidFill>
                <a:latin typeface="Goudy Old Style"/>
                <a:cs typeface="Goudy Old Style"/>
              </a:rPr>
              <a:t>					COCYTUS</a:t>
            </a:r>
          </a:p>
          <a:p>
            <a:r>
              <a:rPr lang="en-US" sz="4000" dirty="0">
                <a:solidFill>
                  <a:srgbClr val="FF0000"/>
                </a:solidFill>
                <a:latin typeface="Goudy Old Style"/>
                <a:cs typeface="Goudy Old Style"/>
              </a:rPr>
              <a:t>					PHLEGETHON</a:t>
            </a:r>
          </a:p>
          <a:p>
            <a:r>
              <a:rPr lang="en-US" sz="4000" dirty="0">
                <a:solidFill>
                  <a:srgbClr val="FF0000"/>
                </a:solidFill>
                <a:latin typeface="Goudy Old Style"/>
                <a:cs typeface="Goudy Old Style"/>
              </a:rPr>
              <a:t>					LETHE</a:t>
            </a:r>
          </a:p>
          <a:p>
            <a:r>
              <a:rPr lang="en-US" sz="4000" dirty="0">
                <a:solidFill>
                  <a:srgbClr val="FF0000"/>
                </a:solidFill>
                <a:latin typeface="Goudy Old Style"/>
                <a:cs typeface="Goudy Old Style"/>
              </a:rPr>
              <a:t>TARTARUS – place of punishment</a:t>
            </a:r>
          </a:p>
          <a:p>
            <a:r>
              <a:rPr lang="en-US" sz="4000" dirty="0">
                <a:solidFill>
                  <a:srgbClr val="FF0000"/>
                </a:solidFill>
                <a:latin typeface="Goudy Old Style"/>
                <a:cs typeface="Goudy Old Style"/>
              </a:rPr>
              <a:t>ELYSIUM - ELYSIAN FIELDS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1358900" y="474663"/>
            <a:ext cx="6426200" cy="5908675"/>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Founding of Thebes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King </a:t>
            </a:r>
            <a:r>
              <a:rPr lang="en-US" dirty="0" err="1"/>
              <a:t>Agenor</a:t>
            </a:r>
            <a:r>
              <a:rPr lang="en-US" dirty="0"/>
              <a:t> of </a:t>
            </a:r>
            <a:r>
              <a:rPr lang="en-US" dirty="0" err="1"/>
              <a:t>Tyre</a:t>
            </a:r>
            <a:endParaRPr lang="en-US" dirty="0"/>
          </a:p>
          <a:p>
            <a:pPr marL="0" indent="0">
              <a:buNone/>
            </a:pPr>
            <a:r>
              <a:rPr lang="en-US" dirty="0"/>
              <a:t>Europa taken by Zeus to Crete</a:t>
            </a:r>
          </a:p>
          <a:p>
            <a:pPr marL="0" indent="0">
              <a:buNone/>
            </a:pPr>
            <a:r>
              <a:rPr lang="en-US" dirty="0"/>
              <a:t>Her brother Cadmus searches for her, in vain</a:t>
            </a:r>
          </a:p>
          <a:p>
            <a:pPr marL="0" indent="0">
              <a:buNone/>
            </a:pPr>
            <a:r>
              <a:rPr lang="en-US" dirty="0"/>
              <a:t>Wanders all over</a:t>
            </a:r>
          </a:p>
          <a:p>
            <a:pPr marL="0" indent="0">
              <a:buNone/>
            </a:pPr>
            <a:r>
              <a:rPr lang="en-US" dirty="0"/>
              <a:t>Delphic oracle: follow the heifer till she lies down</a:t>
            </a:r>
          </a:p>
          <a:p>
            <a:pPr marL="0" indent="0">
              <a:buNone/>
            </a:pPr>
            <a:r>
              <a:rPr lang="en-US" dirty="0"/>
              <a:t>To Boeotia: at </a:t>
            </a:r>
            <a:r>
              <a:rPr lang="en-US" dirty="0" err="1"/>
              <a:t>Dirce</a:t>
            </a:r>
            <a:r>
              <a:rPr lang="en-US" dirty="0"/>
              <a:t> – a sacred spring he kills the snake of Ares, on </a:t>
            </a:r>
            <a:r>
              <a:rPr lang="en-US" dirty="0" err="1"/>
              <a:t>Athena’sorders</a:t>
            </a:r>
            <a:r>
              <a:rPr lang="en-US" dirty="0"/>
              <a:t> he sows the teeth</a:t>
            </a:r>
          </a:p>
          <a:p>
            <a:pPr marL="0" indent="0">
              <a:buNone/>
            </a:pPr>
            <a:r>
              <a:rPr lang="en-US" dirty="0"/>
              <a:t>Spartoi (lit. “sown men”) &gt; noble Theban families</a:t>
            </a:r>
          </a:p>
          <a:p>
            <a:pPr marL="0" indent="0">
              <a:buNone/>
            </a:pPr>
            <a:r>
              <a:rPr lang="en-US" dirty="0"/>
              <a:t>Founded </a:t>
            </a:r>
            <a:r>
              <a:rPr lang="en-US" dirty="0" err="1"/>
              <a:t>Cadmeia</a:t>
            </a:r>
            <a:r>
              <a:rPr lang="en-US" dirty="0"/>
              <a:t>, later called Thebes</a:t>
            </a:r>
          </a:p>
          <a:p>
            <a:pPr marL="0" indent="0">
              <a:buNone/>
            </a:pPr>
            <a:endParaRPr lang="en-US" dirty="0"/>
          </a:p>
        </p:txBody>
      </p:sp>
    </p:spTree>
    <p:extLst>
      <p:ext uri="{BB962C8B-B14F-4D97-AF65-F5344CB8AC3E}">
        <p14:creationId xmlns:p14="http://schemas.microsoft.com/office/powerpoint/2010/main" val="10644468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567763"/>
            <a:ext cx="9144000" cy="1143000"/>
          </a:xfrm>
        </p:spPr>
        <p:txBody>
          <a:bodyPr>
            <a:noAutofit/>
          </a:bodyPr>
          <a:lstStyle/>
          <a:p>
            <a:r>
              <a:rPr lang="en-US" sz="4000" dirty="0">
                <a:latin typeface="Times New Roman"/>
                <a:cs typeface="Times New Roman"/>
              </a:rPr>
              <a:t>The Underworld According to </a:t>
            </a:r>
            <a:br>
              <a:rPr lang="en-US" sz="4000" dirty="0">
                <a:latin typeface="Times New Roman"/>
                <a:cs typeface="Times New Roman"/>
              </a:rPr>
            </a:br>
            <a:r>
              <a:rPr lang="en-US" sz="4000" dirty="0">
                <a:latin typeface="Times New Roman"/>
                <a:cs typeface="Times New Roman"/>
              </a:rPr>
              <a:t>Homer’s  </a:t>
            </a:r>
            <a:r>
              <a:rPr lang="en-US" sz="4000" i="1" dirty="0">
                <a:latin typeface="Times New Roman"/>
                <a:cs typeface="Times New Roman"/>
              </a:rPr>
              <a:t>Odyssey</a:t>
            </a:r>
          </a:p>
        </p:txBody>
      </p:sp>
      <p:pic>
        <p:nvPicPr>
          <p:cNvPr id="6" name="Picture 5"/>
          <p:cNvPicPr>
            <a:picLocks noChangeAspect="1"/>
          </p:cNvPicPr>
          <p:nvPr/>
        </p:nvPicPr>
        <p:blipFill>
          <a:blip r:embed="rId2"/>
          <a:stretch>
            <a:fillRect/>
          </a:stretch>
        </p:blipFill>
        <p:spPr>
          <a:xfrm>
            <a:off x="1235626" y="237181"/>
            <a:ext cx="6661255" cy="5099006"/>
          </a:xfrm>
          <a:prstGeom prst="rect">
            <a:avLst/>
          </a:prstGeom>
        </p:spPr>
      </p:pic>
    </p:spTree>
    <p:extLst>
      <p:ext uri="{BB962C8B-B14F-4D97-AF65-F5344CB8AC3E}">
        <p14:creationId xmlns:p14="http://schemas.microsoft.com/office/powerpoint/2010/main" val="6653976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747"/>
            <a:ext cx="8229600" cy="1143000"/>
          </a:xfrm>
        </p:spPr>
        <p:txBody>
          <a:bodyPr/>
          <a:lstStyle/>
          <a:p>
            <a:r>
              <a:rPr lang="en-US" u="sng" dirty="0">
                <a:latin typeface="Times New Roman"/>
                <a:cs typeface="Times New Roman"/>
              </a:rPr>
              <a:t>Physical Features</a:t>
            </a:r>
          </a:p>
        </p:txBody>
      </p:sp>
      <p:sp>
        <p:nvSpPr>
          <p:cNvPr id="3" name="Content Placeholder 2"/>
          <p:cNvSpPr>
            <a:spLocks noGrp="1"/>
          </p:cNvSpPr>
          <p:nvPr>
            <p:ph idx="1"/>
          </p:nvPr>
        </p:nvSpPr>
        <p:spPr>
          <a:xfrm>
            <a:off x="0" y="1417638"/>
            <a:ext cx="9144000" cy="5440362"/>
          </a:xfrm>
        </p:spPr>
        <p:txBody>
          <a:bodyPr>
            <a:normAutofit lnSpcReduction="10000"/>
          </a:bodyPr>
          <a:lstStyle/>
          <a:p>
            <a:r>
              <a:rPr lang="en-US" dirty="0">
                <a:latin typeface="Times New Roman"/>
                <a:cs typeface="Times New Roman"/>
              </a:rPr>
              <a:t>At the extremities of existence:</a:t>
            </a:r>
          </a:p>
          <a:p>
            <a:pPr lvl="1"/>
            <a:r>
              <a:rPr lang="en-US" dirty="0">
                <a:latin typeface="Times New Roman"/>
                <a:cs typeface="Times New Roman"/>
              </a:rPr>
              <a:t>Along banks of </a:t>
            </a:r>
            <a:r>
              <a:rPr lang="en-US" dirty="0" err="1">
                <a:latin typeface="Times New Roman"/>
                <a:cs typeface="Times New Roman"/>
              </a:rPr>
              <a:t>Okeanos</a:t>
            </a:r>
            <a:endParaRPr lang="en-US" dirty="0">
              <a:latin typeface="Times New Roman"/>
              <a:cs typeface="Times New Roman"/>
            </a:endParaRPr>
          </a:p>
          <a:p>
            <a:pPr lvl="1"/>
            <a:r>
              <a:rPr lang="en-US" dirty="0">
                <a:latin typeface="Times New Roman"/>
                <a:cs typeface="Times New Roman"/>
              </a:rPr>
              <a:t>Beyond the sun; region of perpetual darkness and fog</a:t>
            </a:r>
          </a:p>
          <a:p>
            <a:pPr marL="457200" lvl="1" indent="0">
              <a:buNone/>
            </a:pPr>
            <a:endParaRPr lang="en-US" dirty="0">
              <a:latin typeface="Times New Roman"/>
              <a:cs typeface="Times New Roman"/>
            </a:endParaRPr>
          </a:p>
          <a:p>
            <a:r>
              <a:rPr lang="en-US" dirty="0">
                <a:latin typeface="Times New Roman"/>
                <a:cs typeface="Times New Roman"/>
              </a:rPr>
              <a:t>Landscape:</a:t>
            </a:r>
          </a:p>
          <a:p>
            <a:pPr lvl="1"/>
            <a:r>
              <a:rPr lang="en-US" dirty="0">
                <a:latin typeface="Times New Roman"/>
                <a:cs typeface="Times New Roman"/>
              </a:rPr>
              <a:t>Shores of the Underworld:</a:t>
            </a:r>
          </a:p>
          <a:p>
            <a:pPr lvl="2"/>
            <a:r>
              <a:rPr lang="en-US" dirty="0">
                <a:latin typeface="Times New Roman"/>
                <a:cs typeface="Times New Roman"/>
              </a:rPr>
              <a:t>Grove of Persephone</a:t>
            </a:r>
          </a:p>
          <a:p>
            <a:pPr lvl="2"/>
            <a:r>
              <a:rPr lang="en-US" dirty="0">
                <a:latin typeface="Times New Roman"/>
                <a:cs typeface="Times New Roman"/>
              </a:rPr>
              <a:t>Rock at confluence of </a:t>
            </a:r>
            <a:r>
              <a:rPr lang="en-US" dirty="0" err="1">
                <a:latin typeface="Times New Roman"/>
                <a:cs typeface="Times New Roman"/>
              </a:rPr>
              <a:t>Cocytos</a:t>
            </a:r>
            <a:r>
              <a:rPr lang="en-US" dirty="0">
                <a:latin typeface="Times New Roman"/>
                <a:cs typeface="Times New Roman"/>
              </a:rPr>
              <a:t>, </a:t>
            </a:r>
            <a:r>
              <a:rPr lang="en-US" dirty="0" err="1">
                <a:latin typeface="Times New Roman"/>
                <a:cs typeface="Times New Roman"/>
              </a:rPr>
              <a:t>Phlegethon</a:t>
            </a:r>
            <a:r>
              <a:rPr lang="en-US" dirty="0">
                <a:latin typeface="Times New Roman"/>
                <a:cs typeface="Times New Roman"/>
              </a:rPr>
              <a:t>, Acheron</a:t>
            </a:r>
          </a:p>
          <a:p>
            <a:pPr lvl="1"/>
            <a:r>
              <a:rPr lang="en-US" dirty="0">
                <a:latin typeface="Times New Roman"/>
                <a:cs typeface="Times New Roman"/>
              </a:rPr>
              <a:t>Asphodel meadows</a:t>
            </a:r>
          </a:p>
          <a:p>
            <a:pPr lvl="2"/>
            <a:r>
              <a:rPr lang="en-US" dirty="0">
                <a:latin typeface="Times New Roman"/>
                <a:cs typeface="Times New Roman"/>
              </a:rPr>
              <a:t>Halls of Hades</a:t>
            </a:r>
          </a:p>
          <a:p>
            <a:pPr lvl="2"/>
            <a:r>
              <a:rPr lang="en-US" dirty="0">
                <a:latin typeface="Times New Roman"/>
                <a:cs typeface="Times New Roman"/>
              </a:rPr>
              <a:t>Places of punishment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500" y="5382251"/>
            <a:ext cx="1437572" cy="134892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87455" y="2871110"/>
            <a:ext cx="2612276" cy="195920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23163" y="788821"/>
            <a:ext cx="2376568" cy="1582794"/>
          </a:xfrm>
          <a:prstGeom prst="rect">
            <a:avLst/>
          </a:prstGeom>
        </p:spPr>
      </p:pic>
    </p:spTree>
    <p:extLst>
      <p:ext uri="{BB962C8B-B14F-4D97-AF65-F5344CB8AC3E}">
        <p14:creationId xmlns:p14="http://schemas.microsoft.com/office/powerpoint/2010/main" val="365504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8090" y="5641570"/>
            <a:ext cx="6958091" cy="1200329"/>
          </a:xfrm>
          <a:prstGeom prst="rect">
            <a:avLst/>
          </a:prstGeom>
          <a:noFill/>
        </p:spPr>
        <p:txBody>
          <a:bodyPr wrap="square" rtlCol="0">
            <a:spAutoFit/>
          </a:bodyPr>
          <a:lstStyle/>
          <a:p>
            <a:pPr algn="ctr"/>
            <a:r>
              <a:rPr lang="en-US" dirty="0">
                <a:latin typeface="Times New Roman"/>
                <a:cs typeface="Times New Roman"/>
              </a:rPr>
              <a:t>William Russell Flint (Scottish illustrator)</a:t>
            </a:r>
          </a:p>
          <a:p>
            <a:pPr algn="ctr"/>
            <a:r>
              <a:rPr lang="en-US" i="1" dirty="0">
                <a:latin typeface="Times New Roman"/>
                <a:cs typeface="Times New Roman"/>
              </a:rPr>
              <a:t> Odysseus in Hades</a:t>
            </a:r>
          </a:p>
          <a:p>
            <a:pPr algn="ctr"/>
            <a:r>
              <a:rPr lang="en-US" dirty="0">
                <a:latin typeface="Times New Roman"/>
                <a:cs typeface="Times New Roman"/>
              </a:rPr>
              <a:t>1914</a:t>
            </a:r>
          </a:p>
          <a:p>
            <a:pPr algn="ctr"/>
            <a:r>
              <a:rPr lang="en-US" dirty="0">
                <a:latin typeface="Times New Roman"/>
                <a:cs typeface="Times New Roman"/>
              </a:rPr>
              <a:t>National Gallery of Australia, Canberra</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48646" y="184046"/>
            <a:ext cx="6787535" cy="5457524"/>
          </a:xfrm>
          <a:prstGeom prst="rect">
            <a:avLst/>
          </a:prstGeom>
        </p:spPr>
      </p:pic>
    </p:spTree>
    <p:extLst>
      <p:ext uri="{BB962C8B-B14F-4D97-AF65-F5344CB8AC3E}">
        <p14:creationId xmlns:p14="http://schemas.microsoft.com/office/powerpoint/2010/main" val="18038973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8090" y="5929141"/>
            <a:ext cx="6958091" cy="923330"/>
          </a:xfrm>
          <a:prstGeom prst="rect">
            <a:avLst/>
          </a:prstGeom>
          <a:noFill/>
        </p:spPr>
        <p:txBody>
          <a:bodyPr wrap="square" rtlCol="0">
            <a:spAutoFit/>
          </a:bodyPr>
          <a:lstStyle/>
          <a:p>
            <a:pPr algn="ctr"/>
            <a:r>
              <a:rPr lang="en-US" dirty="0" err="1">
                <a:latin typeface="Times New Roman"/>
                <a:cs typeface="Times New Roman"/>
              </a:rPr>
              <a:t>Stradanus</a:t>
            </a:r>
            <a:r>
              <a:rPr lang="en-US" dirty="0">
                <a:latin typeface="Times New Roman"/>
                <a:cs typeface="Times New Roman"/>
              </a:rPr>
              <a:t> (Johan van der </a:t>
            </a:r>
            <a:r>
              <a:rPr lang="en-US" dirty="0" err="1">
                <a:latin typeface="Times New Roman"/>
                <a:cs typeface="Times New Roman"/>
              </a:rPr>
              <a:t>Straet</a:t>
            </a:r>
            <a:r>
              <a:rPr lang="en-US" dirty="0">
                <a:latin typeface="Times New Roman"/>
                <a:cs typeface="Times New Roman"/>
              </a:rPr>
              <a:t>, Flemish painter)</a:t>
            </a:r>
          </a:p>
          <a:p>
            <a:pPr algn="ctr"/>
            <a:r>
              <a:rPr lang="en-US" i="1" dirty="0">
                <a:latin typeface="Times New Roman"/>
                <a:cs typeface="Times New Roman"/>
              </a:rPr>
              <a:t> Odysseus at the Entrance of Hades</a:t>
            </a:r>
          </a:p>
          <a:p>
            <a:pPr algn="ctr"/>
            <a:r>
              <a:rPr lang="en-US" dirty="0">
                <a:latin typeface="Times New Roman"/>
                <a:cs typeface="Times New Roman"/>
              </a:rPr>
              <a:t>c. 1600-1605</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0410" y="83393"/>
            <a:ext cx="8847536" cy="5845748"/>
          </a:xfrm>
          <a:prstGeom prst="rect">
            <a:avLst/>
          </a:prstGeom>
        </p:spPr>
      </p:pic>
    </p:spTree>
    <p:extLst>
      <p:ext uri="{BB962C8B-B14F-4D97-AF65-F5344CB8AC3E}">
        <p14:creationId xmlns:p14="http://schemas.microsoft.com/office/powerpoint/2010/main" val="1572150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8090" y="5929141"/>
            <a:ext cx="6958091" cy="923330"/>
          </a:xfrm>
          <a:prstGeom prst="rect">
            <a:avLst/>
          </a:prstGeom>
          <a:noFill/>
        </p:spPr>
        <p:txBody>
          <a:bodyPr wrap="square" rtlCol="0">
            <a:spAutoFit/>
          </a:bodyPr>
          <a:lstStyle/>
          <a:p>
            <a:pPr algn="ctr"/>
            <a:r>
              <a:rPr lang="en-US" dirty="0">
                <a:latin typeface="Times New Roman"/>
                <a:cs typeface="Times New Roman"/>
              </a:rPr>
              <a:t>John Flaxman (British sculptor and illustrator)</a:t>
            </a:r>
          </a:p>
          <a:p>
            <a:pPr algn="ctr"/>
            <a:r>
              <a:rPr lang="en-US" i="1" dirty="0">
                <a:latin typeface="Times New Roman"/>
                <a:cs typeface="Times New Roman"/>
              </a:rPr>
              <a:t> Odysseus in the Underworld</a:t>
            </a:r>
          </a:p>
          <a:p>
            <a:pPr algn="ctr"/>
            <a:r>
              <a:rPr lang="en-US" dirty="0">
                <a:latin typeface="Times New Roman"/>
                <a:cs typeface="Times New Roman"/>
              </a:rPr>
              <a:t>1792</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678" y="131971"/>
            <a:ext cx="7300503" cy="5827083"/>
          </a:xfrm>
          <a:prstGeom prst="rect">
            <a:avLst/>
          </a:prstGeom>
        </p:spPr>
      </p:pic>
    </p:spTree>
    <p:extLst>
      <p:ext uri="{BB962C8B-B14F-4D97-AF65-F5344CB8AC3E}">
        <p14:creationId xmlns:p14="http://schemas.microsoft.com/office/powerpoint/2010/main" val="2276568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59504"/>
            <a:ext cx="9144000" cy="3554819"/>
          </a:xfrm>
          <a:prstGeom prst="rect">
            <a:avLst/>
          </a:prstGeom>
        </p:spPr>
        <p:txBody>
          <a:bodyPr wrap="square">
            <a:spAutoFit/>
            <a:scene3d>
              <a:camera prst="orthographicFront"/>
              <a:lightRig rig="threePt" dir="t"/>
            </a:scene3d>
            <a:sp3d extrusionH="57150">
              <a:bevelT w="38100" h="38100" prst="angle"/>
            </a:sp3d>
          </a:bodyPr>
          <a:lstStyle/>
          <a:p>
            <a:pPr algn="ctr"/>
            <a:r>
              <a:rPr lang="en-US" sz="4500" dirty="0">
                <a:solidFill>
                  <a:schemeClr val="accent6">
                    <a:lumMod val="60000"/>
                    <a:lumOff val="40000"/>
                  </a:schemeClr>
                </a:solidFill>
                <a:latin typeface="Goudy Old Style"/>
                <a:cs typeface="Goudy Old Style"/>
              </a:rPr>
              <a:t>HADES – PLUTO – DIS</a:t>
            </a:r>
          </a:p>
          <a:p>
            <a:pPr algn="ctr"/>
            <a:endParaRPr lang="en-US" sz="4500" dirty="0">
              <a:solidFill>
                <a:schemeClr val="accent6">
                  <a:lumMod val="60000"/>
                  <a:lumOff val="40000"/>
                </a:schemeClr>
              </a:solidFill>
              <a:latin typeface="Goudy Old Style"/>
              <a:cs typeface="Goudy Old Style"/>
            </a:endParaRPr>
          </a:p>
          <a:p>
            <a:pPr algn="ctr"/>
            <a:r>
              <a:rPr lang="en-US" sz="4500" dirty="0">
                <a:solidFill>
                  <a:schemeClr val="accent6">
                    <a:lumMod val="60000"/>
                    <a:lumOff val="40000"/>
                  </a:schemeClr>
                </a:solidFill>
                <a:latin typeface="Goudy Old Style"/>
                <a:cs typeface="Goudy Old Style"/>
              </a:rPr>
              <a:t>PERSEPHONE/PROSERPINA</a:t>
            </a:r>
          </a:p>
          <a:p>
            <a:pPr algn="ctr"/>
            <a:endParaRPr lang="en-US" sz="4500" dirty="0">
              <a:solidFill>
                <a:schemeClr val="accent6">
                  <a:lumMod val="60000"/>
                  <a:lumOff val="40000"/>
                </a:schemeClr>
              </a:solidFill>
              <a:latin typeface="Goudy Old Style"/>
              <a:cs typeface="Goudy Old Style"/>
            </a:endParaRPr>
          </a:p>
          <a:p>
            <a:pPr algn="ctr"/>
            <a:r>
              <a:rPr lang="en-US" sz="4500" dirty="0">
                <a:solidFill>
                  <a:schemeClr val="accent6">
                    <a:lumMod val="60000"/>
                    <a:lumOff val="40000"/>
                  </a:schemeClr>
                </a:solidFill>
                <a:latin typeface="Goudy Old Style"/>
                <a:cs typeface="Goudy Old Style"/>
              </a:rPr>
              <a:t>chthonic deities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nossa+vas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9912" y="417027"/>
            <a:ext cx="4964177" cy="6023946"/>
          </a:xfrm>
          <a:prstGeom prst="rect">
            <a:avLst/>
          </a:prstGeom>
        </p:spPr>
      </p:pic>
      <p:sp>
        <p:nvSpPr>
          <p:cNvPr id="5" name="Rectangle 4"/>
          <p:cNvSpPr/>
          <p:nvPr/>
        </p:nvSpPr>
        <p:spPr>
          <a:xfrm>
            <a:off x="0" y="6490253"/>
            <a:ext cx="9144000" cy="369332"/>
          </a:xfrm>
          <a:prstGeom prst="rect">
            <a:avLst/>
          </a:prstGeom>
        </p:spPr>
        <p:txBody>
          <a:bodyPr wrap="square">
            <a:spAutoFit/>
          </a:bodyPr>
          <a:lstStyle/>
          <a:p>
            <a:pPr algn="ctr">
              <a:spcBef>
                <a:spcPct val="50000"/>
              </a:spcBef>
            </a:pPr>
            <a:r>
              <a:rPr lang="en-US" dirty="0">
                <a:solidFill>
                  <a:srgbClr val="C4BD97"/>
                </a:solidFill>
                <a:latin typeface="Cambria"/>
                <a:cs typeface="Cambria"/>
              </a:rPr>
              <a:t>Red figure </a:t>
            </a:r>
            <a:r>
              <a:rPr lang="en-US" dirty="0" err="1">
                <a:solidFill>
                  <a:srgbClr val="C4BD97"/>
                </a:solidFill>
                <a:latin typeface="Cambria"/>
                <a:cs typeface="Cambria"/>
              </a:rPr>
              <a:t>krater</a:t>
            </a:r>
            <a:r>
              <a:rPr lang="en-US" dirty="0">
                <a:solidFill>
                  <a:srgbClr val="C4BD97"/>
                </a:solidFill>
                <a:latin typeface="Cambria"/>
                <a:cs typeface="Cambria"/>
              </a:rPr>
              <a:t> (330 BCE) (detail)</a:t>
            </a:r>
            <a:endParaRPr lang="en-US" i="1" dirty="0">
              <a:solidFill>
                <a:srgbClr val="C4BD97"/>
              </a:solidFill>
              <a:latin typeface="Cambria"/>
              <a:cs typeface="Cambri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693988"/>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threePt" dir="t"/>
            </a:scene3d>
            <a:sp3d extrusionH="57150">
              <a:bevelT w="38100" h="38100" prst="angle"/>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schemeClr val="accent2">
                    <a:lumMod val="75000"/>
                  </a:schemeClr>
                </a:solidFill>
                <a:latin typeface="Goudy Old Style"/>
                <a:ea typeface="+mj-ea"/>
                <a:cs typeface="Goudy Old Style"/>
              </a:rPr>
              <a:t>HERMES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500" b="1" dirty="0">
                <a:solidFill>
                  <a:schemeClr val="accent2">
                    <a:lumMod val="75000"/>
                  </a:schemeClr>
                </a:solidFill>
                <a:latin typeface="Goudy Old Style"/>
                <a:ea typeface="+mj-ea"/>
                <a:cs typeface="Goudy Old Style"/>
              </a:rPr>
              <a:t>PSYCHOPOMPOS</a:t>
            </a:r>
            <a:endParaRPr kumimoji="0" lang="en-US" sz="5500" b="1" i="0" u="none" strike="noStrike" kern="1200" cap="none" spc="0" normalizeH="0" baseline="0" noProof="0" dirty="0">
              <a:ln>
                <a:noFill/>
              </a:ln>
              <a:solidFill>
                <a:schemeClr val="accent2">
                  <a:lumMod val="75000"/>
                </a:schemeClr>
              </a:solidFill>
              <a:effectLst/>
              <a:uLnTx/>
              <a:uFillTx/>
              <a:latin typeface="Goudy Old Style"/>
              <a:ea typeface="+mj-ea"/>
              <a:cs typeface="Goudy Old Styl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10 BC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0965" y="741644"/>
            <a:ext cx="8062070" cy="5374713"/>
          </a:xfrm>
          <a:prstGeom prst="rect">
            <a:avLst/>
          </a:prstGeom>
        </p:spPr>
      </p:pic>
      <p:sp>
        <p:nvSpPr>
          <p:cNvPr id="5" name="Rectangle 4"/>
          <p:cNvSpPr/>
          <p:nvPr/>
        </p:nvSpPr>
        <p:spPr>
          <a:xfrm>
            <a:off x="0" y="6116357"/>
            <a:ext cx="9144000" cy="369332"/>
          </a:xfrm>
          <a:prstGeom prst="rect">
            <a:avLst/>
          </a:prstGeom>
        </p:spPr>
        <p:txBody>
          <a:bodyPr wrap="square">
            <a:spAutoFit/>
          </a:bodyPr>
          <a:lstStyle/>
          <a:p>
            <a:pPr algn="ctr"/>
            <a:r>
              <a:rPr lang="en-US" dirty="0" err="1">
                <a:solidFill>
                  <a:srgbClr val="C4BD97"/>
                </a:solidFill>
                <a:latin typeface="Cambria"/>
                <a:cs typeface="Cambria"/>
              </a:rPr>
              <a:t>Sarpedon</a:t>
            </a:r>
            <a:r>
              <a:rPr lang="en-US" dirty="0">
                <a:solidFill>
                  <a:srgbClr val="C4BD97"/>
                </a:solidFill>
                <a:latin typeface="Cambria"/>
                <a:cs typeface="Cambria"/>
              </a:rPr>
              <a:t> being carried off by </a:t>
            </a:r>
            <a:r>
              <a:rPr lang="en-US" dirty="0" err="1">
                <a:solidFill>
                  <a:srgbClr val="C4BD97"/>
                </a:solidFill>
                <a:latin typeface="Cambria"/>
                <a:cs typeface="Cambria"/>
              </a:rPr>
              <a:t>Thanatos</a:t>
            </a:r>
            <a:r>
              <a:rPr lang="en-US" dirty="0">
                <a:solidFill>
                  <a:srgbClr val="C4BD97"/>
                </a:solidFill>
                <a:latin typeface="Cambria"/>
                <a:cs typeface="Cambria"/>
              </a:rPr>
              <a:t>, Hypnos, and Hermes, </a:t>
            </a:r>
            <a:r>
              <a:rPr lang="en-US" dirty="0" err="1">
                <a:solidFill>
                  <a:srgbClr val="C4BD97"/>
                </a:solidFill>
                <a:latin typeface="Cambria"/>
                <a:cs typeface="Cambria"/>
              </a:rPr>
              <a:t>krater</a:t>
            </a:r>
            <a:r>
              <a:rPr lang="en-US" dirty="0">
                <a:solidFill>
                  <a:srgbClr val="C4BD97"/>
                </a:solidFill>
                <a:latin typeface="Cambria"/>
                <a:cs typeface="Cambria"/>
              </a:rPr>
              <a:t> (510 BCE)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693988"/>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threePt" dir="t"/>
            </a:scene3d>
            <a:sp3d extrusionH="57150">
              <a:bevelT w="38100" h="38100" prst="angle"/>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0" b="1" i="0" u="none" strike="noStrike" kern="1200" cap="none" spc="0" normalizeH="0" baseline="0" noProof="0" dirty="0">
                <a:ln>
                  <a:noFill/>
                </a:ln>
                <a:solidFill>
                  <a:srgbClr val="B3A2C7"/>
                </a:solidFill>
                <a:effectLst/>
                <a:uLnTx/>
                <a:uFillTx/>
                <a:latin typeface="Goudy Old Style"/>
                <a:ea typeface="+mj-ea"/>
                <a:cs typeface="Goudy Old Style"/>
              </a:rPr>
              <a:t>CHARON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Theban or </a:t>
            </a:r>
            <a:r>
              <a:rPr lang="en-US" dirty="0" err="1"/>
              <a:t>Labdacid</a:t>
            </a:r>
            <a:r>
              <a:rPr lang="en-US" dirty="0"/>
              <a:t> saga</a:t>
            </a:r>
          </a:p>
        </p:txBody>
      </p:sp>
      <p:sp>
        <p:nvSpPr>
          <p:cNvPr id="7" name="Content Placeholder 6"/>
          <p:cNvSpPr>
            <a:spLocks noGrp="1"/>
          </p:cNvSpPr>
          <p:nvPr>
            <p:ph idx="1"/>
          </p:nvPr>
        </p:nvSpPr>
        <p:spPr/>
        <p:txBody>
          <a:bodyPr>
            <a:normAutofit fontScale="92500" lnSpcReduction="20000"/>
          </a:bodyPr>
          <a:lstStyle/>
          <a:p>
            <a:pPr marL="0" indent="0">
              <a:buNone/>
            </a:pPr>
            <a:r>
              <a:rPr lang="en-US" sz="2800" dirty="0"/>
              <a:t>Laius son of </a:t>
            </a:r>
            <a:r>
              <a:rPr lang="en-US" sz="2800" dirty="0" err="1"/>
              <a:t>Labdacus</a:t>
            </a:r>
            <a:r>
              <a:rPr lang="en-US" sz="2800" dirty="0"/>
              <a:t> (grandson of Cadmus) abducts </a:t>
            </a:r>
            <a:r>
              <a:rPr lang="en-US" sz="2800" dirty="0" err="1"/>
              <a:t>Chrysippus</a:t>
            </a:r>
            <a:r>
              <a:rPr lang="en-US" sz="2800" dirty="0"/>
              <a:t> son of Pelops king of Elis</a:t>
            </a:r>
          </a:p>
          <a:p>
            <a:pPr marL="0" indent="0">
              <a:buNone/>
            </a:pPr>
            <a:r>
              <a:rPr lang="en-US" sz="2800" dirty="0"/>
              <a:t>Delphic oracle: he is cursed to be killed by his own son</a:t>
            </a:r>
          </a:p>
          <a:p>
            <a:pPr marL="0" indent="0">
              <a:buNone/>
            </a:pPr>
            <a:r>
              <a:rPr lang="en-US" sz="2800" dirty="0"/>
              <a:t>Marries </a:t>
            </a:r>
            <a:r>
              <a:rPr lang="en-US" sz="2800" dirty="0" err="1"/>
              <a:t>Jocasta</a:t>
            </a:r>
            <a:r>
              <a:rPr lang="en-US" sz="2800" dirty="0"/>
              <a:t>, their son Oedipus is mutilated (“Swollen-Foot”) and left to die on Mt Cithaeron</a:t>
            </a:r>
          </a:p>
          <a:p>
            <a:pPr marL="0" indent="0">
              <a:buNone/>
            </a:pPr>
            <a:r>
              <a:rPr lang="en-US" sz="2800" dirty="0"/>
              <a:t>Oedipus is saved and taken to Corinth where he is adopted by the king and queen, </a:t>
            </a:r>
            <a:r>
              <a:rPr lang="en-US" sz="2800" dirty="0" err="1"/>
              <a:t>Polybus</a:t>
            </a:r>
            <a:r>
              <a:rPr lang="en-US" sz="2800" dirty="0"/>
              <a:t> and </a:t>
            </a:r>
            <a:r>
              <a:rPr lang="en-US" sz="2800" dirty="0" err="1"/>
              <a:t>Merope</a:t>
            </a:r>
            <a:endParaRPr lang="en-US" sz="2800" dirty="0"/>
          </a:p>
          <a:p>
            <a:pPr marL="0" indent="0">
              <a:buNone/>
            </a:pPr>
            <a:r>
              <a:rPr lang="en-US" sz="2800" dirty="0"/>
              <a:t>Delphic oracle tells him he is fated to kill his father and marry his mother, so he decides never to return to Corinth</a:t>
            </a:r>
          </a:p>
          <a:p>
            <a:pPr marL="0" indent="0">
              <a:buNone/>
            </a:pPr>
            <a:r>
              <a:rPr lang="en-US" sz="2800" dirty="0"/>
              <a:t>At meeting of three ways, road rage incident: kills arrogant old man</a:t>
            </a:r>
          </a:p>
          <a:p>
            <a:pPr marL="0" indent="0">
              <a:buNone/>
            </a:pPr>
            <a:r>
              <a:rPr lang="en-US" sz="2800" dirty="0"/>
              <a:t>Proceeds towards Thebes, solves riddle of Sphinx</a:t>
            </a:r>
          </a:p>
          <a:p>
            <a:pPr marL="0" indent="0">
              <a:buNone/>
            </a:pPr>
            <a:endParaRPr lang="en-US" sz="2800" dirty="0"/>
          </a:p>
        </p:txBody>
      </p:sp>
    </p:spTree>
    <p:extLst>
      <p:ext uri="{BB962C8B-B14F-4D97-AF65-F5344CB8AC3E}">
        <p14:creationId xmlns:p14="http://schemas.microsoft.com/office/powerpoint/2010/main" val="2789175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b_21.88.1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4100" y="448686"/>
            <a:ext cx="3915801" cy="5960628"/>
          </a:xfrm>
          <a:prstGeom prst="rect">
            <a:avLst/>
          </a:prstGeom>
        </p:spPr>
      </p:pic>
      <p:sp>
        <p:nvSpPr>
          <p:cNvPr id="5" name="Rectangle 4"/>
          <p:cNvSpPr/>
          <p:nvPr/>
        </p:nvSpPr>
        <p:spPr>
          <a:xfrm>
            <a:off x="2222344" y="6438665"/>
            <a:ext cx="4699311" cy="369332"/>
          </a:xfrm>
          <a:prstGeom prst="rect">
            <a:avLst/>
          </a:prstGeom>
        </p:spPr>
        <p:txBody>
          <a:bodyPr wrap="none">
            <a:spAutoFit/>
          </a:bodyPr>
          <a:lstStyle/>
          <a:p>
            <a:pPr algn="ctr"/>
            <a:r>
              <a:rPr lang="en-US" dirty="0" err="1">
                <a:solidFill>
                  <a:srgbClr val="FF0000"/>
                </a:solidFill>
                <a:latin typeface="+mj-lt"/>
                <a:cs typeface="Cambria"/>
              </a:rPr>
              <a:t>Charon</a:t>
            </a:r>
            <a:r>
              <a:rPr lang="en-US" dirty="0">
                <a:solidFill>
                  <a:srgbClr val="FF0000"/>
                </a:solidFill>
                <a:latin typeface="+mj-lt"/>
                <a:cs typeface="Cambria"/>
              </a:rPr>
              <a:t> on Attic white-ground </a:t>
            </a:r>
            <a:r>
              <a:rPr lang="en-US" dirty="0" err="1">
                <a:solidFill>
                  <a:srgbClr val="FF0000"/>
                </a:solidFill>
                <a:latin typeface="+mj-lt"/>
                <a:cs typeface="Cambria"/>
              </a:rPr>
              <a:t>lekythos</a:t>
            </a:r>
            <a:r>
              <a:rPr lang="en-US" dirty="0">
                <a:solidFill>
                  <a:srgbClr val="FF0000"/>
                </a:solidFill>
                <a:latin typeface="+mj-lt"/>
                <a:cs typeface="Cambria"/>
              </a:rPr>
              <a:t>, Classical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tinir_CharonCrossingTheStyx.jpg"/>
          <p:cNvPicPr>
            <a:picLocks noChangeAspect="1"/>
          </p:cNvPicPr>
          <p:nvPr/>
        </p:nvPicPr>
        <p:blipFill>
          <a:blip r:embed="rId2"/>
          <a:stretch>
            <a:fillRect/>
          </a:stretch>
        </p:blipFill>
        <p:spPr>
          <a:xfrm>
            <a:off x="452394" y="793454"/>
            <a:ext cx="8239212" cy="5271093"/>
          </a:xfrm>
          <a:prstGeom prst="rect">
            <a:avLst/>
          </a:prstGeom>
        </p:spPr>
      </p:pic>
      <p:sp>
        <p:nvSpPr>
          <p:cNvPr id="5" name="Rectangle 4"/>
          <p:cNvSpPr/>
          <p:nvPr/>
        </p:nvSpPr>
        <p:spPr>
          <a:xfrm>
            <a:off x="2439376" y="6253999"/>
            <a:ext cx="4265248" cy="369332"/>
          </a:xfrm>
          <a:prstGeom prst="rect">
            <a:avLst/>
          </a:prstGeom>
        </p:spPr>
        <p:txBody>
          <a:bodyPr wrap="none">
            <a:spAutoFit/>
          </a:bodyPr>
          <a:lstStyle/>
          <a:p>
            <a:pPr algn="ctr"/>
            <a:r>
              <a:rPr lang="en-US" i="1" dirty="0" err="1">
                <a:solidFill>
                  <a:srgbClr val="FF0000"/>
                </a:solidFill>
                <a:latin typeface="+mj-lt"/>
                <a:cs typeface="Cambria"/>
              </a:rPr>
              <a:t>Charon</a:t>
            </a:r>
            <a:r>
              <a:rPr lang="en-US" i="1" dirty="0">
                <a:solidFill>
                  <a:srgbClr val="FF0000"/>
                </a:solidFill>
                <a:latin typeface="+mj-lt"/>
                <a:cs typeface="Cambria"/>
              </a:rPr>
              <a:t> Crossing the Styx </a:t>
            </a:r>
            <a:r>
              <a:rPr lang="en-US" dirty="0">
                <a:solidFill>
                  <a:srgbClr val="FF0000"/>
                </a:solidFill>
                <a:latin typeface="+mj-lt"/>
                <a:cs typeface="Cambria"/>
              </a:rPr>
              <a:t>by Joachim </a:t>
            </a:r>
            <a:r>
              <a:rPr lang="en-US" dirty="0" err="1">
                <a:solidFill>
                  <a:srgbClr val="FF0000"/>
                </a:solidFill>
                <a:latin typeface="+mj-lt"/>
                <a:cs typeface="Cambria"/>
              </a:rPr>
              <a:t>Patinir</a:t>
            </a:r>
            <a:endParaRPr lang="en-US" dirty="0">
              <a:solidFill>
                <a:srgbClr val="FF0000"/>
              </a:solidFill>
              <a:latin typeface="+mj-lt"/>
              <a:cs typeface="Cambri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2200" y="866775"/>
            <a:ext cx="6959600" cy="5124450"/>
          </a:xfrm>
          <a:prstGeom prst="rect">
            <a:avLst/>
          </a:prstGeom>
          <a:noFill/>
          <a:ln w="9525">
            <a:noFill/>
            <a:miter lim="800000"/>
            <a:headEnd/>
            <a:tailEnd/>
          </a:ln>
          <a:effectLst/>
        </p:spPr>
      </p:pic>
      <p:sp>
        <p:nvSpPr>
          <p:cNvPr id="5" name="Rectangle 4"/>
          <p:cNvSpPr/>
          <p:nvPr/>
        </p:nvSpPr>
        <p:spPr>
          <a:xfrm>
            <a:off x="0" y="5991225"/>
            <a:ext cx="9144000" cy="369332"/>
          </a:xfrm>
          <a:prstGeom prst="rect">
            <a:avLst/>
          </a:prstGeom>
        </p:spPr>
        <p:txBody>
          <a:bodyPr wrap="square">
            <a:spAutoFit/>
          </a:bodyPr>
          <a:lstStyle/>
          <a:p>
            <a:pPr algn="ctr">
              <a:spcBef>
                <a:spcPct val="50000"/>
              </a:spcBef>
            </a:pPr>
            <a:r>
              <a:rPr lang="en-US" i="1" dirty="0">
                <a:solidFill>
                  <a:srgbClr val="FF0000"/>
                </a:solidFill>
                <a:latin typeface="+mj-lt"/>
                <a:cs typeface="Cambria"/>
              </a:rPr>
              <a:t>Crossing the River Styx</a:t>
            </a:r>
            <a:r>
              <a:rPr lang="en-US" dirty="0">
                <a:solidFill>
                  <a:srgbClr val="FF0000"/>
                </a:solidFill>
                <a:latin typeface="+mj-lt"/>
                <a:cs typeface="Cambria"/>
              </a:rPr>
              <a:t> by Alexander </a:t>
            </a:r>
            <a:r>
              <a:rPr lang="en-US" dirty="0" err="1">
                <a:solidFill>
                  <a:srgbClr val="FF0000"/>
                </a:solidFill>
                <a:latin typeface="+mj-lt"/>
                <a:cs typeface="Cambria"/>
              </a:rPr>
              <a:t>Dmitrievich</a:t>
            </a:r>
            <a:r>
              <a:rPr lang="en-US" dirty="0">
                <a:solidFill>
                  <a:srgbClr val="FF0000"/>
                </a:solidFill>
                <a:latin typeface="+mj-lt"/>
                <a:cs typeface="Cambria"/>
              </a:rPr>
              <a:t> </a:t>
            </a:r>
            <a:r>
              <a:rPr lang="en-US" dirty="0" err="1">
                <a:solidFill>
                  <a:srgbClr val="FF0000"/>
                </a:solidFill>
                <a:latin typeface="+mj-lt"/>
                <a:cs typeface="Cambria"/>
              </a:rPr>
              <a:t>Litovchenko</a:t>
            </a:r>
            <a:r>
              <a:rPr lang="en-US" dirty="0">
                <a:solidFill>
                  <a:srgbClr val="FF0000"/>
                </a:solidFill>
                <a:latin typeface="+mj-lt"/>
                <a:cs typeface="Cambria"/>
              </a:rPr>
              <a:t> (1861)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693988"/>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threePt" dir="t"/>
            </a:scene3d>
            <a:sp3d extrusionH="57150">
              <a:bevelT w="38100" h="38100" prst="angle"/>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500" b="1" noProof="0" dirty="0">
                <a:solidFill>
                  <a:srgbClr val="93CDDD"/>
                </a:solidFill>
                <a:latin typeface="Goudy Old Style"/>
                <a:ea typeface="+mj-ea"/>
                <a:cs typeface="Goudy Old Style"/>
              </a:rPr>
              <a:t>CERBERUS</a:t>
            </a:r>
            <a:endParaRPr kumimoji="0" lang="en-US" sz="7500" b="1" i="0" u="none" strike="noStrike" kern="1200" cap="none" spc="0" normalizeH="0" baseline="0" noProof="0" dirty="0">
              <a:ln>
                <a:noFill/>
              </a:ln>
              <a:solidFill>
                <a:srgbClr val="93CDDD"/>
              </a:solidFill>
              <a:effectLst/>
              <a:uLnTx/>
              <a:uFillTx/>
              <a:latin typeface="Goudy Old Style"/>
              <a:ea typeface="+mj-ea"/>
              <a:cs typeface="Goudy Old Style"/>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800278" y="530885"/>
            <a:ext cx="3543444" cy="5796230"/>
          </a:xfrm>
          <a:prstGeom prst="rect">
            <a:avLst/>
          </a:prstGeom>
          <a:noFill/>
          <a:ln w="9525">
            <a:noFill/>
            <a:miter lim="800000"/>
            <a:headEnd/>
            <a:tailEnd/>
          </a:ln>
          <a:effectLst/>
        </p:spPr>
      </p:pic>
      <p:sp>
        <p:nvSpPr>
          <p:cNvPr id="5" name="Rectangle 4"/>
          <p:cNvSpPr/>
          <p:nvPr/>
        </p:nvSpPr>
        <p:spPr>
          <a:xfrm>
            <a:off x="0" y="6327115"/>
            <a:ext cx="9144000" cy="369332"/>
          </a:xfrm>
          <a:prstGeom prst="rect">
            <a:avLst/>
          </a:prstGeom>
        </p:spPr>
        <p:txBody>
          <a:bodyPr wrap="square">
            <a:spAutoFit/>
          </a:bodyPr>
          <a:lstStyle/>
          <a:p>
            <a:pPr algn="ctr">
              <a:spcBef>
                <a:spcPct val="50000"/>
              </a:spcBef>
            </a:pPr>
            <a:r>
              <a:rPr lang="en-US" dirty="0">
                <a:solidFill>
                  <a:srgbClr val="FF0000"/>
                </a:solidFill>
                <a:latin typeface="+mj-lt"/>
                <a:cs typeface="Cambria"/>
              </a:rPr>
              <a:t>Hades and Cerberus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akles_Kerberos_Eurystheus_Louvre_E7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100" y="361481"/>
            <a:ext cx="8077801" cy="6135038"/>
          </a:xfrm>
          <a:prstGeom prst="rect">
            <a:avLst/>
          </a:prstGeom>
        </p:spPr>
      </p:pic>
      <p:sp>
        <p:nvSpPr>
          <p:cNvPr id="5" name="Rectangle 4"/>
          <p:cNvSpPr/>
          <p:nvPr/>
        </p:nvSpPr>
        <p:spPr>
          <a:xfrm>
            <a:off x="0" y="6496519"/>
            <a:ext cx="9144000" cy="369332"/>
          </a:xfrm>
          <a:prstGeom prst="rect">
            <a:avLst/>
          </a:prstGeom>
        </p:spPr>
        <p:txBody>
          <a:bodyPr wrap="square">
            <a:spAutoFit/>
          </a:bodyPr>
          <a:lstStyle/>
          <a:p>
            <a:pPr algn="ctr">
              <a:spcBef>
                <a:spcPct val="50000"/>
              </a:spcBef>
            </a:pPr>
            <a:r>
              <a:rPr lang="en-US" dirty="0">
                <a:solidFill>
                  <a:srgbClr val="FF0000"/>
                </a:solidFill>
                <a:cs typeface="Cambria"/>
              </a:rPr>
              <a:t>Black-figure hydria by Eagle Painter (525 BCE)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berum domat Hercules by Antonio Tempest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7388" y="491424"/>
            <a:ext cx="6729225" cy="5875153"/>
          </a:xfrm>
          <a:prstGeom prst="rect">
            <a:avLst/>
          </a:prstGeom>
        </p:spPr>
      </p:pic>
      <p:sp>
        <p:nvSpPr>
          <p:cNvPr id="5" name="Rectangle 4"/>
          <p:cNvSpPr/>
          <p:nvPr/>
        </p:nvSpPr>
        <p:spPr>
          <a:xfrm>
            <a:off x="0" y="6327115"/>
            <a:ext cx="9144000" cy="369332"/>
          </a:xfrm>
          <a:prstGeom prst="rect">
            <a:avLst/>
          </a:prstGeom>
        </p:spPr>
        <p:txBody>
          <a:bodyPr wrap="square">
            <a:spAutoFit/>
          </a:bodyPr>
          <a:lstStyle/>
          <a:p>
            <a:pPr algn="ctr">
              <a:spcBef>
                <a:spcPct val="50000"/>
              </a:spcBef>
            </a:pPr>
            <a:r>
              <a:rPr lang="en-US" i="1" dirty="0" err="1">
                <a:solidFill>
                  <a:srgbClr val="FF0000"/>
                </a:solidFill>
                <a:cs typeface="Cambria"/>
              </a:rPr>
              <a:t>Cerberum</a:t>
            </a:r>
            <a:r>
              <a:rPr lang="en-US" i="1" dirty="0">
                <a:solidFill>
                  <a:srgbClr val="FF0000"/>
                </a:solidFill>
                <a:cs typeface="Cambria"/>
              </a:rPr>
              <a:t> </a:t>
            </a:r>
            <a:r>
              <a:rPr lang="en-US" i="1" dirty="0" err="1">
                <a:solidFill>
                  <a:srgbClr val="FF0000"/>
                </a:solidFill>
                <a:cs typeface="Cambria"/>
              </a:rPr>
              <a:t>domat</a:t>
            </a:r>
            <a:r>
              <a:rPr lang="en-US" i="1" dirty="0">
                <a:solidFill>
                  <a:srgbClr val="FF0000"/>
                </a:solidFill>
                <a:cs typeface="Cambria"/>
              </a:rPr>
              <a:t> Hercules </a:t>
            </a:r>
            <a:r>
              <a:rPr lang="en-US" dirty="0">
                <a:solidFill>
                  <a:srgbClr val="FF0000"/>
                </a:solidFill>
                <a:cs typeface="Cambria"/>
              </a:rPr>
              <a:t>by </a:t>
            </a:r>
            <a:r>
              <a:rPr lang="en-US" dirty="0" err="1">
                <a:solidFill>
                  <a:srgbClr val="FF0000"/>
                </a:solidFill>
                <a:cs typeface="Cambria"/>
              </a:rPr>
              <a:t>Antonion</a:t>
            </a:r>
            <a:r>
              <a:rPr lang="en-US" dirty="0">
                <a:solidFill>
                  <a:srgbClr val="FF0000"/>
                </a:solidFill>
                <a:cs typeface="Cambria"/>
              </a:rPr>
              <a:t> </a:t>
            </a:r>
            <a:r>
              <a:rPr lang="en-US" dirty="0" err="1">
                <a:solidFill>
                  <a:srgbClr val="FF0000"/>
                </a:solidFill>
                <a:cs typeface="Cambria"/>
              </a:rPr>
              <a:t>Tempesta</a:t>
            </a:r>
            <a:r>
              <a:rPr lang="en-US" dirty="0">
                <a:solidFill>
                  <a:srgbClr val="FF0000"/>
                </a:solidFill>
                <a:cs typeface="Cambria"/>
              </a:rPr>
              <a:t> (1600)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William Blake, Cerberus (1825-7)</a:t>
            </a:r>
          </a:p>
        </p:txBody>
      </p:sp>
      <p:pic>
        <p:nvPicPr>
          <p:cNvPr id="4" name="Content Placeholder 3" descr="N03354_9.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5384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Bess &amp; Eddie, miniature dachshunds</a:t>
            </a:r>
          </a:p>
        </p:txBody>
      </p:sp>
      <p:pic>
        <p:nvPicPr>
          <p:cNvPr id="4" name="Content Placeholder 3" descr="2012-09-07 11.00.13.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240322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693988"/>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scene3d>
              <a:camera prst="orthographicFront"/>
              <a:lightRig rig="threePt" dir="t"/>
            </a:scene3d>
            <a:sp3d extrusionH="57150">
              <a:bevelT w="38100" h="38100" prst="angle"/>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500" b="1" noProof="0" dirty="0">
                <a:solidFill>
                  <a:schemeClr val="accent2">
                    <a:lumMod val="60000"/>
                    <a:lumOff val="40000"/>
                  </a:schemeClr>
                </a:solidFill>
                <a:latin typeface="Goudy Old Style"/>
                <a:ea typeface="+mj-ea"/>
                <a:cs typeface="Goudy Old Style"/>
              </a:rPr>
              <a:t>MINOS</a:t>
            </a:r>
            <a:endParaRPr kumimoji="0" lang="en-US" sz="7500" b="1" i="0" u="none" strike="noStrike" kern="1200" cap="none" spc="0" normalizeH="0" baseline="0" noProof="0" dirty="0">
              <a:ln>
                <a:noFill/>
              </a:ln>
              <a:solidFill>
                <a:schemeClr val="accent2">
                  <a:lumMod val="60000"/>
                  <a:lumOff val="40000"/>
                </a:schemeClr>
              </a:solidFill>
              <a:effectLst/>
              <a:uLnTx/>
              <a:uFillTx/>
              <a:latin typeface="Goudy Old Style"/>
              <a:ea typeface="+mj-ea"/>
              <a:cs typeface="Goudy Old Styl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11866" y="594980"/>
            <a:ext cx="8229600" cy="5496858"/>
          </a:xfrm>
        </p:spPr>
        <p:txBody>
          <a:bodyPr>
            <a:normAutofit fontScale="77500" lnSpcReduction="20000"/>
          </a:bodyPr>
          <a:lstStyle/>
          <a:p>
            <a:pPr marL="0" indent="0">
              <a:buNone/>
            </a:pPr>
            <a:r>
              <a:rPr lang="en-US" dirty="0"/>
              <a:t>Oedipus is welcomed in Thebes which is suffering from plague</a:t>
            </a:r>
          </a:p>
          <a:p>
            <a:pPr marL="0" indent="0">
              <a:buNone/>
            </a:pPr>
            <a:r>
              <a:rPr lang="en-US" dirty="0"/>
              <a:t>He is made king for saving Thebes from Sphinx and he marries the widowed queen</a:t>
            </a:r>
          </a:p>
          <a:p>
            <a:pPr marL="0" indent="0">
              <a:buNone/>
            </a:pPr>
            <a:r>
              <a:rPr lang="en-US" dirty="0"/>
              <a:t>Happy marriage, has four children with her: Eteocles and </a:t>
            </a:r>
            <a:r>
              <a:rPr lang="en-US" dirty="0" err="1"/>
              <a:t>Polynices</a:t>
            </a:r>
            <a:r>
              <a:rPr lang="en-US" dirty="0"/>
              <a:t>, Antigone and </a:t>
            </a:r>
            <a:r>
              <a:rPr lang="en-US" dirty="0" err="1"/>
              <a:t>Ismene</a:t>
            </a:r>
            <a:endParaRPr lang="en-US" dirty="0"/>
          </a:p>
          <a:p>
            <a:pPr marL="0" indent="0">
              <a:buNone/>
            </a:pPr>
            <a:r>
              <a:rPr lang="en-US" dirty="0"/>
              <a:t>Because of plague, Delphic oracle consulted: pollution caused by presence of murderer of King Laius must be cleansed</a:t>
            </a:r>
          </a:p>
          <a:p>
            <a:pPr marL="0" indent="0">
              <a:buNone/>
            </a:pPr>
            <a:r>
              <a:rPr lang="en-US" dirty="0"/>
              <a:t>Discovers he has fulfilled the oracle unwittingly</a:t>
            </a:r>
          </a:p>
          <a:p>
            <a:pPr marL="0" indent="0">
              <a:buNone/>
            </a:pPr>
            <a:r>
              <a:rPr lang="en-US" dirty="0"/>
              <a:t>Blinds himself, </a:t>
            </a:r>
            <a:r>
              <a:rPr lang="en-US" dirty="0" err="1"/>
              <a:t>Jocasta</a:t>
            </a:r>
            <a:r>
              <a:rPr lang="en-US" dirty="0"/>
              <a:t> commits suicide [in some versions]</a:t>
            </a:r>
          </a:p>
          <a:p>
            <a:pPr marL="0" indent="0">
              <a:buNone/>
            </a:pPr>
            <a:r>
              <a:rPr lang="en-US" dirty="0"/>
              <a:t>Oedipus goes into exile accompanied by daughter Antigone, leaving Creon (</a:t>
            </a:r>
            <a:r>
              <a:rPr lang="en-US" dirty="0" err="1"/>
              <a:t>Jocasta’s</a:t>
            </a:r>
            <a:r>
              <a:rPr lang="en-US" dirty="0"/>
              <a:t> brother) ruling Thebes</a:t>
            </a:r>
          </a:p>
          <a:p>
            <a:pPr marL="0" indent="0">
              <a:buNone/>
            </a:pPr>
            <a:r>
              <a:rPr lang="en-US" dirty="0"/>
              <a:t>Later dies on Mt Cithaeron OR at </a:t>
            </a:r>
            <a:r>
              <a:rPr lang="en-US" dirty="0" err="1"/>
              <a:t>Colonus</a:t>
            </a:r>
            <a:r>
              <a:rPr lang="en-US" dirty="0"/>
              <a:t> in Attica</a:t>
            </a:r>
          </a:p>
          <a:p>
            <a:pPr marL="0" indent="0">
              <a:buNone/>
            </a:pPr>
            <a:r>
              <a:rPr lang="en-US" dirty="0"/>
              <a:t>Sophocles’ tragedies:</a:t>
            </a:r>
          </a:p>
          <a:p>
            <a:pPr marL="0" indent="0">
              <a:buNone/>
            </a:pPr>
            <a:r>
              <a:rPr lang="en-US" i="1" dirty="0"/>
              <a:t>	Oedipus the King </a:t>
            </a:r>
            <a:r>
              <a:rPr lang="en-US" dirty="0"/>
              <a:t>= </a:t>
            </a:r>
            <a:r>
              <a:rPr lang="en-US" i="1" dirty="0"/>
              <a:t>Oedipus </a:t>
            </a:r>
            <a:r>
              <a:rPr lang="en-US" i="1" dirty="0" err="1"/>
              <a:t>Tyrannus</a:t>
            </a:r>
            <a:r>
              <a:rPr lang="en-US" i="1" dirty="0"/>
              <a:t> </a:t>
            </a:r>
            <a:r>
              <a:rPr lang="en-US" dirty="0"/>
              <a:t>= </a:t>
            </a:r>
            <a:r>
              <a:rPr lang="en-US" i="1" dirty="0"/>
              <a:t>Oedipus Rex</a:t>
            </a:r>
          </a:p>
          <a:p>
            <a:pPr marL="0" indent="0">
              <a:buNone/>
            </a:pPr>
            <a:r>
              <a:rPr lang="en-US" i="1" dirty="0"/>
              <a:t>	Oedipus at </a:t>
            </a:r>
            <a:r>
              <a:rPr lang="en-US" i="1" dirty="0" err="1"/>
              <a:t>Colonus</a:t>
            </a:r>
            <a:endParaRPr lang="en-US" i="1" dirty="0"/>
          </a:p>
          <a:p>
            <a:pPr marL="0" indent="0">
              <a:buNone/>
            </a:pPr>
            <a:endParaRPr lang="en-US" dirty="0"/>
          </a:p>
        </p:txBody>
      </p:sp>
    </p:spTree>
    <p:extLst>
      <p:ext uri="{BB962C8B-B14F-4D97-AF65-F5344CB8AC3E}">
        <p14:creationId xmlns:p14="http://schemas.microsoft.com/office/powerpoint/2010/main" val="3239456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hadamanthys, and Minos (on throne), and Aiakos on Apulian Red0figure krater (ca 330-310 BCE).jpg"/>
          <p:cNvPicPr>
            <a:picLocks noGrp="1" noChangeAspect="1"/>
          </p:cNvPicPr>
          <p:nvPr>
            <p:ph idx="1"/>
          </p:nvPr>
        </p:nvPicPr>
        <p:blipFill>
          <a:blip r:embed="rId2" cstate="email">
            <a:extLst>
              <a:ext uri="{28A0092B-C50C-407E-A947-70E740481C1C}">
                <a14:useLocalDpi xmlns:a14="http://schemas.microsoft.com/office/drawing/2010/main"/>
              </a:ext>
            </a:extLst>
          </a:blip>
          <a:srcRect l="-21241" r="-21241"/>
          <a:stretch>
            <a:fillRect/>
          </a:stretch>
        </p:blipFill>
        <p:spPr>
          <a:xfrm>
            <a:off x="457200" y="1166019"/>
            <a:ext cx="8229600" cy="4525963"/>
          </a:xfrm>
        </p:spPr>
      </p:pic>
      <p:sp>
        <p:nvSpPr>
          <p:cNvPr id="5" name="Rectangle 4"/>
          <p:cNvSpPr/>
          <p:nvPr/>
        </p:nvSpPr>
        <p:spPr>
          <a:xfrm>
            <a:off x="0" y="5934670"/>
            <a:ext cx="9144000" cy="646331"/>
          </a:xfrm>
          <a:prstGeom prst="rect">
            <a:avLst/>
          </a:prstGeom>
        </p:spPr>
        <p:txBody>
          <a:bodyPr wrap="square">
            <a:spAutoFit/>
          </a:bodyPr>
          <a:lstStyle/>
          <a:p>
            <a:pPr algn="ctr"/>
            <a:r>
              <a:rPr lang="en-US" dirty="0" err="1">
                <a:solidFill>
                  <a:srgbClr val="C4BD97"/>
                </a:solidFill>
                <a:latin typeface="Cambria"/>
                <a:cs typeface="Cambria"/>
              </a:rPr>
              <a:t>Rhadamanthys</a:t>
            </a:r>
            <a:r>
              <a:rPr lang="en-US" dirty="0">
                <a:solidFill>
                  <a:srgbClr val="C4BD97"/>
                </a:solidFill>
                <a:latin typeface="Cambria"/>
                <a:cs typeface="Cambria"/>
              </a:rPr>
              <a:t>, and Minos (on throne), and </a:t>
            </a:r>
            <a:r>
              <a:rPr lang="en-US" dirty="0" err="1">
                <a:solidFill>
                  <a:srgbClr val="C4BD97"/>
                </a:solidFill>
                <a:latin typeface="Cambria"/>
                <a:cs typeface="Cambria"/>
              </a:rPr>
              <a:t>Aeacus</a:t>
            </a:r>
            <a:r>
              <a:rPr lang="en-US" dirty="0">
                <a:solidFill>
                  <a:srgbClr val="C4BD97"/>
                </a:solidFill>
                <a:latin typeface="Cambria"/>
                <a:cs typeface="Cambria"/>
              </a:rPr>
              <a:t> in the underworld on Apulian Red-figure krater (ca 330-310 BCE)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sng" dirty="0">
                <a:latin typeface="Times New Roman"/>
                <a:cs typeface="Times New Roman"/>
              </a:rPr>
              <a:t>Hubristic Sinners</a:t>
            </a:r>
          </a:p>
        </p:txBody>
      </p:sp>
      <p:sp>
        <p:nvSpPr>
          <p:cNvPr id="3" name="Content Placeholder 2"/>
          <p:cNvSpPr>
            <a:spLocks noGrp="1"/>
          </p:cNvSpPr>
          <p:nvPr>
            <p:ph idx="1"/>
          </p:nvPr>
        </p:nvSpPr>
        <p:spPr>
          <a:xfrm>
            <a:off x="0" y="1417638"/>
            <a:ext cx="9144000" cy="5440362"/>
          </a:xfrm>
        </p:spPr>
        <p:txBody>
          <a:bodyPr>
            <a:normAutofit/>
          </a:bodyPr>
          <a:lstStyle/>
          <a:p>
            <a:r>
              <a:rPr lang="en-US" dirty="0" err="1">
                <a:latin typeface="Times New Roman"/>
                <a:cs typeface="Times New Roman"/>
              </a:rPr>
              <a:t>Tityus</a:t>
            </a:r>
            <a:endParaRPr lang="en-US" dirty="0">
              <a:latin typeface="Times New Roman"/>
              <a:cs typeface="Times New Roman"/>
            </a:endParaRPr>
          </a:p>
          <a:p>
            <a:pPr lvl="1"/>
            <a:r>
              <a:rPr lang="en-US" sz="2400" dirty="0">
                <a:latin typeface="Times New Roman"/>
                <a:cs typeface="Times New Roman"/>
              </a:rPr>
              <a:t>Crime: Attempted rape of </a:t>
            </a:r>
            <a:r>
              <a:rPr lang="en-US" sz="2400" dirty="0" err="1">
                <a:latin typeface="Times New Roman"/>
                <a:cs typeface="Times New Roman"/>
              </a:rPr>
              <a:t>Leto</a:t>
            </a:r>
            <a:endParaRPr lang="en-US" sz="2400" dirty="0">
              <a:latin typeface="Times New Roman"/>
              <a:cs typeface="Times New Roman"/>
            </a:endParaRPr>
          </a:p>
          <a:p>
            <a:pPr lvl="1"/>
            <a:r>
              <a:rPr lang="en-US" sz="2400" dirty="0">
                <a:latin typeface="Times New Roman"/>
                <a:cs typeface="Times New Roman"/>
              </a:rPr>
              <a:t>Punishment: Liver devoured</a:t>
            </a:r>
          </a:p>
          <a:p>
            <a:pPr marL="457200" lvl="1" indent="0">
              <a:buNone/>
            </a:pPr>
            <a:endParaRPr lang="en-US" sz="2400" dirty="0">
              <a:latin typeface="Times New Roman"/>
              <a:cs typeface="Times New Roman"/>
            </a:endParaRPr>
          </a:p>
          <a:p>
            <a:r>
              <a:rPr lang="en-US" dirty="0">
                <a:latin typeface="Times New Roman"/>
                <a:cs typeface="Times New Roman"/>
              </a:rPr>
              <a:t>Tantalus</a:t>
            </a:r>
          </a:p>
          <a:p>
            <a:pPr lvl="1"/>
            <a:r>
              <a:rPr lang="en-US" sz="2400" dirty="0">
                <a:latin typeface="Times New Roman"/>
                <a:cs typeface="Times New Roman"/>
              </a:rPr>
              <a:t>Crime: Kin slaying, cannibalism</a:t>
            </a:r>
          </a:p>
          <a:p>
            <a:pPr lvl="1"/>
            <a:r>
              <a:rPr lang="en-US" sz="2400" dirty="0">
                <a:latin typeface="Times New Roman"/>
                <a:cs typeface="Times New Roman"/>
              </a:rPr>
              <a:t>Punishment: Eternal hunger, thirst</a:t>
            </a:r>
          </a:p>
          <a:p>
            <a:pPr marL="457200" lvl="1" indent="0">
              <a:buNone/>
            </a:pPr>
            <a:endParaRPr lang="en-US" sz="2400" dirty="0">
              <a:latin typeface="Times New Roman"/>
              <a:cs typeface="Times New Roman"/>
            </a:endParaRPr>
          </a:p>
          <a:p>
            <a:r>
              <a:rPr lang="en-US" dirty="0">
                <a:latin typeface="Times New Roman"/>
                <a:cs typeface="Times New Roman"/>
              </a:rPr>
              <a:t>Sisyphus</a:t>
            </a:r>
          </a:p>
          <a:p>
            <a:pPr lvl="1"/>
            <a:r>
              <a:rPr lang="en-US" sz="2400" dirty="0">
                <a:latin typeface="Times New Roman"/>
                <a:cs typeface="Times New Roman"/>
              </a:rPr>
              <a:t>Crime: Hubristic craftiness</a:t>
            </a:r>
          </a:p>
          <a:p>
            <a:pPr lvl="1"/>
            <a:r>
              <a:rPr lang="en-US" sz="2400" dirty="0">
                <a:latin typeface="Times New Roman"/>
                <a:cs typeface="Times New Roman"/>
              </a:rPr>
              <a:t>Punishment: Futile labor</a:t>
            </a:r>
          </a:p>
          <a:p>
            <a:pPr marL="0" indent="0">
              <a:buNone/>
            </a:pP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5072" y="1140316"/>
            <a:ext cx="2405885" cy="180441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1022" y="5200889"/>
            <a:ext cx="2409935" cy="1466255"/>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187" y="2944730"/>
            <a:ext cx="1872064" cy="2238989"/>
          </a:xfrm>
          <a:prstGeom prst="rect">
            <a:avLst/>
          </a:prstGeom>
        </p:spPr>
      </p:pic>
    </p:spTree>
    <p:extLst>
      <p:ext uri="{BB962C8B-B14F-4D97-AF65-F5344CB8AC3E}">
        <p14:creationId xmlns:p14="http://schemas.microsoft.com/office/powerpoint/2010/main" val="17381507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187575" y="577850"/>
            <a:ext cx="4768850" cy="5702300"/>
          </a:xfrm>
          <a:prstGeom prst="rect">
            <a:avLst/>
          </a:prstGeom>
          <a:noFill/>
          <a:ln w="9525">
            <a:noFill/>
            <a:miter lim="800000"/>
            <a:headEnd/>
            <a:tailEnd/>
          </a:ln>
          <a:effectLst/>
        </p:spPr>
      </p:pic>
      <p:sp>
        <p:nvSpPr>
          <p:cNvPr id="5" name="Rectangle 4"/>
          <p:cNvSpPr/>
          <p:nvPr/>
        </p:nvSpPr>
        <p:spPr>
          <a:xfrm>
            <a:off x="2880010" y="6280150"/>
            <a:ext cx="3383981" cy="369332"/>
          </a:xfrm>
          <a:prstGeom prst="rect">
            <a:avLst/>
          </a:prstGeom>
        </p:spPr>
        <p:txBody>
          <a:bodyPr wrap="none">
            <a:spAutoFit/>
          </a:bodyPr>
          <a:lstStyle/>
          <a:p>
            <a:pPr algn="ctr"/>
            <a:r>
              <a:rPr lang="en-US" i="1" dirty="0">
                <a:solidFill>
                  <a:srgbClr val="C4BD97"/>
                </a:solidFill>
                <a:latin typeface="Cambria"/>
                <a:cs typeface="Cambria"/>
              </a:rPr>
              <a:t>Tantalus</a:t>
            </a:r>
            <a:r>
              <a:rPr lang="en-US" dirty="0">
                <a:solidFill>
                  <a:srgbClr val="C4BD97"/>
                </a:solidFill>
                <a:latin typeface="Cambria"/>
                <a:cs typeface="Cambria"/>
              </a:rPr>
              <a:t> by </a:t>
            </a:r>
            <a:r>
              <a:rPr lang="en-US" dirty="0" err="1">
                <a:solidFill>
                  <a:srgbClr val="C4BD97"/>
                </a:solidFill>
                <a:latin typeface="Cambria"/>
                <a:cs typeface="Cambria"/>
              </a:rPr>
              <a:t>Gioacchino</a:t>
            </a:r>
            <a:r>
              <a:rPr lang="en-US" dirty="0">
                <a:solidFill>
                  <a:srgbClr val="C4BD97"/>
                </a:solidFill>
                <a:latin typeface="Cambria"/>
                <a:cs typeface="Cambria"/>
              </a:rPr>
              <a:t> </a:t>
            </a:r>
            <a:r>
              <a:rPr lang="en-US" dirty="0" err="1">
                <a:solidFill>
                  <a:srgbClr val="C4BD97"/>
                </a:solidFill>
                <a:latin typeface="Cambria"/>
                <a:cs typeface="Cambria"/>
              </a:rPr>
              <a:t>Assereto</a:t>
            </a:r>
            <a:endParaRPr lang="en-US" dirty="0">
              <a:solidFill>
                <a:srgbClr val="C4BD97"/>
              </a:solidFill>
              <a:latin typeface="Cambria"/>
              <a:cs typeface="Cambria"/>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769612" y="545215"/>
            <a:ext cx="5604777" cy="5767571"/>
          </a:xfrm>
          <a:prstGeom prst="rect">
            <a:avLst/>
          </a:prstGeom>
          <a:noFill/>
          <a:ln w="9525">
            <a:noFill/>
            <a:miter lim="800000"/>
            <a:headEnd/>
            <a:tailEnd/>
          </a:ln>
          <a:effectLst/>
        </p:spPr>
      </p:pic>
      <p:sp>
        <p:nvSpPr>
          <p:cNvPr id="5" name="Rectangle 4"/>
          <p:cNvSpPr/>
          <p:nvPr/>
        </p:nvSpPr>
        <p:spPr>
          <a:xfrm>
            <a:off x="0" y="6312786"/>
            <a:ext cx="9144000" cy="369332"/>
          </a:xfrm>
          <a:prstGeom prst="rect">
            <a:avLst/>
          </a:prstGeom>
        </p:spPr>
        <p:txBody>
          <a:bodyPr wrap="square">
            <a:spAutoFit/>
          </a:bodyPr>
          <a:lstStyle/>
          <a:p>
            <a:pPr algn="ctr"/>
            <a:r>
              <a:rPr lang="en-US" dirty="0">
                <a:solidFill>
                  <a:srgbClr val="C4BD97"/>
                </a:solidFill>
                <a:latin typeface="Cambria"/>
                <a:cs typeface="Cambria"/>
              </a:rPr>
              <a:t>Sisyphus, supervised by Persephone on Attic black-figure amphora (ca. 530 BC)</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2461" y="1182540"/>
            <a:ext cx="6759005" cy="4832093"/>
          </a:xfrm>
          <a:prstGeom prst="rect">
            <a:avLst/>
          </a:prstGeom>
          <a:noFill/>
        </p:spPr>
        <p:txBody>
          <a:bodyPr wrap="square" rtlCol="0">
            <a:spAutoFit/>
          </a:bodyPr>
          <a:lstStyle/>
          <a:p>
            <a:r>
              <a:rPr lang="en-US" sz="2800" dirty="0"/>
              <a:t>IXION – killed father-in-law; Zeus took him to Olympus where he lusted after Hera; Zeus made a cloud looking like Hera which Ixion had sex with, then threw him out of Olympus and had him bound to a fiery wheel for eternity; offspring of copulation with cloud were Centaurs</a:t>
            </a:r>
          </a:p>
          <a:p>
            <a:endParaRPr lang="en-US" sz="2800" dirty="0"/>
          </a:p>
          <a:p>
            <a:r>
              <a:rPr lang="en-US" sz="2800" dirty="0"/>
              <a:t>DANAIDS – daughters of </a:t>
            </a:r>
            <a:r>
              <a:rPr lang="en-US" sz="2800" dirty="0" err="1"/>
              <a:t>Danaus</a:t>
            </a:r>
            <a:r>
              <a:rPr lang="en-US" sz="2800" dirty="0"/>
              <a:t>; killed husbands on wedding-night, punished by carrying water in sieve/leaking pots for ever</a:t>
            </a:r>
          </a:p>
        </p:txBody>
      </p:sp>
    </p:spTree>
    <p:extLst>
      <p:ext uri="{BB962C8B-B14F-4D97-AF65-F5344CB8AC3E}">
        <p14:creationId xmlns:p14="http://schemas.microsoft.com/office/powerpoint/2010/main" val="17141025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FFFF00"/>
                </a:solidFill>
              </a:rPr>
              <a:t>The </a:t>
            </a:r>
            <a:r>
              <a:rPr lang="en-US" sz="3200" dirty="0" err="1">
                <a:solidFill>
                  <a:srgbClr val="FFFF00"/>
                </a:solidFill>
              </a:rPr>
              <a:t>Danaïds</a:t>
            </a:r>
            <a:r>
              <a:rPr lang="en-US" sz="3200" dirty="0">
                <a:solidFill>
                  <a:srgbClr val="FFFF00"/>
                </a:solidFill>
              </a:rPr>
              <a:t>, John William Waterhouse, 1903</a:t>
            </a:r>
          </a:p>
        </p:txBody>
      </p:sp>
      <p:pic>
        <p:nvPicPr>
          <p:cNvPr id="4" name="Content Placeholder 3" descr="painting-danaides.jpg"/>
          <p:cNvPicPr>
            <a:picLocks noGrp="1" noChangeAspect="1"/>
          </p:cNvPicPr>
          <p:nvPr>
            <p:ph idx="1"/>
          </p:nvPr>
        </p:nvPicPr>
        <p:blipFill>
          <a:blip r:embed="rId2" cstate="email">
            <a:extLst>
              <a:ext uri="{28A0092B-C50C-407E-A947-70E740481C1C}">
                <a14:useLocalDpi xmlns:a14="http://schemas.microsoft.com/office/drawing/2010/main"/>
              </a:ext>
            </a:extLst>
          </a:blip>
          <a:srcRect l="-78769" r="-78769"/>
          <a:stretch>
            <a:fillRect/>
          </a:stretch>
        </p:blipFill>
        <p:spPr/>
      </p:pic>
    </p:spTree>
    <p:extLst>
      <p:ext uri="{BB962C8B-B14F-4D97-AF65-F5344CB8AC3E}">
        <p14:creationId xmlns:p14="http://schemas.microsoft.com/office/powerpoint/2010/main" val="3764976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FFFF00"/>
                </a:solidFill>
              </a:rPr>
              <a:t>Plato </a:t>
            </a:r>
            <a:r>
              <a:rPr lang="en-US" sz="3600" i="1" dirty="0">
                <a:solidFill>
                  <a:srgbClr val="FFFF00"/>
                </a:solidFill>
              </a:rPr>
              <a:t>Republic</a:t>
            </a:r>
            <a:r>
              <a:rPr lang="en-US" sz="3600" dirty="0">
                <a:solidFill>
                  <a:srgbClr val="FFFF00"/>
                </a:solidFill>
              </a:rPr>
              <a:t> Book 10 (Myth of </a:t>
            </a:r>
            <a:r>
              <a:rPr lang="en-US" sz="3600" dirty="0" err="1">
                <a:solidFill>
                  <a:srgbClr val="FFFF00"/>
                </a:solidFill>
              </a:rPr>
              <a:t>Er</a:t>
            </a:r>
            <a:r>
              <a:rPr lang="en-US" sz="3600" dirty="0">
                <a:solidFill>
                  <a:srgbClr val="FFFF00"/>
                </a:solidFill>
              </a:rPr>
              <a:t>)</a:t>
            </a:r>
          </a:p>
        </p:txBody>
      </p:sp>
      <p:sp>
        <p:nvSpPr>
          <p:cNvPr id="3" name="Content Placeholder 2"/>
          <p:cNvSpPr>
            <a:spLocks noGrp="1"/>
          </p:cNvSpPr>
          <p:nvPr>
            <p:ph idx="1"/>
          </p:nvPr>
        </p:nvSpPr>
        <p:spPr/>
        <p:txBody>
          <a:bodyPr/>
          <a:lstStyle/>
          <a:p>
            <a:pPr marL="0" indent="0">
              <a:buNone/>
            </a:pPr>
            <a:r>
              <a:rPr lang="en-US" dirty="0">
                <a:solidFill>
                  <a:srgbClr val="FFFF00"/>
                </a:solidFill>
              </a:rPr>
              <a:t>‘Everyone had to suffer an appropriate penalty for each and every sin ten times over, in retribution for the number of times and the number of persons he had wronged … if they had done good deeds and were just and holy, in the same proportion they were given a worthy reward.’</a:t>
            </a:r>
          </a:p>
        </p:txBody>
      </p:sp>
    </p:spTree>
    <p:extLst>
      <p:ext uri="{BB962C8B-B14F-4D97-AF65-F5344CB8AC3E}">
        <p14:creationId xmlns:p14="http://schemas.microsoft.com/office/powerpoint/2010/main" val="528515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08752" y="368300"/>
            <a:ext cx="8229600" cy="6011863"/>
          </a:xfrm>
        </p:spPr>
        <p:txBody>
          <a:bodyPr/>
          <a:lstStyle/>
          <a:p>
            <a:pPr marL="0" indent="0">
              <a:buNone/>
            </a:pPr>
            <a:r>
              <a:rPr lang="en-US" sz="2400" dirty="0">
                <a:solidFill>
                  <a:srgbClr val="FFFF00"/>
                </a:solidFill>
              </a:rPr>
              <a:t>The souls then meet the Fates (</a:t>
            </a:r>
            <a:r>
              <a:rPr lang="en-US" sz="2400" dirty="0" err="1">
                <a:solidFill>
                  <a:srgbClr val="FFFF00"/>
                </a:solidFill>
              </a:rPr>
              <a:t>Moirai</a:t>
            </a:r>
            <a:r>
              <a:rPr lang="en-US" sz="2400" dirty="0">
                <a:solidFill>
                  <a:srgbClr val="FFFF00"/>
                </a:solidFill>
              </a:rPr>
              <a:t>), daughters of Necessity: </a:t>
            </a:r>
            <a:r>
              <a:rPr lang="en-US" sz="2400" dirty="0" err="1">
                <a:solidFill>
                  <a:srgbClr val="FFFF00"/>
                </a:solidFill>
              </a:rPr>
              <a:t>Lachesis</a:t>
            </a:r>
            <a:r>
              <a:rPr lang="en-US" sz="2400" dirty="0">
                <a:solidFill>
                  <a:srgbClr val="FFFF00"/>
                </a:solidFill>
              </a:rPr>
              <a:t>, </a:t>
            </a:r>
            <a:r>
              <a:rPr lang="en-US" sz="2400" dirty="0" err="1">
                <a:solidFill>
                  <a:srgbClr val="FFFF00"/>
                </a:solidFill>
              </a:rPr>
              <a:t>Clotho</a:t>
            </a:r>
            <a:r>
              <a:rPr lang="en-US" sz="2400" dirty="0">
                <a:solidFill>
                  <a:srgbClr val="FFFF00"/>
                </a:solidFill>
              </a:rPr>
              <a:t> and </a:t>
            </a:r>
            <a:r>
              <a:rPr lang="en-US" sz="2400" dirty="0" err="1">
                <a:solidFill>
                  <a:srgbClr val="FFFF00"/>
                </a:solidFill>
              </a:rPr>
              <a:t>Atropos</a:t>
            </a:r>
            <a:r>
              <a:rPr lang="en-US" sz="2400" dirty="0">
                <a:solidFill>
                  <a:srgbClr val="FFFF00"/>
                </a:solidFill>
              </a:rPr>
              <a:t>.</a:t>
            </a:r>
          </a:p>
          <a:p>
            <a:pPr marL="0" indent="0">
              <a:buNone/>
            </a:pPr>
            <a:endParaRPr lang="en-US" sz="2400" dirty="0">
              <a:solidFill>
                <a:srgbClr val="FFFF00"/>
              </a:solidFill>
            </a:endParaRPr>
          </a:p>
          <a:p>
            <a:pPr marL="0" indent="0">
              <a:buNone/>
            </a:pPr>
            <a:r>
              <a:rPr lang="en-US" sz="2400" dirty="0">
                <a:solidFill>
                  <a:srgbClr val="FFFF00"/>
                </a:solidFill>
              </a:rPr>
              <a:t>The lots are cast and the soul with the first lot gets to choose his next life from the entire range: men, women, animals, long lives, short lives, famous, infamous and so on.</a:t>
            </a:r>
          </a:p>
          <a:p>
            <a:pPr marL="0" indent="0">
              <a:buNone/>
            </a:pPr>
            <a:endParaRPr lang="en-US" sz="2400" dirty="0">
              <a:solidFill>
                <a:srgbClr val="FFFF00"/>
              </a:solidFill>
            </a:endParaRPr>
          </a:p>
          <a:p>
            <a:pPr marL="0" indent="0">
              <a:buNone/>
            </a:pPr>
            <a:r>
              <a:rPr lang="en-US" sz="2400" dirty="0">
                <a:solidFill>
                  <a:srgbClr val="FFFF00"/>
                </a:solidFill>
              </a:rPr>
              <a:t>Examples: former soul of Orpheus did not want to be born a woman; former soul of Ajax chose lion because did not want to be born a man; former soul of </a:t>
            </a:r>
            <a:r>
              <a:rPr lang="en-US" sz="2400" dirty="0" err="1">
                <a:solidFill>
                  <a:srgbClr val="FFFF00"/>
                </a:solidFill>
              </a:rPr>
              <a:t>Atalanta</a:t>
            </a:r>
            <a:r>
              <a:rPr lang="en-US" sz="2400" dirty="0">
                <a:solidFill>
                  <a:srgbClr val="FFFF00"/>
                </a:solidFill>
              </a:rPr>
              <a:t> chose life of male athlete; former soul of Odysseus chose life of an ordinary man</a:t>
            </a:r>
          </a:p>
          <a:p>
            <a:pPr marL="0" indent="0">
              <a:buNone/>
            </a:pPr>
            <a:endParaRPr lang="en-US" sz="2400" dirty="0">
              <a:solidFill>
                <a:srgbClr val="FFFF00"/>
              </a:solidFill>
            </a:endParaRPr>
          </a:p>
          <a:p>
            <a:pPr marL="0" indent="0">
              <a:buNone/>
            </a:pPr>
            <a:r>
              <a:rPr lang="en-US" sz="2400" dirty="0">
                <a:solidFill>
                  <a:srgbClr val="FFFF00"/>
                </a:solidFill>
              </a:rPr>
              <a:t>After their choices have been ratified by the Fates, the souls drink from river Lethe and then are reborn</a:t>
            </a:r>
          </a:p>
        </p:txBody>
      </p:sp>
    </p:spTree>
    <p:extLst>
      <p:ext uri="{BB962C8B-B14F-4D97-AF65-F5344CB8AC3E}">
        <p14:creationId xmlns:p14="http://schemas.microsoft.com/office/powerpoint/2010/main" val="2006697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KATABASIS</a:t>
            </a:r>
            <a:br>
              <a:rPr lang="en-US" dirty="0">
                <a:solidFill>
                  <a:srgbClr val="FFFF00"/>
                </a:solidFill>
              </a:rPr>
            </a:br>
            <a:r>
              <a:rPr lang="en-US" dirty="0">
                <a:solidFill>
                  <a:srgbClr val="FFFF00"/>
                </a:solidFill>
              </a:rPr>
              <a:t>(descent)</a:t>
            </a:r>
          </a:p>
        </p:txBody>
      </p:sp>
      <p:sp>
        <p:nvSpPr>
          <p:cNvPr id="3" name="Content Placeholder 2"/>
          <p:cNvSpPr>
            <a:spLocks noGrp="1"/>
          </p:cNvSpPr>
          <p:nvPr>
            <p:ph idx="1"/>
          </p:nvPr>
        </p:nvSpPr>
        <p:spPr/>
        <p:txBody>
          <a:bodyPr/>
          <a:lstStyle/>
          <a:p>
            <a:pPr marL="0" indent="0" algn="ctr">
              <a:buNone/>
            </a:pPr>
            <a:r>
              <a:rPr lang="en-US" dirty="0">
                <a:solidFill>
                  <a:srgbClr val="FFFF00"/>
                </a:solidFill>
              </a:rPr>
              <a:t>Heracles – Cerberus – 12</a:t>
            </a:r>
            <a:r>
              <a:rPr lang="en-US" baseline="30000" dirty="0">
                <a:solidFill>
                  <a:srgbClr val="FFFF00"/>
                </a:solidFill>
              </a:rPr>
              <a:t>th</a:t>
            </a:r>
            <a:r>
              <a:rPr lang="en-US" dirty="0">
                <a:solidFill>
                  <a:srgbClr val="FFFF00"/>
                </a:solidFill>
              </a:rPr>
              <a:t> </a:t>
            </a:r>
            <a:r>
              <a:rPr lang="en-US" dirty="0" err="1">
                <a:solidFill>
                  <a:srgbClr val="FFFF00"/>
                </a:solidFill>
              </a:rPr>
              <a:t>Labour</a:t>
            </a:r>
            <a:endParaRPr lang="en-US" dirty="0">
              <a:solidFill>
                <a:srgbClr val="FFFF00"/>
              </a:solidFill>
            </a:endParaRPr>
          </a:p>
          <a:p>
            <a:pPr marL="0" indent="0" algn="ctr">
              <a:buNone/>
            </a:pPr>
            <a:r>
              <a:rPr lang="en-US" dirty="0">
                <a:solidFill>
                  <a:srgbClr val="FFFF00"/>
                </a:solidFill>
              </a:rPr>
              <a:t>Theseus &amp; </a:t>
            </a:r>
            <a:r>
              <a:rPr lang="en-US" dirty="0" err="1">
                <a:solidFill>
                  <a:srgbClr val="FFFF00"/>
                </a:solidFill>
              </a:rPr>
              <a:t>Pirithoüs</a:t>
            </a:r>
            <a:r>
              <a:rPr lang="en-US" dirty="0">
                <a:solidFill>
                  <a:srgbClr val="FFFF00"/>
                </a:solidFill>
              </a:rPr>
              <a:t> – Persephone</a:t>
            </a:r>
          </a:p>
          <a:p>
            <a:pPr marL="0" indent="0" algn="ctr">
              <a:buNone/>
            </a:pPr>
            <a:r>
              <a:rPr lang="en-US" dirty="0">
                <a:solidFill>
                  <a:srgbClr val="FFFF00"/>
                </a:solidFill>
              </a:rPr>
              <a:t>Orpheus – Eurydice</a:t>
            </a:r>
          </a:p>
          <a:p>
            <a:pPr marL="0" indent="0" algn="ctr">
              <a:buNone/>
            </a:pPr>
            <a:r>
              <a:rPr lang="en-US" dirty="0">
                <a:solidFill>
                  <a:srgbClr val="FFFF00"/>
                </a:solidFill>
              </a:rPr>
              <a:t>Aeneas - </a:t>
            </a:r>
            <a:r>
              <a:rPr lang="en-US" dirty="0" err="1">
                <a:solidFill>
                  <a:srgbClr val="FFFF00"/>
                </a:solidFill>
              </a:rPr>
              <a:t>Anchises</a:t>
            </a:r>
            <a:endParaRPr lang="en-US" dirty="0">
              <a:solidFill>
                <a:srgbClr val="FFFF00"/>
              </a:solidFill>
            </a:endParaRPr>
          </a:p>
        </p:txBody>
      </p:sp>
    </p:spTree>
    <p:extLst>
      <p:ext uri="{BB962C8B-B14F-4D97-AF65-F5344CB8AC3E}">
        <p14:creationId xmlns:p14="http://schemas.microsoft.com/office/powerpoint/2010/main" val="773324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rcules &amp; Cerberos by Peter Paul Rubens (1577-1640).jpg"/>
          <p:cNvPicPr>
            <a:picLocks noChangeAspect="1"/>
          </p:cNvPicPr>
          <p:nvPr/>
        </p:nvPicPr>
        <p:blipFill>
          <a:blip r:embed="rId2"/>
          <a:stretch>
            <a:fillRect/>
          </a:stretch>
        </p:blipFill>
        <p:spPr>
          <a:xfrm>
            <a:off x="1397000" y="603250"/>
            <a:ext cx="6350000" cy="5651500"/>
          </a:xfrm>
          <a:prstGeom prst="rect">
            <a:avLst/>
          </a:prstGeom>
        </p:spPr>
      </p:pic>
      <p:sp>
        <p:nvSpPr>
          <p:cNvPr id="5" name="Rectangle 4"/>
          <p:cNvSpPr/>
          <p:nvPr/>
        </p:nvSpPr>
        <p:spPr>
          <a:xfrm>
            <a:off x="1352662" y="6304002"/>
            <a:ext cx="6438677" cy="369332"/>
          </a:xfrm>
          <a:prstGeom prst="rect">
            <a:avLst/>
          </a:prstGeom>
        </p:spPr>
        <p:txBody>
          <a:bodyPr wrap="square">
            <a:spAutoFit/>
          </a:bodyPr>
          <a:lstStyle/>
          <a:p>
            <a:pPr algn="ctr"/>
            <a:r>
              <a:rPr lang="en-US" i="1" dirty="0">
                <a:solidFill>
                  <a:srgbClr val="C4BD97"/>
                </a:solidFill>
                <a:latin typeface="Cambria"/>
                <a:cs typeface="Cambria"/>
              </a:rPr>
              <a:t>Hercules Taming Cerberus </a:t>
            </a:r>
            <a:r>
              <a:rPr lang="en-US" dirty="0">
                <a:solidFill>
                  <a:srgbClr val="C4BD97"/>
                </a:solidFill>
                <a:latin typeface="Cambria"/>
                <a:cs typeface="Cambria"/>
              </a:rPr>
              <a:t>by Peter Paul Rubens (1577-1640)</a:t>
            </a:r>
          </a:p>
        </p:txBody>
      </p:sp>
    </p:spTree>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3360</TotalTime>
  <Words>3612</Words>
  <Application>Microsoft Office PowerPoint</Application>
  <PresentationFormat>On-screen Show (4:3)</PresentationFormat>
  <Paragraphs>420</Paragraphs>
  <Slides>121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Arial</vt:lpstr>
      <vt:lpstr>Calibri</vt:lpstr>
      <vt:lpstr>Cambria</vt:lpstr>
      <vt:lpstr>Garamond</vt:lpstr>
      <vt:lpstr>Goudy Old Style</vt:lpstr>
      <vt:lpstr>Perpetua</vt:lpstr>
      <vt:lpstr>SF Gushing Meadow SC</vt:lpstr>
      <vt:lpstr>Times New Roman</vt:lpstr>
      <vt:lpstr>Black</vt:lpstr>
      <vt:lpstr>Greek and Roman Mythology: Ancient yet Timeless</vt:lpstr>
      <vt:lpstr>Timeline</vt:lpstr>
      <vt:lpstr>PowerPoint Presentation</vt:lpstr>
      <vt:lpstr>Location of Thebes </vt:lpstr>
      <vt:lpstr>Ruins of Cadmeia Fortress, Thebes </vt:lpstr>
      <vt:lpstr>Herodotus (Greek historian, C5 BCE)</vt:lpstr>
      <vt:lpstr>Founding of Thebes</vt:lpstr>
      <vt:lpstr>The Theban or Labdacid saga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Oedipe et Antigone s'exilant de Thèbes  Louis Duveau, 1843</vt:lpstr>
      <vt:lpstr>PowerPoint Presentation</vt:lpstr>
      <vt:lpstr>PowerPoint Presentation</vt:lpstr>
      <vt:lpstr>Oedipus and Antigone (Camille Felix Bellanger) </vt:lpstr>
      <vt:lpstr>Oedipus Cursing His Son Polynices</vt:lpstr>
      <vt:lpstr>The Seven Against Thebes, Sarcophagus </vt:lpstr>
      <vt:lpstr>PowerPoint Presentation</vt:lpstr>
      <vt:lpstr>Antigone. Marie Spartali Stillman, 1844-1927</vt:lpstr>
      <vt:lpstr>Antigone in front of the dead Polyneices. Nikiforos Lytras, 1865</vt:lpstr>
      <vt:lpstr> Antigone et Polynice. Benjamin Constant , 1845-1902 </vt:lpstr>
      <vt:lpstr>Greek Stamp for International Women’s Year, 1975  The conflict between Antigone and Creon</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Mycenae</vt:lpstr>
      <vt:lpstr>PowerPoint Presentation</vt:lpstr>
      <vt:lpstr>PowerPoint Presentation</vt:lpstr>
      <vt:lpstr>PowerPoint Presentation</vt:lpstr>
      <vt:lpstr>Lions Gate – Mycenae “Cyclopean masonry” cf. Tiryns</vt:lpstr>
      <vt:lpstr>PowerPoint Presentation</vt:lpstr>
      <vt:lpstr>PowerPoint Presentation</vt:lpstr>
      <vt:lpstr>PowerPoint Presentation</vt:lpstr>
      <vt:lpstr>Tantalus  Oil painting by Gioacchino Assereto, circa 1640s, Auckland Art 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Aegisthus being murdered by Orestes – Wine Jug, 430-400 B.C.E., Greece, The Louvre</vt:lpstr>
      <vt:lpstr>PowerPoint Presentation</vt:lpstr>
      <vt:lpstr>PowerPoint Presentation</vt:lpstr>
      <vt:lpstr>Amos and Kip</vt:lpstr>
      <vt:lpstr>PowerPoint Presentation</vt:lpstr>
      <vt:lpstr>PowerPoint Presentation</vt:lpstr>
      <vt:lpstr>PowerPoint Presentation</vt:lpstr>
      <vt:lpstr>PowerPoint Presentation</vt:lpstr>
      <vt:lpstr>PowerPoint Presentation</vt:lpstr>
      <vt:lpstr>PowerPoint Presentation</vt:lpstr>
      <vt:lpstr>The Underworld According to  Homer’s  Odyssey</vt:lpstr>
      <vt:lpstr>Physical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Blake, Cerberus (1825-7)</vt:lpstr>
      <vt:lpstr>Bess &amp; Eddie, miniature dachshunds</vt:lpstr>
      <vt:lpstr>PowerPoint Presentation</vt:lpstr>
      <vt:lpstr>PowerPoint Presentation</vt:lpstr>
      <vt:lpstr>Hubristic Sinners</vt:lpstr>
      <vt:lpstr>PowerPoint Presentation</vt:lpstr>
      <vt:lpstr>PowerPoint Presentation</vt:lpstr>
      <vt:lpstr>PowerPoint Presentation</vt:lpstr>
      <vt:lpstr>The Danaïds, John William Waterhouse, 1903</vt:lpstr>
      <vt:lpstr>Plato Republic Book 10 (Myth of Er)</vt:lpstr>
      <vt:lpstr>PowerPoint Presentation</vt:lpstr>
      <vt:lpstr>KATABASIS (descent)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VIRGIL’S UNDERWORLD</vt:lpstr>
      <vt:lpstr>PowerPoint Presentation</vt:lpstr>
      <vt:lpstr>Cumae</vt:lpstr>
      <vt:lpstr>Cumae</vt:lpstr>
      <vt:lpstr>Cumae</vt:lpstr>
      <vt:lpstr>PowerPoint Presentation</vt:lpstr>
      <vt:lpstr>Virgil Aeneid Book 6 – the Sibyl of Cumae</vt:lpstr>
      <vt:lpstr>Virgil Aeneid Book 6 cont.</vt:lpstr>
      <vt:lpstr>PowerPoint Presentation</vt:lpstr>
      <vt:lpstr>PowerPoint Presentation</vt:lpstr>
      <vt:lpstr>PowerPoint Presentation</vt:lpstr>
      <vt:lpstr>PowerPoint Presentation</vt:lpstr>
      <vt:lpstr>PowerPoint Presentation</vt:lpstr>
      <vt:lpstr>PowerPoint Presentation</vt:lpstr>
    </vt:vector>
  </TitlesOfParts>
  <Company>UBC ACRE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CLASSICAL STUDIES 105</dc:title>
  <dc:creator>Emi Brown</dc:creator>
  <cp:lastModifiedBy>Stephen Morton (Nokia)</cp:lastModifiedBy>
  <cp:revision>110</cp:revision>
  <dcterms:created xsi:type="dcterms:W3CDTF">2011-10-05T01:47:09Z</dcterms:created>
  <dcterms:modified xsi:type="dcterms:W3CDTF">2023-12-11T20:48:03Z</dcterms:modified>
</cp:coreProperties>
</file>