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0" r:id="rId3"/>
    <p:sldId id="340" r:id="rId4"/>
    <p:sldId id="341" r:id="rId5"/>
    <p:sldId id="282" r:id="rId6"/>
    <p:sldId id="257" r:id="rId7"/>
    <p:sldId id="259" r:id="rId8"/>
    <p:sldId id="283" r:id="rId9"/>
    <p:sldId id="258" r:id="rId10"/>
    <p:sldId id="260" r:id="rId11"/>
    <p:sldId id="261" r:id="rId12"/>
    <p:sldId id="325" r:id="rId13"/>
    <p:sldId id="306" r:id="rId14"/>
    <p:sldId id="262" r:id="rId15"/>
    <p:sldId id="285" r:id="rId16"/>
    <p:sldId id="342" r:id="rId17"/>
    <p:sldId id="263" r:id="rId18"/>
    <p:sldId id="321" r:id="rId19"/>
    <p:sldId id="286" r:id="rId20"/>
    <p:sldId id="276" r:id="rId21"/>
    <p:sldId id="264" r:id="rId22"/>
    <p:sldId id="267" r:id="rId23"/>
    <p:sldId id="322" r:id="rId24"/>
    <p:sldId id="323" r:id="rId25"/>
    <p:sldId id="268" r:id="rId26"/>
    <p:sldId id="343" r:id="rId27"/>
    <p:sldId id="269" r:id="rId28"/>
    <p:sldId id="324" r:id="rId29"/>
    <p:sldId id="305" r:id="rId30"/>
    <p:sldId id="270" r:id="rId31"/>
    <p:sldId id="272" r:id="rId32"/>
    <p:sldId id="277" r:id="rId33"/>
    <p:sldId id="344" r:id="rId34"/>
    <p:sldId id="279" r:id="rId35"/>
    <p:sldId id="280" r:id="rId36"/>
    <p:sldId id="281" r:id="rId37"/>
    <p:sldId id="308" r:id="rId38"/>
    <p:sldId id="309" r:id="rId39"/>
    <p:sldId id="310" r:id="rId40"/>
    <p:sldId id="311" r:id="rId41"/>
    <p:sldId id="312" r:id="rId42"/>
    <p:sldId id="313" r:id="rId43"/>
    <p:sldId id="314" r:id="rId44"/>
    <p:sldId id="33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60"/>
  </p:normalViewPr>
  <p:slideViewPr>
    <p:cSldViewPr snapToGrid="0" snapToObjects="1">
      <p:cViewPr varScale="1">
        <p:scale>
          <a:sx n="127" d="100"/>
          <a:sy n="127" d="100"/>
        </p:scale>
        <p:origin x="108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F47F231C-C4B6-0940-969F-326C8B672E6D}"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47F231C-C4B6-0940-969F-326C8B672E6D}"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47F231C-C4B6-0940-969F-326C8B672E6D}"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47F231C-C4B6-0940-969F-326C8B672E6D}"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F47F231C-C4B6-0940-969F-326C8B672E6D}"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47F231C-C4B6-0940-969F-326C8B672E6D}" type="datetimeFigureOut">
              <a:rPr lang="en-US" smtClean="0"/>
              <a:pPr/>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F47F231C-C4B6-0940-969F-326C8B672E6D}" type="datetimeFigureOut">
              <a:rPr lang="en-US" smtClean="0"/>
              <a:pPr/>
              <a:t>9/25/18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F47F231C-C4B6-0940-969F-326C8B672E6D}" type="datetimeFigureOut">
              <a:rPr lang="en-US" smtClean="0"/>
              <a:pPr/>
              <a:t>9/25/18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F231C-C4B6-0940-969F-326C8B672E6D}" type="datetimeFigureOut">
              <a:rPr lang="en-US" smtClean="0"/>
              <a:pPr/>
              <a:t>9/25/18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47F231C-C4B6-0940-969F-326C8B672E6D}" type="datetimeFigureOut">
              <a:rPr lang="en-US" smtClean="0"/>
              <a:pPr/>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47F231C-C4B6-0940-969F-326C8B672E6D}" type="datetimeFigureOut">
              <a:rPr lang="en-US" smtClean="0"/>
              <a:pPr/>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E258B-1A54-E343-8D0B-1630B14CEF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F231C-C4B6-0940-969F-326C8B672E6D}" type="datetimeFigureOut">
              <a:rPr lang="en-US" smtClean="0"/>
              <a:pPr/>
              <a:t>9/25/18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E258B-1A54-E343-8D0B-1630B14CEF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compressed.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15" y="879232"/>
            <a:ext cx="9144000" cy="185894"/>
          </a:xfrm>
        </p:spPr>
        <p:txBody>
          <a:bodyPr>
            <a:noAutofit/>
          </a:bodyPr>
          <a:lstStyle/>
          <a:p>
            <a:pPr algn="l"/>
            <a:endParaRPr lang="en-US" sz="4800" dirty="0">
              <a:latin typeface="Cochin"/>
              <a:cs typeface="Didot"/>
            </a:endParaRPr>
          </a:p>
        </p:txBody>
      </p:sp>
      <p:sp>
        <p:nvSpPr>
          <p:cNvPr id="3" name="Subtitle 2"/>
          <p:cNvSpPr>
            <a:spLocks noGrp="1"/>
          </p:cNvSpPr>
          <p:nvPr>
            <p:ph type="subTitle" idx="1"/>
          </p:nvPr>
        </p:nvSpPr>
        <p:spPr>
          <a:xfrm>
            <a:off x="550914" y="2724150"/>
            <a:ext cx="8368394" cy="1752600"/>
          </a:xfrm>
        </p:spPr>
        <p:txBody>
          <a:bodyPr>
            <a:normAutofit fontScale="77500" lnSpcReduction="20000"/>
          </a:bodyPr>
          <a:lstStyle/>
          <a:p>
            <a:pPr algn="l"/>
            <a:r>
              <a:rPr lang="en-US" sz="5500" dirty="0">
                <a:solidFill>
                  <a:srgbClr val="4F6228"/>
                </a:solidFill>
                <a:latin typeface="Cochin"/>
                <a:cs typeface="Edwardian Script ITC"/>
              </a:rPr>
              <a:t>Greek and </a:t>
            </a:r>
            <a:r>
              <a:rPr lang="en-US" sz="5189" dirty="0">
                <a:solidFill>
                  <a:srgbClr val="4F6228"/>
                </a:solidFill>
                <a:latin typeface="Cochin"/>
                <a:cs typeface="Edwardian Script ITC"/>
              </a:rPr>
              <a:t>Roman</a:t>
            </a:r>
            <a:r>
              <a:rPr lang="en-US" sz="5500" dirty="0">
                <a:solidFill>
                  <a:srgbClr val="4F6228"/>
                </a:solidFill>
                <a:latin typeface="Cochin"/>
                <a:cs typeface="Edwardian Script ITC"/>
              </a:rPr>
              <a:t> mythology:</a:t>
            </a:r>
          </a:p>
          <a:p>
            <a:pPr algn="l"/>
            <a:r>
              <a:rPr lang="en-US" sz="5500" dirty="0">
                <a:solidFill>
                  <a:srgbClr val="4F6228"/>
                </a:solidFill>
                <a:latin typeface="Cochin"/>
                <a:cs typeface="Edwardian Script ITC"/>
              </a:rPr>
              <a:t>ancient yet timeless</a:t>
            </a:r>
          </a:p>
          <a:p>
            <a:pPr algn="l"/>
            <a:r>
              <a:rPr lang="en-US" sz="3459" dirty="0">
                <a:solidFill>
                  <a:srgbClr val="4F6228"/>
                </a:solidFill>
                <a:latin typeface="Cochin"/>
                <a:cs typeface="Edwardian Script ITC"/>
              </a:rPr>
              <a:t>Susanna Braund</a:t>
            </a:r>
          </a:p>
        </p:txBody>
      </p:sp>
      <p:sp>
        <p:nvSpPr>
          <p:cNvPr id="4" name="TextBox 3"/>
          <p:cNvSpPr txBox="1"/>
          <p:nvPr/>
        </p:nvSpPr>
        <p:spPr>
          <a:xfrm>
            <a:off x="5140901" y="6228704"/>
            <a:ext cx="4003099" cy="677108"/>
          </a:xfrm>
          <a:prstGeom prst="rect">
            <a:avLst/>
          </a:prstGeom>
          <a:noFill/>
        </p:spPr>
        <p:txBody>
          <a:bodyPr wrap="square" rtlCol="0">
            <a:spAutoFit/>
          </a:bodyPr>
          <a:lstStyle/>
          <a:p>
            <a:r>
              <a:rPr lang="en-US" sz="2000" dirty="0">
                <a:latin typeface="Cochin"/>
                <a:cs typeface="Didot"/>
              </a:rPr>
              <a:t>Lecture 1: September 26 2018</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latin typeface="Didot"/>
                <a:cs typeface="Didot"/>
              </a:rPr>
              <a:t>EGYPTIAN CREATION STORY</a:t>
            </a:r>
          </a:p>
        </p:txBody>
      </p:sp>
      <p:sp>
        <p:nvSpPr>
          <p:cNvPr id="3" name="Content Placeholder 2"/>
          <p:cNvSpPr>
            <a:spLocks noGrp="1"/>
          </p:cNvSpPr>
          <p:nvPr>
            <p:ph sz="half" idx="1"/>
          </p:nvPr>
        </p:nvSpPr>
        <p:spPr>
          <a:xfrm>
            <a:off x="-385295" y="1417638"/>
            <a:ext cx="4038600" cy="4525963"/>
          </a:xfrm>
        </p:spPr>
        <p:txBody>
          <a:bodyPr>
            <a:normAutofit lnSpcReduction="10000"/>
          </a:bodyPr>
          <a:lstStyle/>
          <a:p>
            <a:pPr algn="r">
              <a:buNone/>
            </a:pPr>
            <a:r>
              <a:rPr lang="en-US" dirty="0">
                <a:solidFill>
                  <a:schemeClr val="accent3">
                    <a:lumMod val="50000"/>
                  </a:schemeClr>
                </a:solidFill>
                <a:latin typeface="Didot"/>
                <a:cs typeface="Didot"/>
              </a:rPr>
              <a:t>NU</a:t>
            </a:r>
          </a:p>
          <a:p>
            <a:pPr algn="r">
              <a:buNone/>
            </a:pPr>
            <a:endParaRPr lang="en-US" dirty="0">
              <a:solidFill>
                <a:schemeClr val="accent3">
                  <a:lumMod val="50000"/>
                </a:schemeClr>
              </a:solidFill>
              <a:latin typeface="Didot"/>
              <a:cs typeface="Didot"/>
            </a:endParaRPr>
          </a:p>
          <a:p>
            <a:pPr algn="r">
              <a:buNone/>
            </a:pPr>
            <a:r>
              <a:rPr lang="en-US" dirty="0">
                <a:solidFill>
                  <a:schemeClr val="accent3">
                    <a:lumMod val="50000"/>
                  </a:schemeClr>
                </a:solidFill>
                <a:latin typeface="Didot"/>
                <a:cs typeface="Didot"/>
              </a:rPr>
              <a:t>SHU</a:t>
            </a:r>
          </a:p>
          <a:p>
            <a:pPr algn="r">
              <a:buNone/>
            </a:pPr>
            <a:endParaRPr lang="en-US" dirty="0">
              <a:solidFill>
                <a:schemeClr val="accent3">
                  <a:lumMod val="50000"/>
                </a:schemeClr>
              </a:solidFill>
              <a:latin typeface="Didot"/>
              <a:cs typeface="Didot"/>
            </a:endParaRPr>
          </a:p>
          <a:p>
            <a:pPr algn="r">
              <a:buNone/>
            </a:pPr>
            <a:r>
              <a:rPr lang="en-US" dirty="0">
                <a:solidFill>
                  <a:schemeClr val="accent3">
                    <a:lumMod val="50000"/>
                  </a:schemeClr>
                </a:solidFill>
                <a:latin typeface="Didot"/>
                <a:cs typeface="Didot"/>
              </a:rPr>
              <a:t>GEB</a:t>
            </a:r>
          </a:p>
          <a:p>
            <a:pPr algn="r">
              <a:buNone/>
            </a:pPr>
            <a:endParaRPr lang="en-US" dirty="0">
              <a:solidFill>
                <a:schemeClr val="accent3">
                  <a:lumMod val="50000"/>
                </a:schemeClr>
              </a:solidFill>
              <a:latin typeface="Didot"/>
              <a:cs typeface="Didot"/>
            </a:endParaRPr>
          </a:p>
          <a:p>
            <a:pPr algn="r">
              <a:buNone/>
            </a:pPr>
            <a:r>
              <a:rPr lang="en-US" dirty="0">
                <a:solidFill>
                  <a:schemeClr val="accent3">
                    <a:lumMod val="50000"/>
                  </a:schemeClr>
                </a:solidFill>
                <a:latin typeface="Didot"/>
                <a:cs typeface="Didot"/>
              </a:rPr>
              <a:t>OSIRIS</a:t>
            </a:r>
          </a:p>
          <a:p>
            <a:pPr algn="r">
              <a:buNone/>
            </a:pPr>
            <a:endParaRPr lang="en-US" dirty="0">
              <a:solidFill>
                <a:schemeClr val="accent3">
                  <a:lumMod val="50000"/>
                </a:schemeClr>
              </a:solidFill>
              <a:latin typeface="Didot"/>
              <a:cs typeface="Didot"/>
            </a:endParaRPr>
          </a:p>
          <a:p>
            <a:pPr algn="r">
              <a:buNone/>
            </a:pPr>
            <a:r>
              <a:rPr lang="en-US" dirty="0">
                <a:solidFill>
                  <a:schemeClr val="accent3">
                    <a:lumMod val="50000"/>
                  </a:schemeClr>
                </a:solidFill>
                <a:latin typeface="Didot"/>
                <a:cs typeface="Didot"/>
              </a:rPr>
              <a:t>SETH</a:t>
            </a:r>
          </a:p>
          <a:p>
            <a:pPr algn="ctr">
              <a:buNone/>
            </a:pPr>
            <a:endParaRPr lang="en-US" dirty="0">
              <a:solidFill>
                <a:schemeClr val="accent3">
                  <a:lumMod val="50000"/>
                </a:schemeClr>
              </a:solidFill>
              <a:latin typeface="Didot"/>
              <a:cs typeface="Didot"/>
            </a:endParaRPr>
          </a:p>
        </p:txBody>
      </p:sp>
      <p:sp>
        <p:nvSpPr>
          <p:cNvPr id="8" name="Content Placeholder 7"/>
          <p:cNvSpPr>
            <a:spLocks noGrp="1"/>
          </p:cNvSpPr>
          <p:nvPr>
            <p:ph sz="half" idx="2"/>
          </p:nvPr>
        </p:nvSpPr>
        <p:spPr>
          <a:xfrm>
            <a:off x="5608214" y="1417638"/>
            <a:ext cx="4038600" cy="5257800"/>
          </a:xfrm>
        </p:spPr>
        <p:txBody>
          <a:bodyPr>
            <a:normAutofit lnSpcReduction="10000"/>
          </a:bodyPr>
          <a:lstStyle/>
          <a:p>
            <a:pPr>
              <a:buNone/>
            </a:pPr>
            <a:r>
              <a:rPr lang="en-US" dirty="0">
                <a:solidFill>
                  <a:srgbClr val="4F6228"/>
                </a:solidFill>
                <a:latin typeface="Didot"/>
                <a:cs typeface="Didot"/>
              </a:rPr>
              <a:t>ATUM</a:t>
            </a:r>
          </a:p>
          <a:p>
            <a:pPr>
              <a:buNone/>
            </a:pPr>
            <a:endParaRPr lang="en-US" dirty="0">
              <a:solidFill>
                <a:srgbClr val="4F6228"/>
              </a:solidFill>
              <a:latin typeface="Didot"/>
              <a:cs typeface="Didot"/>
            </a:endParaRPr>
          </a:p>
          <a:p>
            <a:pPr>
              <a:buNone/>
            </a:pPr>
            <a:r>
              <a:rPr lang="en-US" dirty="0">
                <a:solidFill>
                  <a:srgbClr val="4F6228"/>
                </a:solidFill>
                <a:latin typeface="Didot"/>
                <a:cs typeface="Didot"/>
              </a:rPr>
              <a:t>TEFNUT</a:t>
            </a:r>
          </a:p>
          <a:p>
            <a:pPr>
              <a:buNone/>
            </a:pPr>
            <a:endParaRPr lang="en-US" dirty="0">
              <a:solidFill>
                <a:srgbClr val="4F6228"/>
              </a:solidFill>
              <a:latin typeface="Didot"/>
              <a:cs typeface="Didot"/>
            </a:endParaRPr>
          </a:p>
          <a:p>
            <a:pPr>
              <a:buNone/>
            </a:pPr>
            <a:r>
              <a:rPr lang="en-US" dirty="0">
                <a:solidFill>
                  <a:srgbClr val="4F6228"/>
                </a:solidFill>
                <a:latin typeface="Didot"/>
                <a:cs typeface="Didot"/>
              </a:rPr>
              <a:t>NUT</a:t>
            </a:r>
          </a:p>
          <a:p>
            <a:pPr>
              <a:buNone/>
            </a:pPr>
            <a:endParaRPr lang="en-US" dirty="0">
              <a:solidFill>
                <a:srgbClr val="4F6228"/>
              </a:solidFill>
              <a:latin typeface="Didot"/>
              <a:cs typeface="Didot"/>
            </a:endParaRPr>
          </a:p>
          <a:p>
            <a:pPr>
              <a:buNone/>
            </a:pPr>
            <a:r>
              <a:rPr lang="en-US" dirty="0">
                <a:solidFill>
                  <a:srgbClr val="4F6228"/>
                </a:solidFill>
                <a:latin typeface="Didot"/>
                <a:cs typeface="Didot"/>
              </a:rPr>
              <a:t>ISIS</a:t>
            </a:r>
          </a:p>
          <a:p>
            <a:pPr>
              <a:buNone/>
            </a:pPr>
            <a:endParaRPr lang="en-US" dirty="0">
              <a:solidFill>
                <a:srgbClr val="4F6228"/>
              </a:solidFill>
              <a:latin typeface="Didot"/>
              <a:cs typeface="Didot"/>
            </a:endParaRPr>
          </a:p>
          <a:p>
            <a:pPr>
              <a:buNone/>
            </a:pPr>
            <a:r>
              <a:rPr lang="en-US" dirty="0">
                <a:solidFill>
                  <a:srgbClr val="4F6228"/>
                </a:solidFill>
                <a:latin typeface="Didot"/>
                <a:cs typeface="Didot"/>
              </a:rPr>
              <a:t>NEPHTHYS</a:t>
            </a:r>
          </a:p>
        </p:txBody>
      </p:sp>
      <p:sp>
        <p:nvSpPr>
          <p:cNvPr id="5" name="TextBox 4"/>
          <p:cNvSpPr txBox="1"/>
          <p:nvPr/>
        </p:nvSpPr>
        <p:spPr>
          <a:xfrm>
            <a:off x="3798326" y="5943601"/>
            <a:ext cx="1547351" cy="523220"/>
          </a:xfrm>
          <a:prstGeom prst="rect">
            <a:avLst/>
          </a:prstGeom>
          <a:noFill/>
        </p:spPr>
        <p:txBody>
          <a:bodyPr wrap="none" rtlCol="0">
            <a:spAutoFit/>
          </a:bodyPr>
          <a:lstStyle/>
          <a:p>
            <a:pPr algn="ctr"/>
            <a:r>
              <a:rPr lang="en-US" sz="2800" dirty="0">
                <a:solidFill>
                  <a:srgbClr val="4F6228"/>
                </a:solidFill>
                <a:latin typeface="Didot"/>
                <a:cs typeface="Didot"/>
              </a:rPr>
              <a:t>HORUS</a:t>
            </a:r>
          </a:p>
        </p:txBody>
      </p:sp>
    </p:spTree>
    <p:extLst>
      <p:ext uri="{BB962C8B-B14F-4D97-AF65-F5344CB8AC3E}">
        <p14:creationId xmlns:p14="http://schemas.microsoft.com/office/powerpoint/2010/main" val="384130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76425"/>
            <a:ext cx="7772400" cy="1470025"/>
          </a:xfrm>
        </p:spPr>
        <p:txBody>
          <a:bodyPr>
            <a:noAutofit/>
          </a:bodyPr>
          <a:lstStyle/>
          <a:p>
            <a:r>
              <a:rPr lang="en-US" sz="10000" dirty="0">
                <a:latin typeface="Didot"/>
                <a:cs typeface="Didot"/>
              </a:rPr>
              <a:t>PTAH</a:t>
            </a:r>
          </a:p>
        </p:txBody>
      </p:sp>
      <p:sp>
        <p:nvSpPr>
          <p:cNvPr id="5" name="Subtitle 4"/>
          <p:cNvSpPr>
            <a:spLocks noGrp="1"/>
          </p:cNvSpPr>
          <p:nvPr>
            <p:ph type="subTitle" idx="1"/>
          </p:nvPr>
        </p:nvSpPr>
        <p:spPr>
          <a:xfrm>
            <a:off x="1371600" y="3629025"/>
            <a:ext cx="6400800" cy="1752600"/>
          </a:xfrm>
        </p:spPr>
        <p:txBody>
          <a:bodyPr>
            <a:normAutofit/>
          </a:bodyPr>
          <a:lstStyle/>
          <a:p>
            <a:r>
              <a:rPr lang="en-US" sz="5000" dirty="0">
                <a:solidFill>
                  <a:srgbClr val="4F6228"/>
                </a:solidFill>
                <a:latin typeface="Didot"/>
                <a:cs typeface="Didot"/>
              </a:rPr>
              <a:t>(hence EGYPT = TEMPLE OF PTAH)</a:t>
            </a:r>
          </a:p>
        </p:txBody>
      </p:sp>
    </p:spTree>
    <p:extLst>
      <p:ext uri="{BB962C8B-B14F-4D97-AF65-F5344CB8AC3E}">
        <p14:creationId xmlns:p14="http://schemas.microsoft.com/office/powerpoint/2010/main" val="1597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9998-CFB0-E14A-8032-2236EA35B232}"/>
              </a:ext>
            </a:extLst>
          </p:cNvPr>
          <p:cNvSpPr>
            <a:spLocks noGrp="1"/>
          </p:cNvSpPr>
          <p:nvPr>
            <p:ph type="title"/>
          </p:nvPr>
        </p:nvSpPr>
        <p:spPr/>
        <p:txBody>
          <a:bodyPr/>
          <a:lstStyle/>
          <a:p>
            <a:r>
              <a:rPr lang="en-US" dirty="0"/>
              <a:t>Hawaiian </a:t>
            </a:r>
            <a:r>
              <a:rPr lang="en-US" i="1" dirty="0" err="1"/>
              <a:t>Kumulipo</a:t>
            </a:r>
            <a:endParaRPr lang="en-US" i="1" dirty="0"/>
          </a:p>
        </p:txBody>
      </p:sp>
      <p:sp>
        <p:nvSpPr>
          <p:cNvPr id="3" name="Content Placeholder 2">
            <a:extLst>
              <a:ext uri="{FF2B5EF4-FFF2-40B4-BE49-F238E27FC236}">
                <a16:creationId xmlns:a16="http://schemas.microsoft.com/office/drawing/2014/main" id="{7CAAEB91-3530-E34B-8B0D-F33E5A381AFE}"/>
              </a:ext>
            </a:extLst>
          </p:cNvPr>
          <p:cNvSpPr>
            <a:spLocks noGrp="1"/>
          </p:cNvSpPr>
          <p:nvPr>
            <p:ph idx="1"/>
          </p:nvPr>
        </p:nvSpPr>
        <p:spPr/>
        <p:txBody>
          <a:bodyPr>
            <a:normAutofit fontScale="85000" lnSpcReduction="20000"/>
          </a:bodyPr>
          <a:lstStyle/>
          <a:p>
            <a:pPr marL="0" indent="0">
              <a:buNone/>
            </a:pPr>
            <a:r>
              <a:rPr lang="en-US" dirty="0"/>
              <a:t>At the time that turned the heat of the earth, </a:t>
            </a:r>
            <a:br>
              <a:rPr lang="en-US" dirty="0"/>
            </a:br>
            <a:r>
              <a:rPr lang="en-US" dirty="0"/>
              <a:t>At the time when the heavens turned and changed, </a:t>
            </a:r>
            <a:br>
              <a:rPr lang="en-US" dirty="0"/>
            </a:br>
            <a:r>
              <a:rPr lang="en-US" dirty="0"/>
              <a:t>At the time when the light of the sun was subdued </a:t>
            </a:r>
            <a:br>
              <a:rPr lang="en-US" dirty="0"/>
            </a:br>
            <a:r>
              <a:rPr lang="en-US" dirty="0"/>
              <a:t>To cause light to break forth, </a:t>
            </a:r>
            <a:br>
              <a:rPr lang="en-US" dirty="0"/>
            </a:br>
            <a:r>
              <a:rPr lang="en-US" dirty="0"/>
              <a:t>At the time of the night of </a:t>
            </a:r>
            <a:r>
              <a:rPr lang="en-US" dirty="0" err="1"/>
              <a:t>Makalii</a:t>
            </a:r>
            <a:r>
              <a:rPr lang="en-US" dirty="0"/>
              <a:t> (winter) </a:t>
            </a:r>
            <a:br>
              <a:rPr lang="en-US" dirty="0"/>
            </a:br>
            <a:r>
              <a:rPr lang="en-US" dirty="0"/>
              <a:t>Then began the slime which established the earth, </a:t>
            </a:r>
            <a:br>
              <a:rPr lang="en-US" dirty="0"/>
            </a:br>
            <a:r>
              <a:rPr lang="en-US" dirty="0"/>
              <a:t>The source of deepest darkness, of the depth of darkness, </a:t>
            </a:r>
            <a:br>
              <a:rPr lang="en-US" dirty="0"/>
            </a:br>
            <a:r>
              <a:rPr lang="en-US" dirty="0"/>
              <a:t>The source of Night, of the depth of night</a:t>
            </a:r>
            <a:br>
              <a:rPr lang="en-US" dirty="0"/>
            </a:br>
            <a:r>
              <a:rPr lang="en-US" dirty="0"/>
              <a:t>Of the depth of darkness, </a:t>
            </a:r>
            <a:br>
              <a:rPr lang="en-US" dirty="0"/>
            </a:br>
            <a:r>
              <a:rPr lang="en-US" dirty="0"/>
              <a:t>Of the darkness of the sun in the depth of night, </a:t>
            </a:r>
            <a:br>
              <a:rPr lang="en-US" dirty="0"/>
            </a:br>
            <a:r>
              <a:rPr lang="en-US" dirty="0"/>
              <a:t>Night is come, </a:t>
            </a:r>
            <a:br>
              <a:rPr lang="en-US" dirty="0"/>
            </a:br>
            <a:r>
              <a:rPr lang="en-US" dirty="0"/>
              <a:t>Born is Night</a:t>
            </a:r>
          </a:p>
        </p:txBody>
      </p:sp>
    </p:spTree>
    <p:extLst>
      <p:ext uri="{BB962C8B-B14F-4D97-AF65-F5344CB8AC3E}">
        <p14:creationId xmlns:p14="http://schemas.microsoft.com/office/powerpoint/2010/main" val="176472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7497" y="6126163"/>
            <a:ext cx="2929007" cy="369332"/>
          </a:xfrm>
          <a:prstGeom prst="rect">
            <a:avLst/>
          </a:prstGeom>
        </p:spPr>
        <p:txBody>
          <a:bodyPr wrap="none">
            <a:spAutoFit/>
          </a:bodyPr>
          <a:lstStyle/>
          <a:p>
            <a:r>
              <a:rPr lang="en-US" b="1" dirty="0">
                <a:latin typeface="Cambria"/>
                <a:cs typeface="Cambria"/>
              </a:rPr>
              <a:t>The Ancient Greek World</a:t>
            </a:r>
          </a:p>
        </p:txBody>
      </p:sp>
      <p:pic>
        <p:nvPicPr>
          <p:cNvPr id="5" name="Picture 4" descr="gk_wrld.gif"/>
          <p:cNvPicPr>
            <a:picLocks noChangeAspect="1"/>
          </p:cNvPicPr>
          <p:nvPr/>
        </p:nvPicPr>
        <p:blipFill>
          <a:blip r:embed="rId2"/>
          <a:stretch>
            <a:fillRect/>
          </a:stretch>
        </p:blipFill>
        <p:spPr>
          <a:xfrm>
            <a:off x="0" y="1381385"/>
            <a:ext cx="9144000" cy="3575050"/>
          </a:xfrm>
          <a:prstGeom prst="rect">
            <a:avLst/>
          </a:prstGeom>
        </p:spPr>
      </p:pic>
    </p:spTree>
    <p:extLst>
      <p:ext uri="{BB962C8B-B14F-4D97-AF65-F5344CB8AC3E}">
        <p14:creationId xmlns:p14="http://schemas.microsoft.com/office/powerpoint/2010/main" val="51160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0" y="0"/>
            <a:ext cx="9144000" cy="6858000"/>
          </a:xfrm>
        </p:spPr>
        <p:txBody>
          <a:bodyPr>
            <a:noAutofit/>
          </a:bodyPr>
          <a:lstStyle/>
          <a:p>
            <a:pPr algn="ctr">
              <a:buNone/>
            </a:pPr>
            <a:endParaRPr lang="en-US" sz="5000" dirty="0">
              <a:latin typeface="Didot"/>
              <a:cs typeface="Didot"/>
            </a:endParaRPr>
          </a:p>
          <a:p>
            <a:pPr algn="ctr">
              <a:buNone/>
            </a:pPr>
            <a:r>
              <a:rPr lang="en-US" sz="5000" dirty="0">
                <a:latin typeface="Didot"/>
                <a:cs typeface="Didot"/>
              </a:rPr>
              <a:t>COSMOGONY =</a:t>
            </a:r>
          </a:p>
          <a:p>
            <a:pPr algn="ctr">
              <a:buNone/>
            </a:pPr>
            <a:r>
              <a:rPr lang="en-US" sz="5000" dirty="0">
                <a:latin typeface="Didot"/>
                <a:cs typeface="Didot"/>
              </a:rPr>
              <a:t>	</a:t>
            </a:r>
            <a:r>
              <a:rPr lang="en-US" sz="5000" dirty="0">
                <a:solidFill>
                  <a:srgbClr val="4F6228"/>
                </a:solidFill>
                <a:latin typeface="Didot"/>
                <a:cs typeface="Didot"/>
              </a:rPr>
              <a:t>Gr. cosmos + </a:t>
            </a:r>
            <a:r>
              <a:rPr lang="en-US" sz="5000" dirty="0" err="1">
                <a:solidFill>
                  <a:srgbClr val="4F6228"/>
                </a:solidFill>
                <a:latin typeface="Didot"/>
                <a:cs typeface="Didot"/>
              </a:rPr>
              <a:t>gonos</a:t>
            </a:r>
            <a:endParaRPr lang="en-US" sz="5000" dirty="0">
              <a:latin typeface="Didot"/>
              <a:cs typeface="Didot"/>
            </a:endParaRPr>
          </a:p>
          <a:p>
            <a:pPr algn="ctr">
              <a:buNone/>
            </a:pPr>
            <a:r>
              <a:rPr lang="en-US" sz="5000" dirty="0">
                <a:latin typeface="Didot"/>
                <a:cs typeface="Didot"/>
              </a:rPr>
              <a:t>COSMOLOGY=</a:t>
            </a:r>
          </a:p>
          <a:p>
            <a:pPr algn="ctr">
              <a:buNone/>
            </a:pPr>
            <a:r>
              <a:rPr lang="en-US" sz="5000" dirty="0">
                <a:latin typeface="Didot"/>
                <a:cs typeface="Didot"/>
              </a:rPr>
              <a:t>	</a:t>
            </a:r>
            <a:r>
              <a:rPr lang="en-US" sz="5000" dirty="0">
                <a:solidFill>
                  <a:srgbClr val="4F6228"/>
                </a:solidFill>
                <a:latin typeface="Didot"/>
                <a:cs typeface="Didot"/>
              </a:rPr>
              <a:t>Gk. cosmos + logos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110904214859451.tiff"/>
          <p:cNvPicPr>
            <a:picLocks noGrp="1" noChangeAspect="1"/>
          </p:cNvPicPr>
          <p:nvPr>
            <p:ph idx="1"/>
          </p:nvPr>
        </p:nvPicPr>
        <p:blipFill>
          <a:blip r:embed="rId2"/>
          <a:srcRect l="-13261" r="-13261"/>
          <a:stretch>
            <a:fillRect/>
          </a:stretch>
        </p:blipFill>
        <p:spPr>
          <a:xfrm>
            <a:off x="-1265961" y="-30144"/>
            <a:ext cx="12469964"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626075"/>
            <a:ext cx="8229600" cy="1143000"/>
          </a:xfrm>
        </p:spPr>
        <p:txBody>
          <a:bodyPr>
            <a:noAutofit/>
          </a:bodyPr>
          <a:lstStyle/>
          <a:p>
            <a:r>
              <a:rPr lang="en-US" sz="6000" dirty="0">
                <a:latin typeface="Didot"/>
                <a:cs typeface="Didot"/>
              </a:rPr>
              <a:t>HESIOD</a:t>
            </a:r>
            <a:br>
              <a:rPr lang="en-US" sz="6000" dirty="0">
                <a:latin typeface="Didot"/>
                <a:cs typeface="Didot"/>
              </a:rPr>
            </a:br>
            <a:r>
              <a:rPr lang="en-US" sz="6000" i="1" dirty="0">
                <a:latin typeface="Didot"/>
                <a:cs typeface="Didot"/>
              </a:rPr>
              <a:t>THEOGONY</a:t>
            </a:r>
            <a:br>
              <a:rPr lang="en-US" sz="6000" i="1" dirty="0">
                <a:latin typeface="Didot"/>
                <a:cs typeface="Didot"/>
              </a:rPr>
            </a:br>
            <a:r>
              <a:rPr lang="en-US" sz="6000" i="1" dirty="0">
                <a:latin typeface="Didot"/>
                <a:cs typeface="Didot"/>
              </a:rPr>
              <a:t>WORKS &amp; DAYS</a:t>
            </a:r>
            <a:br>
              <a:rPr lang="en-US" sz="6000" i="1" dirty="0">
                <a:latin typeface="Didot"/>
                <a:cs typeface="Didot"/>
              </a:rPr>
            </a:br>
            <a:br>
              <a:rPr lang="en-US" sz="6000" dirty="0">
                <a:latin typeface="Didot"/>
                <a:cs typeface="Didot"/>
              </a:rPr>
            </a:br>
            <a:r>
              <a:rPr lang="en-US" sz="6000" dirty="0">
                <a:solidFill>
                  <a:srgbClr val="008000"/>
                </a:solidFill>
                <a:latin typeface="Didot"/>
                <a:cs typeface="Didot"/>
              </a:rPr>
              <a:t>Gr. </a:t>
            </a:r>
            <a:r>
              <a:rPr lang="en-US" sz="6000" dirty="0" err="1">
                <a:solidFill>
                  <a:srgbClr val="008000"/>
                </a:solidFill>
                <a:latin typeface="Didot"/>
                <a:cs typeface="Didot"/>
              </a:rPr>
              <a:t>theo</a:t>
            </a:r>
            <a:r>
              <a:rPr lang="en-US" sz="6000" dirty="0">
                <a:solidFill>
                  <a:srgbClr val="008000"/>
                </a:solidFill>
                <a:latin typeface="Didot"/>
                <a:cs typeface="Didot"/>
              </a:rPr>
              <a:t> + </a:t>
            </a:r>
            <a:r>
              <a:rPr lang="en-US" sz="6000" dirty="0" err="1">
                <a:solidFill>
                  <a:srgbClr val="008000"/>
                </a:solidFill>
                <a:latin typeface="Didot"/>
                <a:cs typeface="Didot"/>
              </a:rPr>
              <a:t>gonos</a:t>
            </a:r>
            <a:br>
              <a:rPr lang="en-US" sz="6000" dirty="0">
                <a:solidFill>
                  <a:srgbClr val="008000"/>
                </a:solidFill>
                <a:latin typeface="Didot"/>
                <a:cs typeface="Didot"/>
              </a:rPr>
            </a:br>
            <a:endParaRPr lang="en-US" sz="6000" dirty="0">
              <a:latin typeface="Didot"/>
              <a:cs typeface="Didot"/>
            </a:endParaRPr>
          </a:p>
        </p:txBody>
      </p:sp>
    </p:spTree>
    <p:extLst>
      <p:ext uri="{BB962C8B-B14F-4D97-AF65-F5344CB8AC3E}">
        <p14:creationId xmlns:p14="http://schemas.microsoft.com/office/powerpoint/2010/main" val="330941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00324081640!Ancient_Regions_Mainland_Greece.png"/>
          <p:cNvPicPr>
            <a:picLocks noGrp="1" noChangeAspect="1"/>
          </p:cNvPicPr>
          <p:nvPr>
            <p:ph idx="1"/>
          </p:nvPr>
        </p:nvPicPr>
        <p:blipFill>
          <a:blip r:embed="rId2"/>
          <a:srcRect l="-55271" r="-55271"/>
          <a:stretch>
            <a:fillRect/>
          </a:stretch>
        </p:blipFill>
        <p:spPr>
          <a:xfrm>
            <a:off x="-1662982" y="0"/>
            <a:ext cx="12469964"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1011-F5E8-7E4F-8754-039FBD7BACDF}"/>
              </a:ext>
            </a:extLst>
          </p:cNvPr>
          <p:cNvSpPr>
            <a:spLocks noGrp="1"/>
          </p:cNvSpPr>
          <p:nvPr>
            <p:ph type="title"/>
          </p:nvPr>
        </p:nvSpPr>
        <p:spPr/>
        <p:txBody>
          <a:bodyPr/>
          <a:lstStyle/>
          <a:p>
            <a:r>
              <a:rPr lang="en-US" dirty="0"/>
              <a:t>Hesiod </a:t>
            </a:r>
            <a:r>
              <a:rPr lang="en-US" i="1" dirty="0"/>
              <a:t>Theogony</a:t>
            </a:r>
            <a:r>
              <a:rPr lang="en-US" dirty="0"/>
              <a:t> opening</a:t>
            </a:r>
          </a:p>
        </p:txBody>
      </p:sp>
      <p:sp>
        <p:nvSpPr>
          <p:cNvPr id="3" name="Content Placeholder 2">
            <a:extLst>
              <a:ext uri="{FF2B5EF4-FFF2-40B4-BE49-F238E27FC236}">
                <a16:creationId xmlns:a16="http://schemas.microsoft.com/office/drawing/2014/main" id="{6B287A29-2C7D-2F4E-829C-4DDBB2CB5116}"/>
              </a:ext>
            </a:extLst>
          </p:cNvPr>
          <p:cNvSpPr>
            <a:spLocks noGrp="1"/>
          </p:cNvSpPr>
          <p:nvPr>
            <p:ph idx="1"/>
          </p:nvPr>
        </p:nvSpPr>
        <p:spPr/>
        <p:txBody>
          <a:bodyPr>
            <a:normAutofit fontScale="92500" lnSpcReduction="10000"/>
          </a:bodyPr>
          <a:lstStyle/>
          <a:p>
            <a:pPr marL="0" indent="0">
              <a:buNone/>
            </a:pPr>
            <a:r>
              <a:rPr lang="en-US" dirty="0"/>
              <a:t>From the </a:t>
            </a:r>
            <a:r>
              <a:rPr lang="en-US" dirty="0" err="1"/>
              <a:t>Heliconian</a:t>
            </a:r>
            <a:r>
              <a:rPr lang="en-US" dirty="0"/>
              <a:t> Muses let us begin to sing, who hold the great and holy mount of Helicon, and dance on soft feet about the deep-blue spring and the altar of the almighty son of Cronos, and, when they have washed their tender bodies in </a:t>
            </a:r>
            <a:r>
              <a:rPr lang="en-US" dirty="0" err="1"/>
              <a:t>Permessus</a:t>
            </a:r>
            <a:r>
              <a:rPr lang="en-US" dirty="0"/>
              <a:t> or in the Horse's Spring or </a:t>
            </a:r>
            <a:r>
              <a:rPr lang="en-US" dirty="0" err="1"/>
              <a:t>Olmeius</a:t>
            </a:r>
            <a:r>
              <a:rPr lang="en-US" dirty="0"/>
              <a:t>, make their fair, lovely dances upon highest Helicon and move with vigorous feet. Thence they arise and go abroad by night, veiled in thick mist, and utter their song with lovely voice…</a:t>
            </a:r>
          </a:p>
        </p:txBody>
      </p:sp>
    </p:spTree>
    <p:extLst>
      <p:ext uri="{BB962C8B-B14F-4D97-AF65-F5344CB8AC3E}">
        <p14:creationId xmlns:p14="http://schemas.microsoft.com/office/powerpoint/2010/main" val="305323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Z20.2Mousai_large.jpg"/>
          <p:cNvPicPr>
            <a:picLocks noGrp="1" noChangeAspect="1"/>
          </p:cNvPicPr>
          <p:nvPr>
            <p:ph idx="1"/>
          </p:nvPr>
        </p:nvPicPr>
        <p:blipFill>
          <a:blip r:embed="rId2"/>
          <a:srcRect l="-40915" r="-40915"/>
          <a:stretch>
            <a:fillRect/>
          </a:stretch>
        </p:blipFill>
        <p:spPr>
          <a:xfrm>
            <a:off x="457200" y="1166019"/>
            <a:ext cx="8229600" cy="4525963"/>
          </a:xfrm>
        </p:spPr>
      </p:pic>
      <p:sp>
        <p:nvSpPr>
          <p:cNvPr id="7" name="TextBox 6"/>
          <p:cNvSpPr txBox="1"/>
          <p:nvPr/>
        </p:nvSpPr>
        <p:spPr>
          <a:xfrm>
            <a:off x="2989672" y="5756831"/>
            <a:ext cx="3164657" cy="369332"/>
          </a:xfrm>
          <a:prstGeom prst="rect">
            <a:avLst/>
          </a:prstGeom>
          <a:noFill/>
        </p:spPr>
        <p:txBody>
          <a:bodyPr wrap="none" rtlCol="0">
            <a:spAutoFit/>
          </a:bodyPr>
          <a:lstStyle/>
          <a:p>
            <a:r>
              <a:rPr lang="en-US" i="1" dirty="0">
                <a:solidFill>
                  <a:srgbClr val="4F6228"/>
                </a:solidFill>
                <a:latin typeface="Didot"/>
                <a:cs typeface="Didot"/>
              </a:rPr>
              <a:t>The Nine Muses</a:t>
            </a:r>
            <a:r>
              <a:rPr lang="en-US" dirty="0">
                <a:solidFill>
                  <a:srgbClr val="4F6228"/>
                </a:solidFill>
                <a:latin typeface="Didot"/>
                <a:cs typeface="Didot"/>
              </a:rPr>
              <a:t>, ca. 1</a:t>
            </a:r>
            <a:r>
              <a:rPr lang="en-US" baseline="30000" dirty="0">
                <a:solidFill>
                  <a:srgbClr val="4F6228"/>
                </a:solidFill>
                <a:latin typeface="Didot"/>
                <a:cs typeface="Didot"/>
              </a:rPr>
              <a:t>st</a:t>
            </a:r>
            <a:r>
              <a:rPr lang="en-US" dirty="0">
                <a:solidFill>
                  <a:srgbClr val="4F6228"/>
                </a:solidFill>
                <a:latin typeface="Didot"/>
                <a:cs typeface="Didot"/>
              </a:rPr>
              <a:t> C BCE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3CE2-1018-8F4C-9176-B4F7B6DD7E95}"/>
              </a:ext>
            </a:extLst>
          </p:cNvPr>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B1B426B-D9F1-B441-88F5-D2FB5CBF9822}"/>
              </a:ext>
            </a:extLst>
          </p:cNvPr>
          <p:cNvSpPr>
            <a:spLocks noGrp="1"/>
          </p:cNvSpPr>
          <p:nvPr>
            <p:ph idx="1"/>
          </p:nvPr>
        </p:nvSpPr>
        <p:spPr>
          <a:xfrm>
            <a:off x="457200" y="625510"/>
            <a:ext cx="8229600" cy="5594420"/>
          </a:xfrm>
        </p:spPr>
        <p:txBody>
          <a:bodyPr>
            <a:normAutofit fontScale="70000" lnSpcReduction="20000"/>
          </a:bodyPr>
          <a:lstStyle/>
          <a:p>
            <a:pPr marL="0" indent="0">
              <a:buNone/>
            </a:pPr>
            <a:r>
              <a:rPr lang="en-CA" dirty="0"/>
              <a:t>Week 1:  Creation stories and theories of myth</a:t>
            </a:r>
            <a:endParaRPr lang="en-US" dirty="0"/>
          </a:p>
          <a:p>
            <a:pPr marL="0" indent="0">
              <a:buNone/>
            </a:pPr>
            <a:r>
              <a:rPr lang="en-CA" dirty="0"/>
              <a:t> </a:t>
            </a:r>
            <a:endParaRPr lang="en-US" dirty="0"/>
          </a:p>
          <a:p>
            <a:pPr marL="0" indent="0">
              <a:buNone/>
            </a:pPr>
            <a:r>
              <a:rPr lang="en-CA" dirty="0"/>
              <a:t>Week 2:  Goddesses – Great Goddess and matriarchal society – Demeter – Hestia - Hera – Athena – Artemis – Aphrodite</a:t>
            </a:r>
            <a:endParaRPr lang="en-US" dirty="0"/>
          </a:p>
          <a:p>
            <a:pPr marL="0" indent="0">
              <a:buNone/>
            </a:pPr>
            <a:r>
              <a:rPr lang="en-CA" dirty="0"/>
              <a:t> </a:t>
            </a:r>
            <a:endParaRPr lang="en-US" dirty="0"/>
          </a:p>
          <a:p>
            <a:pPr marL="0" indent="0">
              <a:buNone/>
            </a:pPr>
            <a:r>
              <a:rPr lang="en-CA" dirty="0"/>
              <a:t>Week 3:  Gods – rise of the Olympian regime: Zeus, Poseidon, Hades; Apollo, Hermes, Dionysus	</a:t>
            </a:r>
            <a:endParaRPr lang="en-US" dirty="0"/>
          </a:p>
          <a:p>
            <a:pPr marL="0" indent="0">
              <a:buNone/>
            </a:pPr>
            <a:r>
              <a:rPr lang="en-CA" dirty="0"/>
              <a:t> </a:t>
            </a:r>
            <a:endParaRPr lang="en-US" dirty="0"/>
          </a:p>
          <a:p>
            <a:pPr marL="0" indent="0">
              <a:buNone/>
            </a:pPr>
            <a:r>
              <a:rPr lang="en-CA" dirty="0"/>
              <a:t>Week 4:  Human archetypes, male: different types of hero: Heracles, Perseus, Theseus, Achilles, Odysseus, Jason</a:t>
            </a:r>
            <a:endParaRPr lang="en-US" dirty="0"/>
          </a:p>
          <a:p>
            <a:pPr marL="0" indent="0">
              <a:buNone/>
            </a:pPr>
            <a:r>
              <a:rPr lang="en-CA" dirty="0"/>
              <a:t> </a:t>
            </a:r>
            <a:endParaRPr lang="en-US" dirty="0"/>
          </a:p>
          <a:p>
            <a:pPr marL="0" indent="0">
              <a:buNone/>
            </a:pPr>
            <a:r>
              <a:rPr lang="en-CA" dirty="0"/>
              <a:t>Week 5:  Human archetypes, female: helpful and helpless princesses including Andromeda, Ariadne, Persephone, Medea; resourceful Penelope</a:t>
            </a:r>
            <a:endParaRPr lang="en-US" dirty="0"/>
          </a:p>
          <a:p>
            <a:pPr marL="0" indent="0">
              <a:buNone/>
            </a:pPr>
            <a:r>
              <a:rPr lang="en-CA" dirty="0"/>
              <a:t> </a:t>
            </a:r>
            <a:endParaRPr lang="en-US" dirty="0"/>
          </a:p>
          <a:p>
            <a:pPr marL="0" indent="0">
              <a:buNone/>
            </a:pPr>
            <a:r>
              <a:rPr lang="en-CA" dirty="0"/>
              <a:t>Week 6: 	Troy and archaeology, Thebes and Oedipus, Mycenae and Agamemnon; the Underworld – topography and symbolism</a:t>
            </a:r>
            <a:endParaRPr lang="en-US" dirty="0"/>
          </a:p>
          <a:p>
            <a:endParaRPr lang="en-US" dirty="0"/>
          </a:p>
        </p:txBody>
      </p:sp>
    </p:spTree>
    <p:extLst>
      <p:ext uri="{BB962C8B-B14F-4D97-AF65-F5344CB8AC3E}">
        <p14:creationId xmlns:p14="http://schemas.microsoft.com/office/powerpoint/2010/main" val="147785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1-09-04 at 10.16.39 PM.png"/>
          <p:cNvPicPr>
            <a:picLocks noGrp="1" noChangeAspect="1"/>
          </p:cNvPicPr>
          <p:nvPr>
            <p:ph idx="1"/>
          </p:nvPr>
        </p:nvPicPr>
        <p:blipFill>
          <a:blip r:embed="rId2"/>
          <a:srcRect l="-65626" r="-65626"/>
          <a:stretch>
            <a:fillRect/>
          </a:stretch>
        </p:blipFill>
        <p:spPr>
          <a:xfrm>
            <a:off x="-661484" y="369733"/>
            <a:ext cx="10466968" cy="5756429"/>
          </a:xfrm>
        </p:spPr>
      </p:pic>
      <p:sp>
        <p:nvSpPr>
          <p:cNvPr id="5" name="TextBox 4"/>
          <p:cNvSpPr txBox="1"/>
          <p:nvPr/>
        </p:nvSpPr>
        <p:spPr>
          <a:xfrm>
            <a:off x="2511724" y="6209018"/>
            <a:ext cx="4120552" cy="400110"/>
          </a:xfrm>
          <a:prstGeom prst="rect">
            <a:avLst/>
          </a:prstGeom>
          <a:noFill/>
        </p:spPr>
        <p:txBody>
          <a:bodyPr wrap="none" rtlCol="0">
            <a:spAutoFit/>
          </a:bodyPr>
          <a:lstStyle/>
          <a:p>
            <a:r>
              <a:rPr lang="en-US" sz="2000" i="1" dirty="0">
                <a:solidFill>
                  <a:schemeClr val="accent3">
                    <a:lumMod val="50000"/>
                  </a:schemeClr>
                </a:solidFill>
                <a:latin typeface="Didot"/>
                <a:cs typeface="Didot"/>
              </a:rPr>
              <a:t>The Muses </a:t>
            </a:r>
            <a:r>
              <a:rPr lang="en-US" sz="2000" dirty="0">
                <a:solidFill>
                  <a:schemeClr val="accent3">
                    <a:lumMod val="50000"/>
                  </a:schemeClr>
                </a:solidFill>
                <a:latin typeface="Didot"/>
                <a:cs typeface="Didot"/>
              </a:rPr>
              <a:t>by Maurice Denis (1893)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15060" y="919753"/>
            <a:ext cx="4040188" cy="5527594"/>
          </a:xfrm>
        </p:spPr>
        <p:txBody>
          <a:bodyPr>
            <a:normAutofit/>
          </a:bodyPr>
          <a:lstStyle/>
          <a:p>
            <a:pPr algn="r">
              <a:buNone/>
            </a:pPr>
            <a:r>
              <a:rPr lang="en-US" sz="3000" dirty="0" err="1">
                <a:latin typeface="Didot"/>
                <a:cs typeface="Didot"/>
              </a:rPr>
              <a:t>Calliopê</a:t>
            </a:r>
            <a:r>
              <a:rPr lang="en-US" sz="3000" dirty="0">
                <a:latin typeface="Didot"/>
                <a:cs typeface="Didot"/>
              </a:rPr>
              <a:t> – </a:t>
            </a:r>
          </a:p>
          <a:p>
            <a:pPr algn="r">
              <a:buNone/>
            </a:pPr>
            <a:r>
              <a:rPr lang="en-US" sz="3000" dirty="0">
                <a:latin typeface="Didot"/>
                <a:cs typeface="Didot"/>
              </a:rPr>
              <a:t>Clio – </a:t>
            </a:r>
          </a:p>
          <a:p>
            <a:pPr algn="r">
              <a:buNone/>
            </a:pPr>
            <a:r>
              <a:rPr lang="en-US" sz="3000" dirty="0" err="1">
                <a:latin typeface="Didot"/>
                <a:cs typeface="Didot"/>
              </a:rPr>
              <a:t>Polyhymnia</a:t>
            </a:r>
            <a:r>
              <a:rPr lang="en-US" sz="3000" dirty="0">
                <a:latin typeface="Didot"/>
                <a:cs typeface="Didot"/>
              </a:rPr>
              <a:t> –</a:t>
            </a:r>
          </a:p>
          <a:p>
            <a:pPr algn="r">
              <a:buNone/>
            </a:pPr>
            <a:r>
              <a:rPr lang="en-US" sz="3000" dirty="0" err="1">
                <a:latin typeface="Didot"/>
                <a:cs typeface="Didot"/>
              </a:rPr>
              <a:t>Melpomonê</a:t>
            </a:r>
            <a:r>
              <a:rPr lang="en-US" sz="3000" dirty="0">
                <a:latin typeface="Didot"/>
                <a:cs typeface="Didot"/>
              </a:rPr>
              <a:t> – </a:t>
            </a:r>
          </a:p>
          <a:p>
            <a:pPr algn="r">
              <a:buNone/>
            </a:pPr>
            <a:r>
              <a:rPr lang="en-US" sz="3000" dirty="0" err="1">
                <a:latin typeface="Didot"/>
                <a:cs typeface="Didot"/>
              </a:rPr>
              <a:t>Thalia</a:t>
            </a:r>
            <a:r>
              <a:rPr lang="en-US" sz="3000" dirty="0">
                <a:latin typeface="Didot"/>
                <a:cs typeface="Didot"/>
              </a:rPr>
              <a:t> –</a:t>
            </a:r>
          </a:p>
          <a:p>
            <a:pPr algn="r">
              <a:buNone/>
            </a:pPr>
            <a:r>
              <a:rPr lang="en-US" sz="3000" dirty="0" err="1">
                <a:latin typeface="Didot"/>
                <a:cs typeface="Didot"/>
              </a:rPr>
              <a:t>Erato</a:t>
            </a:r>
            <a:r>
              <a:rPr lang="en-US" sz="3000" dirty="0">
                <a:latin typeface="Didot"/>
                <a:cs typeface="Didot"/>
              </a:rPr>
              <a:t> – </a:t>
            </a:r>
          </a:p>
          <a:p>
            <a:pPr algn="r">
              <a:buNone/>
            </a:pPr>
            <a:r>
              <a:rPr lang="en-US" sz="3000" dirty="0" err="1">
                <a:latin typeface="Didot"/>
                <a:cs typeface="Didot"/>
              </a:rPr>
              <a:t>Euterpê</a:t>
            </a:r>
            <a:r>
              <a:rPr lang="en-US" sz="3000" dirty="0">
                <a:latin typeface="Didot"/>
                <a:cs typeface="Didot"/>
              </a:rPr>
              <a:t> – </a:t>
            </a:r>
          </a:p>
          <a:p>
            <a:pPr algn="r">
              <a:buNone/>
            </a:pPr>
            <a:r>
              <a:rPr lang="en-US" sz="3000" dirty="0" err="1">
                <a:latin typeface="Didot"/>
                <a:cs typeface="Didot"/>
              </a:rPr>
              <a:t>Terpischorê</a:t>
            </a:r>
            <a:r>
              <a:rPr lang="en-US" sz="3000" dirty="0">
                <a:latin typeface="Didot"/>
                <a:cs typeface="Didot"/>
              </a:rPr>
              <a:t> – </a:t>
            </a:r>
          </a:p>
          <a:p>
            <a:pPr algn="r">
              <a:buNone/>
            </a:pPr>
            <a:r>
              <a:rPr lang="en-US" sz="3000" dirty="0" err="1">
                <a:latin typeface="Didot"/>
                <a:cs typeface="Didot"/>
              </a:rPr>
              <a:t>Urania</a:t>
            </a:r>
            <a:r>
              <a:rPr lang="en-US" sz="3000" dirty="0">
                <a:latin typeface="Didot"/>
                <a:cs typeface="Didot"/>
              </a:rPr>
              <a:t> – </a:t>
            </a:r>
          </a:p>
          <a:p>
            <a:pPr algn="r"/>
            <a:endParaRPr lang="en-US" sz="3000" dirty="0">
              <a:latin typeface="Didot"/>
              <a:cs typeface="Didot"/>
            </a:endParaRPr>
          </a:p>
        </p:txBody>
      </p:sp>
      <p:sp>
        <p:nvSpPr>
          <p:cNvPr id="11" name="Content Placeholder 10"/>
          <p:cNvSpPr>
            <a:spLocks noGrp="1"/>
          </p:cNvSpPr>
          <p:nvPr>
            <p:ph sz="quarter" idx="4"/>
          </p:nvPr>
        </p:nvSpPr>
        <p:spPr>
          <a:xfrm>
            <a:off x="4455248" y="919753"/>
            <a:ext cx="4041775" cy="5737508"/>
          </a:xfrm>
        </p:spPr>
        <p:txBody>
          <a:bodyPr>
            <a:normAutofit/>
          </a:bodyPr>
          <a:lstStyle/>
          <a:p>
            <a:pPr>
              <a:buNone/>
            </a:pPr>
            <a:r>
              <a:rPr lang="en-US" sz="3000" dirty="0">
                <a:solidFill>
                  <a:srgbClr val="4F6228"/>
                </a:solidFill>
                <a:latin typeface="Didot"/>
                <a:cs typeface="Didot"/>
              </a:rPr>
              <a:t>Epic poetry</a:t>
            </a:r>
          </a:p>
          <a:p>
            <a:pPr>
              <a:buNone/>
            </a:pPr>
            <a:r>
              <a:rPr lang="en-US" sz="3000" dirty="0">
                <a:solidFill>
                  <a:srgbClr val="4F6228"/>
                </a:solidFill>
                <a:latin typeface="Didot"/>
                <a:cs typeface="Didot"/>
              </a:rPr>
              <a:t>History</a:t>
            </a:r>
          </a:p>
          <a:p>
            <a:pPr>
              <a:buNone/>
            </a:pPr>
            <a:r>
              <a:rPr lang="en-US" sz="3000" dirty="0">
                <a:solidFill>
                  <a:srgbClr val="4F6228"/>
                </a:solidFill>
                <a:latin typeface="Didot"/>
                <a:cs typeface="Didot"/>
              </a:rPr>
              <a:t>Mime</a:t>
            </a:r>
          </a:p>
          <a:p>
            <a:pPr>
              <a:buNone/>
            </a:pPr>
            <a:r>
              <a:rPr lang="en-US" sz="3000" dirty="0">
                <a:solidFill>
                  <a:srgbClr val="4F6228"/>
                </a:solidFill>
                <a:latin typeface="Didot"/>
                <a:cs typeface="Didot"/>
              </a:rPr>
              <a:t>Tragedy</a:t>
            </a:r>
          </a:p>
          <a:p>
            <a:pPr>
              <a:buNone/>
            </a:pPr>
            <a:r>
              <a:rPr lang="en-US" sz="3000" dirty="0">
                <a:solidFill>
                  <a:srgbClr val="4F6228"/>
                </a:solidFill>
                <a:latin typeface="Didot"/>
                <a:cs typeface="Didot"/>
              </a:rPr>
              <a:t>Comedy</a:t>
            </a:r>
          </a:p>
          <a:p>
            <a:pPr>
              <a:buNone/>
            </a:pPr>
            <a:r>
              <a:rPr lang="en-US" sz="3000" dirty="0">
                <a:solidFill>
                  <a:srgbClr val="4F6228"/>
                </a:solidFill>
                <a:latin typeface="Didot"/>
                <a:cs typeface="Didot"/>
              </a:rPr>
              <a:t>Lyric / Love poetry</a:t>
            </a:r>
          </a:p>
          <a:p>
            <a:pPr>
              <a:buNone/>
            </a:pPr>
            <a:r>
              <a:rPr lang="en-US" sz="3000" dirty="0">
                <a:solidFill>
                  <a:srgbClr val="4F6228"/>
                </a:solidFill>
                <a:latin typeface="Didot"/>
                <a:cs typeface="Didot"/>
              </a:rPr>
              <a:t>Flute</a:t>
            </a:r>
          </a:p>
          <a:p>
            <a:pPr>
              <a:buNone/>
            </a:pPr>
            <a:r>
              <a:rPr lang="en-US" sz="3000" dirty="0">
                <a:solidFill>
                  <a:srgbClr val="4F6228"/>
                </a:solidFill>
                <a:latin typeface="Didot"/>
                <a:cs typeface="Didot"/>
              </a:rPr>
              <a:t>Dance</a:t>
            </a:r>
          </a:p>
          <a:p>
            <a:pPr>
              <a:buNone/>
            </a:pPr>
            <a:r>
              <a:rPr lang="en-US" sz="3000" dirty="0">
                <a:solidFill>
                  <a:srgbClr val="4F6228"/>
                </a:solidFill>
                <a:latin typeface="Didot"/>
                <a:cs typeface="Didot"/>
              </a:rPr>
              <a:t>Astronomy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03057"/>
            <a:ext cx="8229600" cy="1143000"/>
          </a:xfrm>
        </p:spPr>
        <p:txBody>
          <a:bodyPr>
            <a:noAutofit/>
          </a:bodyPr>
          <a:lstStyle/>
          <a:p>
            <a:r>
              <a:rPr lang="en-US" sz="6000" dirty="0">
                <a:latin typeface="Didot"/>
                <a:cs typeface="Didot"/>
              </a:rPr>
              <a:t>MNEMOSYNE</a:t>
            </a:r>
            <a:br>
              <a:rPr lang="en-US" sz="6000" dirty="0">
                <a:latin typeface="Didot"/>
                <a:cs typeface="Didot"/>
              </a:rPr>
            </a:br>
            <a:br>
              <a:rPr lang="en-US" sz="6000" dirty="0">
                <a:latin typeface="Didot"/>
                <a:cs typeface="Didot"/>
              </a:rPr>
            </a:br>
            <a:br>
              <a:rPr lang="en-US" sz="6000" dirty="0">
                <a:latin typeface="Didot"/>
                <a:cs typeface="Didot"/>
              </a:rPr>
            </a:br>
            <a:r>
              <a:rPr lang="en-US" sz="6000" dirty="0">
                <a:latin typeface="Didot"/>
                <a:cs typeface="Didot"/>
              </a:rPr>
              <a:t>MEMORY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4D3409-3BD3-2742-A8FB-6F7C31A39C4E}"/>
              </a:ext>
            </a:extLst>
          </p:cNvPr>
          <p:cNvSpPr/>
          <p:nvPr/>
        </p:nvSpPr>
        <p:spPr>
          <a:xfrm>
            <a:off x="1170632" y="807279"/>
            <a:ext cx="7089113" cy="5016758"/>
          </a:xfrm>
          <a:prstGeom prst="rect">
            <a:avLst/>
          </a:prstGeom>
        </p:spPr>
        <p:txBody>
          <a:bodyPr wrap="square">
            <a:spAutoFit/>
          </a:bodyPr>
          <a:lstStyle/>
          <a:p>
            <a:r>
              <a:rPr lang="en-US" sz="2000" dirty="0"/>
              <a:t>Hesiod </a:t>
            </a:r>
            <a:r>
              <a:rPr lang="en-US" sz="2000" i="1" dirty="0"/>
              <a:t>Theogony</a:t>
            </a:r>
          </a:p>
          <a:p>
            <a:endParaRPr lang="en-US" sz="2000" dirty="0"/>
          </a:p>
          <a:p>
            <a:r>
              <a:rPr lang="en-US" sz="2000" dirty="0"/>
              <a:t>And one day they taught Hesiod glorious song while he was shepherding his lambs under holy Helicon, and this word first the goddesses said to me – the Muses of Olympus, daughters of Zeus who holds the aegis: "Shepherds of the wilderness, wretched things of shame, mere bellies, we know how to speak many false things as though they were true; but we know, when we will, to utter true things.”</a:t>
            </a:r>
          </a:p>
          <a:p>
            <a:endParaRPr lang="en-US" sz="2000" dirty="0"/>
          </a:p>
          <a:p>
            <a:r>
              <a:rPr lang="en-US" sz="2000" dirty="0"/>
              <a:t>So said the ready-voiced daughters of great Zeus, and they plucked and gave me a rod, a shoot of sturdy laurel, a </a:t>
            </a:r>
            <a:r>
              <a:rPr lang="en-US" sz="2000" dirty="0" err="1"/>
              <a:t>marvellous</a:t>
            </a:r>
            <a:r>
              <a:rPr lang="en-US" sz="2000" dirty="0"/>
              <a:t> thing, and breathed into me a divine voice to celebrate things that shall be and things there were aforetime; and they bade me sing of the race of the blessed gods that are eternally, but ever to sing of themselves both first and last. </a:t>
            </a:r>
          </a:p>
        </p:txBody>
      </p:sp>
    </p:spTree>
    <p:extLst>
      <p:ext uri="{BB962C8B-B14F-4D97-AF65-F5344CB8AC3E}">
        <p14:creationId xmlns:p14="http://schemas.microsoft.com/office/powerpoint/2010/main" val="673337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C4C90-8DBF-014E-8FE5-079B3340777A}"/>
              </a:ext>
            </a:extLst>
          </p:cNvPr>
          <p:cNvSpPr/>
          <p:nvPr/>
        </p:nvSpPr>
        <p:spPr>
          <a:xfrm>
            <a:off x="874207" y="838763"/>
            <a:ext cx="6611815" cy="4893647"/>
          </a:xfrm>
          <a:prstGeom prst="rect">
            <a:avLst/>
          </a:prstGeom>
        </p:spPr>
        <p:txBody>
          <a:bodyPr wrap="square">
            <a:spAutoFit/>
          </a:bodyPr>
          <a:lstStyle/>
          <a:p>
            <a:r>
              <a:rPr lang="en-US" sz="2400" dirty="0"/>
              <a:t>Hesiod </a:t>
            </a:r>
            <a:r>
              <a:rPr lang="en-US" sz="2400" i="1" dirty="0"/>
              <a:t>Theogony</a:t>
            </a:r>
          </a:p>
          <a:p>
            <a:endParaRPr lang="en-US" sz="2400" dirty="0"/>
          </a:p>
          <a:p>
            <a:r>
              <a:rPr lang="en-US" sz="2400" dirty="0"/>
              <a:t>And so at the first </a:t>
            </a:r>
            <a:r>
              <a:rPr lang="en-US" sz="2400" b="1" dirty="0"/>
              <a:t>Chaos</a:t>
            </a:r>
            <a:r>
              <a:rPr lang="en-US" sz="2400" dirty="0"/>
              <a:t> came to be, but next wide-bosomed Earth, the ever-sure foundations of all the deathless ones who hold the peaks of snowy Olympus, and dim </a:t>
            </a:r>
            <a:r>
              <a:rPr lang="en-US" sz="2400" b="1" dirty="0"/>
              <a:t>Tartarus</a:t>
            </a:r>
            <a:r>
              <a:rPr lang="en-US" sz="2400" dirty="0"/>
              <a:t> in the depth of the wide-pathed </a:t>
            </a:r>
            <a:r>
              <a:rPr lang="en-US" sz="2400" b="1" dirty="0"/>
              <a:t>Earth </a:t>
            </a:r>
            <a:r>
              <a:rPr lang="en-US" sz="2400" dirty="0"/>
              <a:t>(Gaia), and </a:t>
            </a:r>
            <a:r>
              <a:rPr lang="en-US" sz="2400" b="1" dirty="0"/>
              <a:t>Eros</a:t>
            </a:r>
            <a:r>
              <a:rPr lang="en-US" sz="2400" dirty="0"/>
              <a:t> (Love), fairest among the deathless gods, who unnerves the limbs and overcomes the mind and wise counsels of all gods and all men. From Chaos came forth Erebus and black Night; but of Night were born </a:t>
            </a:r>
            <a:r>
              <a:rPr lang="en-US" sz="2400" dirty="0" err="1"/>
              <a:t>Aether</a:t>
            </a:r>
            <a:r>
              <a:rPr lang="en-US" sz="2400" dirty="0"/>
              <a:t> and Day, whom she conceived and bare from union in love with Erebus.</a:t>
            </a:r>
          </a:p>
        </p:txBody>
      </p:sp>
    </p:spTree>
    <p:extLst>
      <p:ext uri="{BB962C8B-B14F-4D97-AF65-F5344CB8AC3E}">
        <p14:creationId xmlns:p14="http://schemas.microsoft.com/office/powerpoint/2010/main" val="1530971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9" name="Content Placeholder 8" descr="Screen shot 2011-09-04 at 11.59.41 PM.png"/>
          <p:cNvPicPr>
            <a:picLocks noGrp="1" noChangeAspect="1"/>
          </p:cNvPicPr>
          <p:nvPr>
            <p:ph idx="1"/>
          </p:nvPr>
        </p:nvPicPr>
        <p:blipFill>
          <a:blip r:embed="rId2"/>
          <a:srcRect t="-991" b="-991"/>
          <a:stretch>
            <a:fillRect/>
          </a:stretch>
        </p:blipFill>
        <p:spPr>
          <a:xfrm>
            <a:off x="-110497" y="827218"/>
            <a:ext cx="9254497" cy="508961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C4C90-8DBF-014E-8FE5-079B3340777A}"/>
              </a:ext>
            </a:extLst>
          </p:cNvPr>
          <p:cNvSpPr/>
          <p:nvPr/>
        </p:nvSpPr>
        <p:spPr>
          <a:xfrm>
            <a:off x="874207" y="838763"/>
            <a:ext cx="6611815" cy="4893647"/>
          </a:xfrm>
          <a:prstGeom prst="rect">
            <a:avLst/>
          </a:prstGeom>
        </p:spPr>
        <p:txBody>
          <a:bodyPr wrap="square">
            <a:spAutoFit/>
          </a:bodyPr>
          <a:lstStyle/>
          <a:p>
            <a:r>
              <a:rPr lang="en-US" sz="2400" dirty="0"/>
              <a:t>Hesiod </a:t>
            </a:r>
            <a:r>
              <a:rPr lang="en-US" sz="2400" i="1" dirty="0"/>
              <a:t>Theogony</a:t>
            </a:r>
          </a:p>
          <a:p>
            <a:endParaRPr lang="en-US" sz="2400" dirty="0"/>
          </a:p>
          <a:p>
            <a:r>
              <a:rPr lang="en-US" sz="2400" dirty="0"/>
              <a:t>And so at the first Chaos came to be, but next wide-bosomed Earth, the ever-sure foundations of all the deathless ones who hold the peaks of snowy Olympus, and dim Tartarus in the depth of the wide-pathed Earth, and Eros (Love), fairest among the deathless gods, who unnerves the limbs and overcomes the mind and wise counsels of all gods and all men. From Chaos came forth </a:t>
            </a:r>
            <a:r>
              <a:rPr lang="en-US" sz="2400" b="1" dirty="0"/>
              <a:t>Erebus</a:t>
            </a:r>
            <a:r>
              <a:rPr lang="en-US" sz="2400" dirty="0"/>
              <a:t> and black </a:t>
            </a:r>
            <a:r>
              <a:rPr lang="en-US" sz="2400" b="1" dirty="0"/>
              <a:t>Night</a:t>
            </a:r>
            <a:r>
              <a:rPr lang="en-US" sz="2400" dirty="0"/>
              <a:t>; but of Night were born </a:t>
            </a:r>
            <a:r>
              <a:rPr lang="en-US" sz="2400" b="1" dirty="0" err="1"/>
              <a:t>Aether</a:t>
            </a:r>
            <a:r>
              <a:rPr lang="en-US" sz="2400" dirty="0"/>
              <a:t> and </a:t>
            </a:r>
            <a:r>
              <a:rPr lang="en-US" sz="2400" b="1" dirty="0"/>
              <a:t>Day</a:t>
            </a:r>
            <a:r>
              <a:rPr lang="en-US" sz="2400" dirty="0"/>
              <a:t>, whom she conceived and bare from union in love with Erebus.</a:t>
            </a:r>
          </a:p>
        </p:txBody>
      </p:sp>
    </p:spTree>
    <p:extLst>
      <p:ext uri="{BB962C8B-B14F-4D97-AF65-F5344CB8AC3E}">
        <p14:creationId xmlns:p14="http://schemas.microsoft.com/office/powerpoint/2010/main" val="250889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creen shot 2011-09-07 at 9.40.02 PM.png"/>
          <p:cNvPicPr>
            <a:picLocks noGrp="1" noChangeAspect="1"/>
          </p:cNvPicPr>
          <p:nvPr>
            <p:ph idx="1"/>
          </p:nvPr>
        </p:nvPicPr>
        <p:blipFill>
          <a:blip r:embed="rId2"/>
          <a:srcRect t="-1617" b="-1617"/>
          <a:stretch>
            <a:fillRect/>
          </a:stretch>
        </p:blipFill>
        <p:spPr>
          <a:xfrm>
            <a:off x="-31323" y="1051674"/>
            <a:ext cx="9457917" cy="520149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8AF1-0B8D-804E-9E33-9189C7C3F6DC}"/>
              </a:ext>
            </a:extLst>
          </p:cNvPr>
          <p:cNvSpPr>
            <a:spLocks noGrp="1"/>
          </p:cNvSpPr>
          <p:nvPr>
            <p:ph type="title"/>
          </p:nvPr>
        </p:nvSpPr>
        <p:spPr/>
        <p:txBody>
          <a:bodyPr/>
          <a:lstStyle/>
          <a:p>
            <a:r>
              <a:rPr lang="en-US" dirty="0"/>
              <a:t>Castration of Uranus</a:t>
            </a:r>
          </a:p>
        </p:txBody>
      </p:sp>
      <p:sp>
        <p:nvSpPr>
          <p:cNvPr id="3" name="TextBox 2">
            <a:extLst>
              <a:ext uri="{FF2B5EF4-FFF2-40B4-BE49-F238E27FC236}">
                <a16:creationId xmlns:a16="http://schemas.microsoft.com/office/drawing/2014/main" id="{4CE31EA8-508D-8142-B9A1-EEE700A132CB}"/>
              </a:ext>
            </a:extLst>
          </p:cNvPr>
          <p:cNvSpPr txBox="1"/>
          <p:nvPr/>
        </p:nvSpPr>
        <p:spPr>
          <a:xfrm>
            <a:off x="612949" y="1637881"/>
            <a:ext cx="8073851" cy="4708981"/>
          </a:xfrm>
          <a:prstGeom prst="rect">
            <a:avLst/>
          </a:prstGeom>
          <a:noFill/>
        </p:spPr>
        <p:txBody>
          <a:bodyPr wrap="square" rtlCol="0">
            <a:spAutoFit/>
          </a:bodyPr>
          <a:lstStyle/>
          <a:p>
            <a:r>
              <a:rPr lang="en-US" sz="2000" dirty="0"/>
              <a:t>They were hated by their own father from the first and he hid them away in a secret place as soon as each was born and rejoiced in his evil doing. But vast Earth groaned within, and she made the element of flint and shaped a great sickle, and told her plan to her dear sons. And she spoke: “My children, born of a sinful father, if you will obey me, we should punish the vile outrage of your father; for he first thought of doing shameful things.” So she said; but fear seized them all, and none uttered a word. But great Cronos took courage and answered her: “Mother, I will undertake to do this deed, for I reverence not our father, for he first thought of doing shameful things.” So he said: and vast Earth rejoiced greatly, and hid him in an ambush, and put in his hands the jagged sickle, and revealed to him the whole plot. And Heaven (Uranus) came and he lay about Earth (Gaia), spreading himself full upon her. Then the son from his ambush stretched forth his left hand and in his right took the great long sickle with jagged teeth, and swiftly lopped off his own father’s genitals. </a:t>
            </a:r>
          </a:p>
        </p:txBody>
      </p:sp>
    </p:spTree>
    <p:extLst>
      <p:ext uri="{BB962C8B-B14F-4D97-AF65-F5344CB8AC3E}">
        <p14:creationId xmlns:p14="http://schemas.microsoft.com/office/powerpoint/2010/main" val="338650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Castration of Uranus</a:t>
            </a:r>
            <a:br>
              <a:rPr lang="en-US" dirty="0"/>
            </a:br>
            <a:r>
              <a:rPr lang="en-US" dirty="0"/>
              <a:t>by his son </a:t>
            </a:r>
            <a:r>
              <a:rPr lang="en-US" dirty="0" err="1"/>
              <a:t>Cronus</a:t>
            </a:r>
            <a:endParaRPr lang="en-US" dirty="0"/>
          </a:p>
        </p:txBody>
      </p:sp>
      <p:sp>
        <p:nvSpPr>
          <p:cNvPr id="3" name="TextBox 2"/>
          <p:cNvSpPr txBox="1"/>
          <p:nvPr/>
        </p:nvSpPr>
        <p:spPr>
          <a:xfrm>
            <a:off x="1225899" y="1417638"/>
            <a:ext cx="6832879" cy="3539431"/>
          </a:xfrm>
          <a:prstGeom prst="rect">
            <a:avLst/>
          </a:prstGeom>
          <a:noFill/>
        </p:spPr>
        <p:txBody>
          <a:bodyPr wrap="square" rtlCol="0">
            <a:spAutoFit/>
          </a:bodyPr>
          <a:lstStyle/>
          <a:p>
            <a:endParaRPr lang="en-US" sz="2800" dirty="0"/>
          </a:p>
          <a:p>
            <a:endParaRPr lang="en-US" sz="2800" dirty="0"/>
          </a:p>
          <a:p>
            <a:r>
              <a:rPr lang="en-US" sz="2800" dirty="0"/>
              <a:t>Drops of blood that fall create</a:t>
            </a:r>
          </a:p>
          <a:p>
            <a:r>
              <a:rPr lang="en-US" sz="2800" dirty="0"/>
              <a:t>	the </a:t>
            </a:r>
            <a:r>
              <a:rPr lang="en-US" sz="2800" dirty="0" err="1"/>
              <a:t>Erinyes</a:t>
            </a:r>
            <a:r>
              <a:rPr lang="en-US" sz="2800" dirty="0"/>
              <a:t> (the avenging Furies)</a:t>
            </a:r>
          </a:p>
          <a:p>
            <a:r>
              <a:rPr lang="en-US" sz="2800" dirty="0"/>
              <a:t>	the giants</a:t>
            </a:r>
          </a:p>
          <a:p>
            <a:r>
              <a:rPr lang="en-US" sz="2800" dirty="0"/>
              <a:t>	the nymphs of ash wood</a:t>
            </a:r>
          </a:p>
          <a:p>
            <a:endParaRPr lang="en-US" sz="2800" dirty="0"/>
          </a:p>
          <a:p>
            <a:r>
              <a:rPr lang="en-US" sz="2800" dirty="0"/>
              <a:t>Genitals create Aphrodite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DB2D-E3CC-7F4B-9F78-D01269E6E8CA}"/>
              </a:ext>
            </a:extLst>
          </p:cNvPr>
          <p:cNvSpPr>
            <a:spLocks noGrp="1"/>
          </p:cNvSpPr>
          <p:nvPr>
            <p:ph type="title"/>
          </p:nvPr>
        </p:nvSpPr>
        <p:spPr/>
        <p:txBody>
          <a:bodyPr/>
          <a:lstStyle/>
          <a:p>
            <a:r>
              <a:rPr lang="en-US" dirty="0"/>
              <a:t>Creation myths</a:t>
            </a:r>
          </a:p>
        </p:txBody>
      </p:sp>
      <p:sp>
        <p:nvSpPr>
          <p:cNvPr id="3" name="Content Placeholder 2">
            <a:extLst>
              <a:ext uri="{FF2B5EF4-FFF2-40B4-BE49-F238E27FC236}">
                <a16:creationId xmlns:a16="http://schemas.microsoft.com/office/drawing/2014/main" id="{E8C34332-CB28-194C-A6B5-EEC0EF16633C}"/>
              </a:ext>
            </a:extLst>
          </p:cNvPr>
          <p:cNvSpPr>
            <a:spLocks noGrp="1"/>
          </p:cNvSpPr>
          <p:nvPr>
            <p:ph idx="1"/>
          </p:nvPr>
        </p:nvSpPr>
        <p:spPr/>
        <p:txBody>
          <a:bodyPr>
            <a:normAutofit fontScale="70000" lnSpcReduction="20000"/>
          </a:bodyPr>
          <a:lstStyle/>
          <a:p>
            <a:r>
              <a:rPr lang="en-US" dirty="0"/>
              <a:t>Narrative of beginnings of a people/culture - how the world began, how people first came into it, how it is ordered/structured</a:t>
            </a:r>
          </a:p>
          <a:p>
            <a:r>
              <a:rPr lang="en-US" dirty="0"/>
              <a:t> </a:t>
            </a:r>
          </a:p>
          <a:p>
            <a:r>
              <a:rPr lang="en-US" dirty="0"/>
              <a:t>Oral tradition - most cultures have them - often considered sacred narratives conveying profound truths</a:t>
            </a:r>
          </a:p>
          <a:p>
            <a:r>
              <a:rPr lang="en-US" dirty="0"/>
              <a:t> </a:t>
            </a:r>
          </a:p>
          <a:p>
            <a:r>
              <a:rPr lang="en-US" dirty="0"/>
              <a:t>Common features:</a:t>
            </a:r>
          </a:p>
          <a:p>
            <a:r>
              <a:rPr lang="en-US" dirty="0"/>
              <a:t>	stories with plot and characters - deities, human-like figures, or    	animals, who often speak and transform easily</a:t>
            </a:r>
          </a:p>
          <a:p>
            <a:r>
              <a:rPr lang="en-US" dirty="0"/>
              <a:t>	set in a nonspecific past</a:t>
            </a:r>
          </a:p>
          <a:p>
            <a:r>
              <a:rPr lang="en-US" dirty="0"/>
              <a:t>	reveal central worldview of the culture</a:t>
            </a:r>
          </a:p>
          <a:p>
            <a:r>
              <a:rPr lang="en-US" dirty="0"/>
              <a:t>	describe chaos &gt; cosmos</a:t>
            </a:r>
          </a:p>
          <a:p>
            <a:pPr marL="0" indent="0">
              <a:buNone/>
            </a:pPr>
            <a:endParaRPr lang="en-US" dirty="0"/>
          </a:p>
        </p:txBody>
      </p:sp>
    </p:spTree>
    <p:extLst>
      <p:ext uri="{BB962C8B-B14F-4D97-AF65-F5344CB8AC3E}">
        <p14:creationId xmlns:p14="http://schemas.microsoft.com/office/powerpoint/2010/main" val="213009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ell.jpg"/>
          <p:cNvPicPr>
            <a:picLocks noChangeAspect="1"/>
          </p:cNvPicPr>
          <p:nvPr/>
        </p:nvPicPr>
        <p:blipFill>
          <a:blip r:embed="rId2"/>
          <a:stretch>
            <a:fillRect/>
          </a:stretch>
        </p:blipFill>
        <p:spPr>
          <a:xfrm>
            <a:off x="0" y="-626289"/>
            <a:ext cx="9144000" cy="7484289"/>
          </a:xfrm>
          <a:prstGeom prst="rect">
            <a:avLst/>
          </a:prstGeom>
        </p:spPr>
      </p:pic>
      <p:sp>
        <p:nvSpPr>
          <p:cNvPr id="12" name="Rectangle 11"/>
          <p:cNvSpPr/>
          <p:nvPr/>
        </p:nvSpPr>
        <p:spPr>
          <a:xfrm>
            <a:off x="5879764" y="6457890"/>
            <a:ext cx="3264236" cy="400110"/>
          </a:xfrm>
          <a:prstGeom prst="rect">
            <a:avLst/>
          </a:prstGeom>
        </p:spPr>
        <p:txBody>
          <a:bodyPr wrap="none">
            <a:spAutoFit/>
          </a:bodyPr>
          <a:lstStyle/>
          <a:p>
            <a:r>
              <a:rPr lang="en-US" sz="2000" dirty="0">
                <a:solidFill>
                  <a:schemeClr val="bg1"/>
                </a:solidFill>
                <a:latin typeface="Didot"/>
                <a:cs typeface="Didot"/>
              </a:rPr>
              <a:t>Attic </a:t>
            </a:r>
            <a:r>
              <a:rPr lang="en-US" sz="2000" dirty="0" err="1">
                <a:solidFill>
                  <a:schemeClr val="bg1"/>
                </a:solidFill>
                <a:latin typeface="Didot"/>
                <a:cs typeface="Didot"/>
              </a:rPr>
              <a:t>Pelike</a:t>
            </a:r>
            <a:r>
              <a:rPr lang="en-US" sz="2000" dirty="0">
                <a:solidFill>
                  <a:schemeClr val="bg1"/>
                </a:solidFill>
                <a:latin typeface="Didot"/>
                <a:cs typeface="Didot"/>
              </a:rPr>
              <a:t>, ca 370-360 BC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tticelli_Venus.jpg"/>
          <p:cNvPicPr>
            <a:picLocks noGrp="1" noChangeAspect="1"/>
          </p:cNvPicPr>
          <p:nvPr>
            <p:ph idx="1"/>
          </p:nvPr>
        </p:nvPicPr>
        <p:blipFill>
          <a:blip r:embed="rId2"/>
          <a:srcRect l="-6936" r="-6936"/>
          <a:stretch>
            <a:fillRect/>
          </a:stretch>
        </p:blipFill>
        <p:spPr>
          <a:xfrm>
            <a:off x="-247650" y="334424"/>
            <a:ext cx="9639300" cy="5301243"/>
          </a:xfrm>
        </p:spPr>
      </p:pic>
      <p:sp>
        <p:nvSpPr>
          <p:cNvPr id="7" name="Title 1"/>
          <p:cNvSpPr>
            <a:spLocks noGrp="1"/>
          </p:cNvSpPr>
          <p:nvPr>
            <p:ph type="title"/>
          </p:nvPr>
        </p:nvSpPr>
        <p:spPr>
          <a:xfrm>
            <a:off x="718978" y="5795455"/>
            <a:ext cx="7650322" cy="1062545"/>
          </a:xfrm>
        </p:spPr>
        <p:txBody>
          <a:bodyPr>
            <a:normAutofit/>
          </a:bodyPr>
          <a:lstStyle/>
          <a:p>
            <a:r>
              <a:rPr lang="en-US" sz="2000" i="1" dirty="0">
                <a:solidFill>
                  <a:srgbClr val="4F6228"/>
                </a:solidFill>
                <a:latin typeface="Didot"/>
                <a:cs typeface="Didot"/>
              </a:rPr>
              <a:t>The</a:t>
            </a:r>
            <a:r>
              <a:rPr lang="en-US" sz="2000" dirty="0">
                <a:solidFill>
                  <a:srgbClr val="4F6228"/>
                </a:solidFill>
                <a:latin typeface="Didot"/>
                <a:cs typeface="Didot"/>
              </a:rPr>
              <a:t> </a:t>
            </a:r>
            <a:r>
              <a:rPr lang="en-US" sz="2000" i="1" dirty="0">
                <a:solidFill>
                  <a:srgbClr val="4F6228"/>
                </a:solidFill>
                <a:latin typeface="Didot"/>
                <a:cs typeface="Didot"/>
              </a:rPr>
              <a:t>Birth of Venus </a:t>
            </a:r>
            <a:r>
              <a:rPr lang="en-US" sz="2000" dirty="0">
                <a:solidFill>
                  <a:srgbClr val="4F6228"/>
                </a:solidFill>
                <a:latin typeface="Didot"/>
                <a:cs typeface="Didot"/>
              </a:rPr>
              <a:t>by Botticelli, </a:t>
            </a:r>
            <a:r>
              <a:rPr lang="en-US" sz="2000" dirty="0" err="1">
                <a:solidFill>
                  <a:srgbClr val="4F6228"/>
                </a:solidFill>
                <a:latin typeface="Didot"/>
                <a:cs typeface="Didot"/>
              </a:rPr>
              <a:t>c</a:t>
            </a:r>
            <a:r>
              <a:rPr lang="en-US" sz="2000" dirty="0">
                <a:solidFill>
                  <a:srgbClr val="4F6228"/>
                </a:solidFill>
                <a:latin typeface="Didot"/>
                <a:cs typeface="Didot"/>
              </a:rPr>
              <a:t>. 1486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phroditeBirth.jpg"/>
          <p:cNvPicPr>
            <a:picLocks noGrp="1" noChangeAspect="1"/>
          </p:cNvPicPr>
          <p:nvPr>
            <p:ph idx="1"/>
          </p:nvPr>
        </p:nvPicPr>
        <p:blipFill>
          <a:blip r:embed="rId2"/>
          <a:srcRect l="-14479" r="-14479"/>
          <a:stretch>
            <a:fillRect/>
          </a:stretch>
        </p:blipFill>
        <p:spPr>
          <a:xfrm>
            <a:off x="457200" y="1166019"/>
            <a:ext cx="8229600"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creen shot 2011-09-07 at 9.40.02 PM.png"/>
          <p:cNvPicPr>
            <a:picLocks noGrp="1" noChangeAspect="1"/>
          </p:cNvPicPr>
          <p:nvPr>
            <p:ph idx="1"/>
          </p:nvPr>
        </p:nvPicPr>
        <p:blipFill>
          <a:blip r:embed="rId2"/>
          <a:srcRect t="-1617" b="-1617"/>
          <a:stretch>
            <a:fillRect/>
          </a:stretch>
        </p:blipFill>
        <p:spPr>
          <a:xfrm>
            <a:off x="-31323" y="1051674"/>
            <a:ext cx="9457917" cy="5201490"/>
          </a:xfrm>
        </p:spPr>
      </p:pic>
    </p:spTree>
    <p:extLst>
      <p:ext uri="{BB962C8B-B14F-4D97-AF65-F5344CB8AC3E}">
        <p14:creationId xmlns:p14="http://schemas.microsoft.com/office/powerpoint/2010/main" val="4036959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Screen shot 2011-09-05 at 1.00.06 AM.png"/>
          <p:cNvPicPr>
            <a:picLocks noGrp="1" noChangeAspect="1"/>
          </p:cNvPicPr>
          <p:nvPr>
            <p:ph idx="1"/>
          </p:nvPr>
        </p:nvPicPr>
        <p:blipFill>
          <a:blip r:embed="rId2"/>
          <a:srcRect t="-15191" b="-15191"/>
          <a:stretch>
            <a:fillRect/>
          </a:stretch>
        </p:blipFill>
        <p:spPr>
          <a:xfrm>
            <a:off x="56029" y="945390"/>
            <a:ext cx="9031942" cy="496722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ya.jpg"/>
          <p:cNvPicPr>
            <a:picLocks noGrp="1" noChangeAspect="1"/>
          </p:cNvPicPr>
          <p:nvPr>
            <p:ph idx="1"/>
          </p:nvPr>
        </p:nvPicPr>
        <p:blipFill>
          <a:blip r:embed="rId2"/>
          <a:srcRect l="-108193" r="-108193"/>
          <a:stretch>
            <a:fillRect/>
          </a:stretch>
        </p:blipFill>
        <p:spPr>
          <a:xfrm>
            <a:off x="-797391" y="220248"/>
            <a:ext cx="10738782" cy="5905916"/>
          </a:xfrm>
        </p:spPr>
      </p:pic>
      <p:sp>
        <p:nvSpPr>
          <p:cNvPr id="5" name="Title 1"/>
          <p:cNvSpPr>
            <a:spLocks noGrp="1"/>
          </p:cNvSpPr>
          <p:nvPr>
            <p:ph type="title"/>
          </p:nvPr>
        </p:nvSpPr>
        <p:spPr>
          <a:xfrm>
            <a:off x="746839" y="5795455"/>
            <a:ext cx="7650322" cy="1062545"/>
          </a:xfrm>
        </p:spPr>
        <p:txBody>
          <a:bodyPr>
            <a:normAutofit/>
          </a:bodyPr>
          <a:lstStyle/>
          <a:p>
            <a:r>
              <a:rPr lang="en-US" sz="2000" i="1" dirty="0" err="1">
                <a:solidFill>
                  <a:srgbClr val="4F6228"/>
                </a:solidFill>
                <a:latin typeface="Didot"/>
                <a:cs typeface="Didot"/>
              </a:rPr>
              <a:t>Saturno</a:t>
            </a:r>
            <a:r>
              <a:rPr lang="en-US" sz="2000" i="1" dirty="0">
                <a:solidFill>
                  <a:srgbClr val="4F6228"/>
                </a:solidFill>
                <a:latin typeface="Didot"/>
                <a:cs typeface="Didot"/>
              </a:rPr>
              <a:t> </a:t>
            </a:r>
            <a:r>
              <a:rPr lang="en-US" sz="2000" i="1" dirty="0" err="1">
                <a:solidFill>
                  <a:srgbClr val="4F6228"/>
                </a:solidFill>
                <a:latin typeface="Didot"/>
                <a:cs typeface="Didot"/>
              </a:rPr>
              <a:t>devorando</a:t>
            </a:r>
            <a:r>
              <a:rPr lang="en-US" sz="2000" i="1" dirty="0">
                <a:solidFill>
                  <a:srgbClr val="4F6228"/>
                </a:solidFill>
                <a:latin typeface="Didot"/>
                <a:cs typeface="Didot"/>
              </a:rPr>
              <a:t> a un </a:t>
            </a:r>
            <a:r>
              <a:rPr lang="en-US" sz="2000" i="1" dirty="0" err="1">
                <a:solidFill>
                  <a:srgbClr val="4F6228"/>
                </a:solidFill>
                <a:latin typeface="Didot"/>
                <a:cs typeface="Didot"/>
              </a:rPr>
              <a:t>hijo</a:t>
            </a:r>
            <a:r>
              <a:rPr lang="en-US" sz="2000" i="1" dirty="0">
                <a:solidFill>
                  <a:srgbClr val="4F6228"/>
                </a:solidFill>
                <a:latin typeface="Didot"/>
                <a:cs typeface="Didot"/>
              </a:rPr>
              <a:t> </a:t>
            </a:r>
            <a:r>
              <a:rPr lang="en-US" sz="2000" dirty="0">
                <a:solidFill>
                  <a:srgbClr val="4F6228"/>
                </a:solidFill>
                <a:latin typeface="Didot"/>
                <a:cs typeface="Didot"/>
              </a:rPr>
              <a:t>by</a:t>
            </a:r>
            <a:r>
              <a:rPr lang="en-US" sz="2000" i="1" dirty="0">
                <a:solidFill>
                  <a:srgbClr val="4F6228"/>
                </a:solidFill>
                <a:latin typeface="Didot"/>
                <a:cs typeface="Didot"/>
              </a:rPr>
              <a:t> </a:t>
            </a:r>
            <a:r>
              <a:rPr lang="en-US" sz="2000" dirty="0">
                <a:solidFill>
                  <a:srgbClr val="4F6228"/>
                </a:solidFill>
                <a:latin typeface="Didot"/>
                <a:cs typeface="Didot"/>
              </a:rPr>
              <a:t>Goya (1819-23)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onus+and+rhea+relief+piece.jpg"/>
          <p:cNvPicPr>
            <a:picLocks noGrp="1" noChangeAspect="1"/>
          </p:cNvPicPr>
          <p:nvPr>
            <p:ph idx="1"/>
          </p:nvPr>
        </p:nvPicPr>
        <p:blipFill>
          <a:blip r:embed="rId2"/>
          <a:srcRect l="-39279" r="-39279"/>
          <a:stretch>
            <a:fillRect/>
          </a:stretch>
        </p:blipFill>
        <p:spPr>
          <a:xfrm>
            <a:off x="94847" y="966739"/>
            <a:ext cx="8954306" cy="4924523"/>
          </a:xfrm>
        </p:spPr>
      </p:pic>
      <p:sp>
        <p:nvSpPr>
          <p:cNvPr id="5" name="Title 1"/>
          <p:cNvSpPr>
            <a:spLocks noGrp="1"/>
          </p:cNvSpPr>
          <p:nvPr>
            <p:ph type="title"/>
          </p:nvPr>
        </p:nvSpPr>
        <p:spPr>
          <a:xfrm>
            <a:off x="746839" y="5795455"/>
            <a:ext cx="7650322" cy="1062545"/>
          </a:xfrm>
        </p:spPr>
        <p:txBody>
          <a:bodyPr>
            <a:normAutofit/>
          </a:bodyPr>
          <a:lstStyle/>
          <a:p>
            <a:r>
              <a:rPr lang="en-US" sz="2000" i="1" dirty="0" err="1">
                <a:solidFill>
                  <a:srgbClr val="4F6228"/>
                </a:solidFill>
                <a:latin typeface="Didot"/>
                <a:cs typeface="Didot"/>
              </a:rPr>
              <a:t>Cronus</a:t>
            </a:r>
            <a:r>
              <a:rPr lang="en-US" sz="2000" i="1" dirty="0">
                <a:solidFill>
                  <a:srgbClr val="4F6228"/>
                </a:solidFill>
                <a:latin typeface="Didot"/>
                <a:cs typeface="Didot"/>
              </a:rPr>
              <a:t> and Rhea</a:t>
            </a:r>
            <a:r>
              <a:rPr lang="en-US" sz="2000" dirty="0">
                <a:solidFill>
                  <a:srgbClr val="4F6228"/>
                </a:solidFill>
                <a:latin typeface="Didot"/>
                <a:cs typeface="Didot"/>
              </a:rPr>
              <a:t>, Greek relief</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9-28 at 3.28.37 PM.png"/>
          <p:cNvPicPr>
            <a:picLocks noChangeAspect="1"/>
          </p:cNvPicPr>
          <p:nvPr/>
        </p:nvPicPr>
        <p:blipFill>
          <a:blip r:embed="rId2"/>
          <a:stretch>
            <a:fillRect/>
          </a:stretch>
        </p:blipFill>
        <p:spPr>
          <a:xfrm>
            <a:off x="0" y="-11943"/>
            <a:ext cx="9144000" cy="68548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28507"/>
            <a:ext cx="9144000" cy="3600986"/>
          </a:xfrm>
          <a:prstGeom prst="rect">
            <a:avLst/>
          </a:prstGeom>
        </p:spPr>
        <p:txBody>
          <a:bodyPr wrap="square">
            <a:spAutoFit/>
            <a:scene3d>
              <a:camera prst="orthographicFront"/>
              <a:lightRig rig="threePt" dir="t"/>
            </a:scene3d>
            <a:sp3d extrusionH="57150">
              <a:bevelT w="38100" h="38100"/>
            </a:sp3d>
          </a:bodyPr>
          <a:lstStyle/>
          <a:p>
            <a:pPr algn="ctr"/>
            <a:r>
              <a:rPr lang="en-US" sz="5400" dirty="0">
                <a:solidFill>
                  <a:srgbClr val="404040"/>
                </a:solidFill>
                <a:latin typeface="Roman SD"/>
                <a:cs typeface="Roman SD"/>
              </a:rPr>
              <a:t>GOLDEN AGE</a:t>
            </a:r>
          </a:p>
          <a:p>
            <a:pPr algn="ctr"/>
            <a:r>
              <a:rPr lang="en-US" sz="4000" dirty="0">
                <a:solidFill>
                  <a:schemeClr val="accent5">
                    <a:lumMod val="75000"/>
                  </a:schemeClr>
                </a:solidFill>
                <a:latin typeface="Cambria"/>
                <a:cs typeface="Cambria"/>
              </a:rPr>
              <a:t>like gods, no work, peace, fruitful earth, no aging, death like sleep after death: holy spirits roaming over earth</a:t>
            </a:r>
            <a:endParaRPr lang="en-US" sz="4000" dirty="0">
              <a:solidFill>
                <a:srgbClr val="7153A1"/>
              </a:solidFill>
              <a:latin typeface="Cambria"/>
              <a:cs typeface="Cambria"/>
            </a:endParaRPr>
          </a:p>
          <a:p>
            <a:pPr algn="ctr"/>
            <a:endParaRPr lang="en-US" sz="5400" dirty="0">
              <a:solidFill>
                <a:srgbClr val="404040"/>
              </a:solidFill>
              <a:latin typeface="Roman SD"/>
              <a:cs typeface="Roman SD"/>
            </a:endParaRPr>
          </a:p>
        </p:txBody>
      </p:sp>
      <p:pic>
        <p:nvPicPr>
          <p:cNvPr id="3" name="Picture 2" descr="Screen shot 2011-09-28 at 3.28.44 PM.png"/>
          <p:cNvPicPr>
            <a:picLocks noChangeAspect="1"/>
          </p:cNvPicPr>
          <p:nvPr/>
        </p:nvPicPr>
        <p:blipFill>
          <a:blip r:embed="rId2"/>
          <a:stretch>
            <a:fillRect/>
          </a:stretch>
        </p:blipFill>
        <p:spPr>
          <a:xfrm>
            <a:off x="0" y="0"/>
            <a:ext cx="9144000" cy="682625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36284"/>
            <a:ext cx="9144000" cy="2985433"/>
          </a:xfrm>
          <a:prstGeom prst="rect">
            <a:avLst/>
          </a:prstGeom>
        </p:spPr>
        <p:txBody>
          <a:bodyPr wrap="square">
            <a:spAutoFit/>
            <a:scene3d>
              <a:camera prst="orthographicFront"/>
              <a:lightRig rig="threePt" dir="t"/>
            </a:scene3d>
            <a:sp3d extrusionH="57150">
              <a:bevelT w="38100" h="38100"/>
            </a:sp3d>
          </a:bodyPr>
          <a:lstStyle/>
          <a:p>
            <a:pPr algn="ctr"/>
            <a:r>
              <a:rPr lang="en-US" sz="5400" dirty="0">
                <a:solidFill>
                  <a:srgbClr val="404040"/>
                </a:solidFill>
                <a:latin typeface="Roman SD"/>
                <a:cs typeface="Roman SD"/>
              </a:rPr>
              <a:t>silver AGE</a:t>
            </a:r>
          </a:p>
          <a:p>
            <a:pPr algn="ctr"/>
            <a:r>
              <a:rPr lang="en-US" sz="4000" dirty="0">
                <a:solidFill>
                  <a:schemeClr val="accent5">
                    <a:lumMod val="75000"/>
                  </a:schemeClr>
                </a:solidFill>
                <a:latin typeface="Cambria"/>
                <a:cs typeface="Cambria"/>
              </a:rPr>
              <a:t>like children, quarrels, no sacrifices after death: spirits roaming beneath earth</a:t>
            </a:r>
            <a:endParaRPr lang="en-US" sz="4000" dirty="0">
              <a:solidFill>
                <a:srgbClr val="7153A1"/>
              </a:solidFill>
              <a:latin typeface="Cambria"/>
              <a:cs typeface="Cambria"/>
            </a:endParaRPr>
          </a:p>
          <a:p>
            <a:pPr algn="ctr"/>
            <a:endParaRPr lang="en-US" sz="5400" dirty="0">
              <a:solidFill>
                <a:srgbClr val="404040"/>
              </a:solidFill>
              <a:latin typeface="Roman SD"/>
              <a:cs typeface="Roman SD"/>
            </a:endParaRPr>
          </a:p>
        </p:txBody>
      </p:sp>
      <p:pic>
        <p:nvPicPr>
          <p:cNvPr id="3" name="Picture 2" descr="Screen shot 2011-09-28 at 3.29.01 PM.png"/>
          <p:cNvPicPr>
            <a:picLocks noChangeAspect="1"/>
          </p:cNvPicPr>
          <p:nvPr/>
        </p:nvPicPr>
        <p:blipFill>
          <a:blip r:embed="rId2"/>
          <a:stretch>
            <a:fillRect/>
          </a:stretch>
        </p:blipFill>
        <p:spPr>
          <a:xfrm>
            <a:off x="0" y="0"/>
            <a:ext cx="9144000" cy="6832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7BED-2197-6240-9879-F5EFE2DA1BF4}"/>
              </a:ext>
            </a:extLst>
          </p:cNvPr>
          <p:cNvSpPr>
            <a:spLocks noGrp="1"/>
          </p:cNvSpPr>
          <p:nvPr>
            <p:ph type="title"/>
          </p:nvPr>
        </p:nvSpPr>
        <p:spPr/>
        <p:txBody>
          <a:bodyPr/>
          <a:lstStyle/>
          <a:p>
            <a:r>
              <a:rPr lang="en-US" dirty="0"/>
              <a:t>Creation myths: typical patterns</a:t>
            </a:r>
          </a:p>
        </p:txBody>
      </p:sp>
      <p:sp>
        <p:nvSpPr>
          <p:cNvPr id="3" name="Content Placeholder 2">
            <a:extLst>
              <a:ext uri="{FF2B5EF4-FFF2-40B4-BE49-F238E27FC236}">
                <a16:creationId xmlns:a16="http://schemas.microsoft.com/office/drawing/2014/main" id="{0076603E-A03A-9044-86C2-243138862C19}"/>
              </a:ext>
            </a:extLst>
          </p:cNvPr>
          <p:cNvSpPr>
            <a:spLocks noGrp="1"/>
          </p:cNvSpPr>
          <p:nvPr>
            <p:ph idx="1"/>
          </p:nvPr>
        </p:nvSpPr>
        <p:spPr/>
        <p:txBody>
          <a:bodyPr>
            <a:normAutofit fontScale="85000" lnSpcReduction="20000"/>
          </a:bodyPr>
          <a:lstStyle/>
          <a:p>
            <a:pPr lvl="0"/>
            <a:r>
              <a:rPr lang="en-US" dirty="0"/>
              <a:t>Creation </a:t>
            </a:r>
            <a:r>
              <a:rPr lang="en-US" i="1" dirty="0"/>
              <a:t>ex nihilo</a:t>
            </a:r>
            <a:r>
              <a:rPr lang="en-US" dirty="0"/>
              <a:t> in which the creation is through thought/word/dream/ bodily secretions of divine being</a:t>
            </a:r>
          </a:p>
          <a:p>
            <a:pPr lvl="0"/>
            <a:r>
              <a:rPr lang="en-US" dirty="0"/>
              <a:t>Earth diver creation in which a diver, usually a bird sent by a creator, plunges to the seabed through a primordial ocean to bring up sand or mud which develops into a terrestrial world</a:t>
            </a:r>
          </a:p>
          <a:p>
            <a:pPr lvl="0"/>
            <a:r>
              <a:rPr lang="en-US" dirty="0"/>
              <a:t>Emergence myths in which ancestors pass through a series of worlds and metamorphoses until reaching the present world</a:t>
            </a:r>
          </a:p>
          <a:p>
            <a:pPr lvl="0"/>
            <a:r>
              <a:rPr lang="en-US" dirty="0"/>
              <a:t>Creation by the dismemberment of a primordial being or the splitting of a primordial unity such as the cracking of a cosmic egg or bringing form from chaos</a:t>
            </a:r>
          </a:p>
          <a:p>
            <a:pPr marL="0" indent="0">
              <a:buNone/>
            </a:pPr>
            <a:endParaRPr lang="en-US" dirty="0"/>
          </a:p>
        </p:txBody>
      </p:sp>
    </p:spTree>
    <p:extLst>
      <p:ext uri="{BB962C8B-B14F-4D97-AF65-F5344CB8AC3E}">
        <p14:creationId xmlns:p14="http://schemas.microsoft.com/office/powerpoint/2010/main" val="4134123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28507"/>
            <a:ext cx="9144000" cy="3600986"/>
          </a:xfrm>
          <a:prstGeom prst="rect">
            <a:avLst/>
          </a:prstGeom>
        </p:spPr>
        <p:txBody>
          <a:bodyPr wrap="square">
            <a:spAutoFit/>
            <a:scene3d>
              <a:camera prst="orthographicFront"/>
              <a:lightRig rig="threePt" dir="t"/>
            </a:scene3d>
            <a:sp3d extrusionH="57150">
              <a:bevelT w="38100" h="38100"/>
            </a:sp3d>
          </a:bodyPr>
          <a:lstStyle/>
          <a:p>
            <a:pPr algn="ctr"/>
            <a:r>
              <a:rPr lang="en-US" sz="5400" dirty="0">
                <a:solidFill>
                  <a:srgbClr val="404040"/>
                </a:solidFill>
                <a:latin typeface="Roman SD"/>
                <a:cs typeface="Roman SD"/>
              </a:rPr>
              <a:t>bronze AGE</a:t>
            </a:r>
          </a:p>
          <a:p>
            <a:pPr algn="ctr"/>
            <a:r>
              <a:rPr lang="en-US" sz="4000" dirty="0">
                <a:solidFill>
                  <a:schemeClr val="accent5">
                    <a:lumMod val="75000"/>
                  </a:schemeClr>
                </a:solidFill>
                <a:latin typeface="Cambria"/>
                <a:cs typeface="Cambria"/>
              </a:rPr>
              <a:t>from ash trees, fighting and war, no food, mutual slaughter after death: nameless in Hades</a:t>
            </a:r>
            <a:endParaRPr lang="en-US" sz="4000" dirty="0">
              <a:solidFill>
                <a:srgbClr val="7153A1"/>
              </a:solidFill>
              <a:latin typeface="Cambria"/>
              <a:cs typeface="Cambria"/>
            </a:endParaRPr>
          </a:p>
          <a:p>
            <a:pPr algn="ctr"/>
            <a:endParaRPr lang="en-US" sz="5400" dirty="0">
              <a:solidFill>
                <a:srgbClr val="404040"/>
              </a:solidFill>
              <a:latin typeface="Roman SD"/>
              <a:cs typeface="Roman SD"/>
            </a:endParaRPr>
          </a:p>
        </p:txBody>
      </p:sp>
      <p:pic>
        <p:nvPicPr>
          <p:cNvPr id="3" name="Picture 2" descr="Screen shot 2011-09-28 at 3.29.06 PM.png"/>
          <p:cNvPicPr>
            <a:picLocks noChangeAspect="1"/>
          </p:cNvPicPr>
          <p:nvPr/>
        </p:nvPicPr>
        <p:blipFill>
          <a:blip r:embed="rId2"/>
          <a:stretch>
            <a:fillRect/>
          </a:stretch>
        </p:blipFill>
        <p:spPr>
          <a:xfrm>
            <a:off x="0" y="22225"/>
            <a:ext cx="9144000" cy="68357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20731"/>
            <a:ext cx="9144000" cy="4216539"/>
          </a:xfrm>
          <a:prstGeom prst="rect">
            <a:avLst/>
          </a:prstGeom>
        </p:spPr>
        <p:txBody>
          <a:bodyPr wrap="square">
            <a:spAutoFit/>
            <a:scene3d>
              <a:camera prst="orthographicFront"/>
              <a:lightRig rig="threePt" dir="t"/>
            </a:scene3d>
            <a:sp3d extrusionH="57150">
              <a:bevelT w="38100" h="38100"/>
            </a:sp3d>
          </a:bodyPr>
          <a:lstStyle/>
          <a:p>
            <a:pPr algn="ctr"/>
            <a:r>
              <a:rPr lang="en-US" sz="5400" dirty="0">
                <a:solidFill>
                  <a:srgbClr val="404040"/>
                </a:solidFill>
                <a:latin typeface="Roman SD"/>
                <a:cs typeface="Roman SD"/>
              </a:rPr>
              <a:t>iron AGE</a:t>
            </a:r>
            <a:r>
              <a:rPr lang="en-US" sz="5400" dirty="0">
                <a:solidFill>
                  <a:schemeClr val="accent5">
                    <a:lumMod val="75000"/>
                  </a:schemeClr>
                </a:solidFill>
                <a:latin typeface="Cambria"/>
                <a:cs typeface="Cambria"/>
              </a:rPr>
              <a:t> </a:t>
            </a:r>
            <a:r>
              <a:rPr lang="en-US" sz="5400" dirty="0">
                <a:solidFill>
                  <a:srgbClr val="404040"/>
                </a:solidFill>
                <a:latin typeface="Cambria"/>
                <a:cs typeface="Cambria"/>
              </a:rPr>
              <a:t>(now)</a:t>
            </a:r>
            <a:endParaRPr lang="en-US" sz="5400" dirty="0">
              <a:solidFill>
                <a:srgbClr val="404040"/>
              </a:solidFill>
              <a:latin typeface="Roman SD"/>
              <a:cs typeface="Roman SD"/>
            </a:endParaRPr>
          </a:p>
          <a:p>
            <a:pPr algn="ctr"/>
            <a:r>
              <a:rPr lang="en-US" sz="4000" dirty="0">
                <a:solidFill>
                  <a:schemeClr val="accent5">
                    <a:lumMod val="75000"/>
                  </a:schemeClr>
                </a:solidFill>
                <a:latin typeface="Cambria"/>
                <a:cs typeface="Cambria"/>
              </a:rPr>
              <a:t>pain, trouble evil and good</a:t>
            </a:r>
          </a:p>
          <a:p>
            <a:pPr algn="ctr"/>
            <a:endParaRPr lang="en-US" sz="4000" dirty="0">
              <a:solidFill>
                <a:schemeClr val="accent5">
                  <a:lumMod val="75000"/>
                </a:schemeClr>
              </a:solidFill>
              <a:latin typeface="Cambria"/>
              <a:cs typeface="Cambria"/>
            </a:endParaRPr>
          </a:p>
          <a:p>
            <a:pPr algn="ctr"/>
            <a:r>
              <a:rPr lang="en-US" sz="5400" dirty="0">
                <a:solidFill>
                  <a:srgbClr val="404040"/>
                </a:solidFill>
                <a:latin typeface="Roman SD"/>
                <a:cs typeface="Roman SD"/>
              </a:rPr>
              <a:t>iron AGE</a:t>
            </a:r>
            <a:r>
              <a:rPr lang="en-US" sz="5400" dirty="0">
                <a:solidFill>
                  <a:schemeClr val="accent5">
                    <a:lumMod val="75000"/>
                  </a:schemeClr>
                </a:solidFill>
                <a:latin typeface="Cambria"/>
                <a:cs typeface="Cambria"/>
              </a:rPr>
              <a:t> </a:t>
            </a:r>
            <a:r>
              <a:rPr lang="en-US" sz="5400" dirty="0">
                <a:solidFill>
                  <a:srgbClr val="404040"/>
                </a:solidFill>
                <a:latin typeface="Cambria"/>
                <a:cs typeface="Cambria"/>
              </a:rPr>
              <a:t>(later)</a:t>
            </a:r>
          </a:p>
          <a:p>
            <a:pPr algn="ctr"/>
            <a:r>
              <a:rPr lang="en-US" sz="4000" dirty="0">
                <a:solidFill>
                  <a:schemeClr val="accent5">
                    <a:lumMod val="75000"/>
                  </a:schemeClr>
                </a:solidFill>
                <a:latin typeface="Cambria"/>
                <a:cs typeface="Cambria"/>
              </a:rPr>
              <a:t>born grey, family discord, no justice or respect, envy &gt; destruction</a:t>
            </a:r>
          </a:p>
        </p:txBody>
      </p:sp>
      <p:pic>
        <p:nvPicPr>
          <p:cNvPr id="3" name="Picture 2" descr="Screen shot 2011-09-28 at 3.29.15 PM.png"/>
          <p:cNvPicPr>
            <a:picLocks noChangeAspect="1"/>
          </p:cNvPicPr>
          <p:nvPr/>
        </p:nvPicPr>
        <p:blipFill>
          <a:blip r:embed="rId2"/>
          <a:stretch>
            <a:fillRect/>
          </a:stretch>
        </p:blipFill>
        <p:spPr>
          <a:xfrm>
            <a:off x="0" y="0"/>
            <a:ext cx="9134476"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51782"/>
            <a:ext cx="9144000" cy="2154436"/>
          </a:xfrm>
          <a:prstGeom prst="rect">
            <a:avLst/>
          </a:prstGeom>
        </p:spPr>
        <p:txBody>
          <a:bodyPr wrap="square">
            <a:spAutoFit/>
            <a:scene3d>
              <a:camera prst="orthographicFront"/>
              <a:lightRig rig="threePt" dir="t"/>
            </a:scene3d>
            <a:sp3d extrusionH="57150">
              <a:bevelT w="38100" h="38100"/>
            </a:sp3d>
          </a:bodyPr>
          <a:lstStyle/>
          <a:p>
            <a:pPr algn="ctr"/>
            <a:r>
              <a:rPr lang="en-US" sz="5400" dirty="0">
                <a:solidFill>
                  <a:srgbClr val="404040"/>
                </a:solidFill>
                <a:latin typeface="Roman SD"/>
                <a:cs typeface="Roman SD"/>
              </a:rPr>
              <a:t>Heroes</a:t>
            </a:r>
          </a:p>
          <a:p>
            <a:pPr algn="ctr"/>
            <a:r>
              <a:rPr lang="en-US" sz="4000" dirty="0">
                <a:solidFill>
                  <a:schemeClr val="accent5">
                    <a:lumMod val="75000"/>
                  </a:schemeClr>
                </a:solidFill>
                <a:latin typeface="Cambria"/>
                <a:cs typeface="Cambria"/>
              </a:rPr>
              <a:t>demigods, fought at Thebes, Troy </a:t>
            </a:r>
          </a:p>
          <a:p>
            <a:pPr algn="ctr"/>
            <a:r>
              <a:rPr lang="en-US" sz="4000" dirty="0">
                <a:solidFill>
                  <a:schemeClr val="accent5">
                    <a:lumMod val="75000"/>
                  </a:schemeClr>
                </a:solidFill>
                <a:latin typeface="Cambria"/>
                <a:cs typeface="Cambria"/>
              </a:rPr>
              <a:t>after death: Isles of the Blest</a:t>
            </a:r>
            <a:endParaRPr lang="en-US" sz="5400" dirty="0">
              <a:solidFill>
                <a:srgbClr val="404040"/>
              </a:solidFill>
              <a:latin typeface="Roman SD"/>
              <a:cs typeface="Roman SD"/>
            </a:endParaRPr>
          </a:p>
        </p:txBody>
      </p:sp>
      <p:pic>
        <p:nvPicPr>
          <p:cNvPr id="3" name="Picture 2" descr="Screen shot 2011-09-28 at 3.29.25 PM.png"/>
          <p:cNvPicPr>
            <a:picLocks noChangeAspect="1"/>
          </p:cNvPicPr>
          <p:nvPr/>
        </p:nvPicPr>
        <p:blipFill>
          <a:blip r:embed="rId2"/>
          <a:stretch>
            <a:fillRect/>
          </a:stretch>
        </p:blipFill>
        <p:spPr>
          <a:xfrm>
            <a:off x="12699" y="0"/>
            <a:ext cx="9131301"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Hesiod </a:t>
            </a:r>
            <a:r>
              <a:rPr lang="en-US" i="1" dirty="0"/>
              <a:t>Works &amp; Days </a:t>
            </a:r>
            <a:r>
              <a:rPr lang="en-US" dirty="0"/>
              <a:t>106-201:</a:t>
            </a:r>
          </a:p>
        </p:txBody>
      </p:sp>
      <p:sp>
        <p:nvSpPr>
          <p:cNvPr id="3" name="Content Placeholder 2"/>
          <p:cNvSpPr>
            <a:spLocks noGrp="1"/>
          </p:cNvSpPr>
          <p:nvPr>
            <p:ph idx="1"/>
          </p:nvPr>
        </p:nvSpPr>
        <p:spPr>
          <a:xfrm>
            <a:off x="1125414" y="1718268"/>
            <a:ext cx="6863025" cy="4421275"/>
          </a:xfrm>
        </p:spPr>
        <p:txBody>
          <a:bodyPr>
            <a:normAutofit/>
          </a:bodyPr>
          <a:lstStyle/>
          <a:p>
            <a:pPr>
              <a:buNone/>
            </a:pPr>
            <a:r>
              <a:rPr lang="en-US" dirty="0"/>
              <a:t>GOLDEN AGE				GOLDEN AGE</a:t>
            </a:r>
          </a:p>
          <a:p>
            <a:pPr>
              <a:buNone/>
            </a:pPr>
            <a:r>
              <a:rPr lang="en-US" dirty="0"/>
              <a:t>SILVER AGE				SILVER AGE</a:t>
            </a:r>
          </a:p>
          <a:p>
            <a:pPr>
              <a:buNone/>
            </a:pPr>
            <a:r>
              <a:rPr lang="en-US" dirty="0"/>
              <a:t>BRONZE AGE				HEROIC AGE</a:t>
            </a:r>
          </a:p>
          <a:p>
            <a:pPr>
              <a:buNone/>
            </a:pPr>
            <a:r>
              <a:rPr lang="en-US" dirty="0"/>
              <a:t>		  HEROIC AGE			BRONZE AGE</a:t>
            </a:r>
          </a:p>
          <a:p>
            <a:pPr>
              <a:buNone/>
            </a:pPr>
            <a:r>
              <a:rPr lang="en-US" dirty="0"/>
              <a:t>IRON AGE					IRON AGE (now)</a:t>
            </a:r>
          </a:p>
          <a:p>
            <a:pPr>
              <a:buNone/>
            </a:pPr>
            <a:r>
              <a:rPr lang="en-US" dirty="0"/>
              <a:t>									IRON AGE (later)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Amos</a:t>
            </a:r>
            <a:br>
              <a:rPr lang="en-US" dirty="0"/>
            </a:br>
            <a:endParaRPr lang="en-US" dirty="0"/>
          </a:p>
        </p:txBody>
      </p:sp>
      <p:pic>
        <p:nvPicPr>
          <p:cNvPr id="4" name="Content Placeholder 3" descr="Amos B&amp;W.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118532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pace_Supernova_explosion_015323_.jpg"/>
          <p:cNvPicPr>
            <a:picLocks noGrp="1" noChangeAspect="1"/>
          </p:cNvPicPr>
          <p:nvPr>
            <p:ph idx="1"/>
          </p:nvPr>
        </p:nvPicPr>
        <p:blipFill>
          <a:blip r:embed="rId2"/>
          <a:srcRect l="-6822" r="-6822"/>
          <a:stretch>
            <a:fillRect/>
          </a:stretch>
        </p:blipFill>
        <p:spPr>
          <a:xfrm>
            <a:off x="-1713847" y="0"/>
            <a:ext cx="12850255" cy="706714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721704" y="741390"/>
            <a:ext cx="7700593" cy="5674694"/>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500" b="0" i="0" u="none" strike="noStrike" kern="1200" cap="none" spc="0" normalizeH="0" baseline="0" noProof="0" dirty="0">
                <a:ln>
                  <a:noFill/>
                </a:ln>
                <a:effectLst/>
                <a:uLnTx/>
                <a:uFillTx/>
                <a:latin typeface="Didot"/>
                <a:ea typeface="+mn-ea"/>
                <a:cs typeface="Didot"/>
              </a:rPr>
              <a:t>In the beginning God created the heavens and the earth. Now the earth was formless and empty, darkness was over</a:t>
            </a:r>
            <a:r>
              <a:rPr kumimoji="0" lang="en-US" sz="2500" b="0" i="0" u="none" strike="noStrike" kern="1200" cap="none" spc="0" normalizeH="0" noProof="0" dirty="0">
                <a:ln>
                  <a:noFill/>
                </a:ln>
                <a:effectLst/>
                <a:uLnTx/>
                <a:uFillTx/>
                <a:latin typeface="Didot"/>
                <a:ea typeface="+mn-ea"/>
                <a:cs typeface="Didot"/>
              </a:rPr>
              <a:t> the surface of the deep, and the Spirit of God was hovering over the waters.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2500" baseline="0" dirty="0">
              <a:latin typeface="Didot"/>
              <a:cs typeface="Dido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500" dirty="0">
                <a:latin typeface="Didot"/>
                <a:cs typeface="Didot"/>
              </a:rPr>
              <a:t>And God said, “Let there be light,” and there was light. God saw that the light was good, and he separated the light from the darkness. God called the light “day,” and the darkness he called “night.” And there was evening, and there was morning—the first day.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500" b="0" i="0" u="none" strike="noStrike" kern="1200" cap="none" spc="0" normalizeH="0" baseline="0" noProof="0" dirty="0">
              <a:ln>
                <a:noFill/>
              </a:ln>
              <a:effectLst/>
              <a:uLnTx/>
              <a:uFillTx/>
              <a:latin typeface="Didot"/>
              <a:ea typeface="+mn-ea"/>
              <a:cs typeface="Dido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500" dirty="0">
                <a:solidFill>
                  <a:srgbClr val="4F6228"/>
                </a:solidFill>
                <a:latin typeface="Didot"/>
                <a:cs typeface="Didot"/>
              </a:rPr>
              <a:t>-Genesis 1:1-3</a:t>
            </a:r>
            <a:endParaRPr kumimoji="0" lang="en-US" sz="2500" b="0" i="0" u="none" strike="noStrike" kern="1200" cap="none" spc="0" normalizeH="0" baseline="0" noProof="0" dirty="0">
              <a:ln>
                <a:noFill/>
              </a:ln>
              <a:solidFill>
                <a:srgbClr val="4F6228"/>
              </a:solidFill>
              <a:effectLst/>
              <a:uLnTx/>
              <a:uFillTx/>
              <a:latin typeface="Didot"/>
              <a:ea typeface="+mn-ea"/>
              <a:cs typeface="Dido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5c83995c53b422102b43045cff9fce.jpg"/>
          <p:cNvPicPr>
            <a:picLocks noGrp="1" noChangeAspect="1"/>
          </p:cNvPicPr>
          <p:nvPr>
            <p:ph idx="1"/>
          </p:nvPr>
        </p:nvPicPr>
        <p:blipFill>
          <a:blip r:embed="rId2"/>
          <a:srcRect l="-26866" r="-26866"/>
          <a:stretch>
            <a:fillRect/>
          </a:stretch>
        </p:blipFill>
        <p:spPr>
          <a:xfrm>
            <a:off x="-789797" y="228600"/>
            <a:ext cx="10723595" cy="5897564"/>
          </a:xfrm>
        </p:spPr>
      </p:pic>
      <p:sp>
        <p:nvSpPr>
          <p:cNvPr id="6" name="TextBox 5"/>
          <p:cNvSpPr txBox="1"/>
          <p:nvPr/>
        </p:nvSpPr>
        <p:spPr>
          <a:xfrm>
            <a:off x="1074615" y="6194419"/>
            <a:ext cx="7405077" cy="400110"/>
          </a:xfrm>
          <a:prstGeom prst="rect">
            <a:avLst/>
          </a:prstGeom>
          <a:noFill/>
        </p:spPr>
        <p:txBody>
          <a:bodyPr wrap="square" rtlCol="0">
            <a:spAutoFit/>
          </a:bodyPr>
          <a:lstStyle/>
          <a:p>
            <a:r>
              <a:rPr lang="en-US" sz="2000" i="1" dirty="0">
                <a:solidFill>
                  <a:schemeClr val="accent3">
                    <a:lumMod val="50000"/>
                  </a:schemeClr>
                </a:solidFill>
                <a:latin typeface="Didot"/>
                <a:cs typeface="Didot"/>
              </a:rPr>
              <a:t>Raven and the First Men </a:t>
            </a:r>
            <a:r>
              <a:rPr lang="en-US" sz="2000" dirty="0">
                <a:solidFill>
                  <a:schemeClr val="accent3">
                    <a:lumMod val="50000"/>
                  </a:schemeClr>
                </a:solidFill>
                <a:latin typeface="Didot"/>
                <a:cs typeface="Didot"/>
              </a:rPr>
              <a:t>by Bill Reid (1978-80), </a:t>
            </a:r>
            <a:r>
              <a:rPr lang="en-US" sz="2000" dirty="0" err="1">
                <a:solidFill>
                  <a:schemeClr val="accent3">
                    <a:lumMod val="50000"/>
                  </a:schemeClr>
                </a:solidFill>
                <a:latin typeface="Didot"/>
                <a:cs typeface="Didot"/>
              </a:rPr>
              <a:t>Haida</a:t>
            </a:r>
            <a:r>
              <a:rPr lang="en-US" sz="2000" dirty="0">
                <a:solidFill>
                  <a:schemeClr val="accent3">
                    <a:lumMod val="50000"/>
                  </a:schemeClr>
                </a:solidFill>
                <a:latin typeface="Didot"/>
                <a:cs typeface="Didot"/>
              </a:rPr>
              <a:t> nation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66019"/>
            <a:ext cx="8229600" cy="4525963"/>
          </a:xfrm>
        </p:spPr>
        <p:txBody>
          <a:bodyPr>
            <a:normAutofit/>
          </a:bodyPr>
          <a:lstStyle/>
          <a:p>
            <a:pPr algn="ctr">
              <a:buNone/>
            </a:pPr>
            <a:r>
              <a:rPr lang="en-US" sz="5000" dirty="0">
                <a:latin typeface="Didot"/>
                <a:cs typeface="Didot"/>
              </a:rPr>
              <a:t>MONO</a:t>
            </a:r>
            <a:r>
              <a:rPr lang="en-US" sz="5000" u="sng" dirty="0">
                <a:latin typeface="Didot"/>
                <a:cs typeface="Didot"/>
              </a:rPr>
              <a:t>THE</a:t>
            </a:r>
            <a:r>
              <a:rPr lang="en-US" sz="5000" dirty="0">
                <a:latin typeface="Didot"/>
                <a:cs typeface="Didot"/>
              </a:rPr>
              <a:t>ISM</a:t>
            </a:r>
          </a:p>
          <a:p>
            <a:pPr algn="ctr">
              <a:buNone/>
            </a:pPr>
            <a:r>
              <a:rPr lang="en-US" sz="5000" dirty="0">
                <a:latin typeface="Didot"/>
                <a:cs typeface="Didot"/>
              </a:rPr>
              <a:t>POLY</a:t>
            </a:r>
            <a:r>
              <a:rPr lang="en-US" sz="5000" u="sng" dirty="0">
                <a:latin typeface="Didot"/>
                <a:cs typeface="Didot"/>
              </a:rPr>
              <a:t>THE</a:t>
            </a:r>
            <a:r>
              <a:rPr lang="en-US" sz="5000" dirty="0">
                <a:latin typeface="Didot"/>
                <a:cs typeface="Didot"/>
              </a:rPr>
              <a:t>ISM</a:t>
            </a:r>
          </a:p>
          <a:p>
            <a:pPr algn="ctr">
              <a:buNone/>
            </a:pPr>
            <a:r>
              <a:rPr lang="en-US" sz="5000" dirty="0">
                <a:latin typeface="Didot"/>
                <a:cs typeface="Didot"/>
              </a:rPr>
              <a:t>Greek: </a:t>
            </a:r>
            <a:r>
              <a:rPr lang="en-US" sz="5000" dirty="0" err="1">
                <a:latin typeface="Didot"/>
                <a:cs typeface="Didot"/>
              </a:rPr>
              <a:t>theos/thea</a:t>
            </a:r>
            <a:endParaRPr lang="en-US" sz="5000" dirty="0">
              <a:latin typeface="Didot"/>
              <a:cs typeface="Didot"/>
            </a:endParaRPr>
          </a:p>
          <a:p>
            <a:pPr algn="ctr">
              <a:buNone/>
            </a:pPr>
            <a:r>
              <a:rPr lang="en-US" sz="5000" dirty="0">
                <a:latin typeface="Didot"/>
                <a:cs typeface="Didot"/>
              </a:rPr>
              <a:t>PAN</a:t>
            </a:r>
            <a:r>
              <a:rPr lang="en-US" sz="5000" u="sng" dirty="0">
                <a:latin typeface="Didot"/>
                <a:cs typeface="Didot"/>
              </a:rPr>
              <a:t>THE</a:t>
            </a:r>
            <a:r>
              <a:rPr lang="en-US" sz="5000" dirty="0">
                <a:latin typeface="Didot"/>
                <a:cs typeface="Didot"/>
              </a:rPr>
              <a:t>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500" dirty="0">
                <a:latin typeface="Didot"/>
                <a:cs typeface="Didot"/>
              </a:rPr>
              <a:t>BABYLONIAN EPIC </a:t>
            </a:r>
            <a:r>
              <a:rPr lang="en-US" sz="3500" i="1" dirty="0">
                <a:latin typeface="Didot"/>
                <a:cs typeface="Didot"/>
              </a:rPr>
              <a:t>ENUMA ELISH</a:t>
            </a:r>
            <a:r>
              <a:rPr lang="en-US" sz="3500" dirty="0">
                <a:latin typeface="Didot"/>
                <a:cs typeface="Didot"/>
              </a:rPr>
              <a:t>: </a:t>
            </a:r>
          </a:p>
        </p:txBody>
      </p:sp>
      <p:sp>
        <p:nvSpPr>
          <p:cNvPr id="3" name="Content Placeholder 2"/>
          <p:cNvSpPr>
            <a:spLocks noGrp="1"/>
          </p:cNvSpPr>
          <p:nvPr>
            <p:ph idx="1"/>
          </p:nvPr>
        </p:nvSpPr>
        <p:spPr/>
        <p:txBody>
          <a:bodyPr/>
          <a:lstStyle/>
          <a:p>
            <a:pPr algn="ctr">
              <a:buNone/>
            </a:pPr>
            <a:r>
              <a:rPr lang="en-US" dirty="0">
                <a:solidFill>
                  <a:schemeClr val="accent3">
                    <a:lumMod val="50000"/>
                  </a:schemeClr>
                </a:solidFill>
                <a:latin typeface="Didot"/>
                <a:cs typeface="Didot"/>
              </a:rPr>
              <a:t>APSU </a:t>
            </a:r>
          </a:p>
          <a:p>
            <a:pPr algn="ctr">
              <a:buNone/>
            </a:pPr>
            <a:endParaRPr lang="en-US" dirty="0">
              <a:solidFill>
                <a:schemeClr val="accent3">
                  <a:lumMod val="50000"/>
                </a:schemeClr>
              </a:solidFill>
              <a:latin typeface="Didot"/>
              <a:cs typeface="Didot"/>
            </a:endParaRPr>
          </a:p>
          <a:p>
            <a:pPr algn="ctr">
              <a:buNone/>
            </a:pPr>
            <a:r>
              <a:rPr lang="en-US" dirty="0">
                <a:solidFill>
                  <a:schemeClr val="accent3">
                    <a:lumMod val="50000"/>
                  </a:schemeClr>
                </a:solidFill>
                <a:latin typeface="Didot"/>
                <a:cs typeface="Didot"/>
              </a:rPr>
              <a:t>TIAMAT</a:t>
            </a:r>
          </a:p>
          <a:p>
            <a:pPr algn="ctr">
              <a:buNone/>
            </a:pPr>
            <a:endParaRPr lang="en-US" dirty="0">
              <a:solidFill>
                <a:schemeClr val="accent3">
                  <a:lumMod val="50000"/>
                </a:schemeClr>
              </a:solidFill>
              <a:latin typeface="Didot"/>
              <a:cs typeface="Didot"/>
            </a:endParaRPr>
          </a:p>
          <a:p>
            <a:pPr algn="ctr">
              <a:buNone/>
            </a:pPr>
            <a:r>
              <a:rPr lang="en-US" dirty="0">
                <a:solidFill>
                  <a:schemeClr val="accent3">
                    <a:lumMod val="50000"/>
                  </a:schemeClr>
                </a:solidFill>
                <a:latin typeface="Didot"/>
                <a:cs typeface="Didot"/>
              </a:rPr>
              <a:t>MARDUK</a:t>
            </a:r>
          </a:p>
        </p:txBody>
      </p:sp>
    </p:spTree>
    <p:extLst>
      <p:ext uri="{BB962C8B-B14F-4D97-AF65-F5344CB8AC3E}">
        <p14:creationId xmlns:p14="http://schemas.microsoft.com/office/powerpoint/2010/main" val="2211128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1021</TotalTime>
  <Words>1148</Words>
  <Application>Microsoft Macintosh PowerPoint</Application>
  <PresentationFormat>On-screen Show (4:3)</PresentationFormat>
  <Paragraphs>148</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Cambria</vt:lpstr>
      <vt:lpstr>Cochin</vt:lpstr>
      <vt:lpstr>Didot</vt:lpstr>
      <vt:lpstr>Edwardian Script ITC</vt:lpstr>
      <vt:lpstr>Roman SD</vt:lpstr>
      <vt:lpstr>Office Theme</vt:lpstr>
      <vt:lpstr>PowerPoint Presentation</vt:lpstr>
      <vt:lpstr>PowerPoint Presentation</vt:lpstr>
      <vt:lpstr>Creation myths</vt:lpstr>
      <vt:lpstr>Creation myths: typical patterns</vt:lpstr>
      <vt:lpstr>PowerPoint Presentation</vt:lpstr>
      <vt:lpstr>PowerPoint Presentation</vt:lpstr>
      <vt:lpstr>PowerPoint Presentation</vt:lpstr>
      <vt:lpstr>PowerPoint Presentation</vt:lpstr>
      <vt:lpstr>BABYLONIAN EPIC ENUMA ELISH: </vt:lpstr>
      <vt:lpstr>EGYPTIAN CREATION STORY</vt:lpstr>
      <vt:lpstr>PTAH</vt:lpstr>
      <vt:lpstr>Hawaiian Kumulipo</vt:lpstr>
      <vt:lpstr>PowerPoint Presentation</vt:lpstr>
      <vt:lpstr>PowerPoint Presentation</vt:lpstr>
      <vt:lpstr>PowerPoint Presentation</vt:lpstr>
      <vt:lpstr>HESIOD THEOGONY WORKS &amp; DAYS  Gr. theo + gonos </vt:lpstr>
      <vt:lpstr>PowerPoint Presentation</vt:lpstr>
      <vt:lpstr>Hesiod Theogony opening</vt:lpstr>
      <vt:lpstr>PowerPoint Presentation</vt:lpstr>
      <vt:lpstr>PowerPoint Presentation</vt:lpstr>
      <vt:lpstr>PowerPoint Presentation</vt:lpstr>
      <vt:lpstr>MNEMOSYNE   MEMORY</vt:lpstr>
      <vt:lpstr>PowerPoint Presentation</vt:lpstr>
      <vt:lpstr>PowerPoint Presentation</vt:lpstr>
      <vt:lpstr>PowerPoint Presentation</vt:lpstr>
      <vt:lpstr>PowerPoint Presentation</vt:lpstr>
      <vt:lpstr>PowerPoint Presentation</vt:lpstr>
      <vt:lpstr>Castration of Uranus</vt:lpstr>
      <vt:lpstr>Castration of Uranus by his son Cronus</vt:lpstr>
      <vt:lpstr>PowerPoint Presentation</vt:lpstr>
      <vt:lpstr>The Birth of Venus by Botticelli, c. 1486</vt:lpstr>
      <vt:lpstr>PowerPoint Presentation</vt:lpstr>
      <vt:lpstr>PowerPoint Presentation</vt:lpstr>
      <vt:lpstr>PowerPoint Presentation</vt:lpstr>
      <vt:lpstr>Saturno devorando a un hijo by Goya (1819-23)</vt:lpstr>
      <vt:lpstr>Cronus and Rhea, Greek relief</vt:lpstr>
      <vt:lpstr>PowerPoint Presentation</vt:lpstr>
      <vt:lpstr>PowerPoint Presentation</vt:lpstr>
      <vt:lpstr>PowerPoint Presentation</vt:lpstr>
      <vt:lpstr>PowerPoint Presentation</vt:lpstr>
      <vt:lpstr>PowerPoint Presentation</vt:lpstr>
      <vt:lpstr>PowerPoint Presentation</vt:lpstr>
      <vt:lpstr>Hesiod Works &amp; Days 106-201:</vt:lpstr>
      <vt:lpstr>Amos </vt:lpstr>
    </vt:vector>
  </TitlesOfParts>
  <Company>UBC ACRE Program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Classical studies 105 </dc:title>
  <dc:creator>Emi Brown</dc:creator>
  <cp:lastModifiedBy>Microsoft Office User</cp:lastModifiedBy>
  <cp:revision>98</cp:revision>
  <dcterms:created xsi:type="dcterms:W3CDTF">2015-01-05T03:42:49Z</dcterms:created>
  <dcterms:modified xsi:type="dcterms:W3CDTF">2018-09-26T06:04:45Z</dcterms:modified>
</cp:coreProperties>
</file>