
<file path=[Content_Types].xml><?xml version="1.0" encoding="utf-8"?>
<Types xmlns="http://schemas.openxmlformats.org/package/2006/content-types">
  <Default Extension="jpeg" ContentType="image/jpeg"/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302" r:id="rId7"/>
    <p:sldId id="309" r:id="rId8"/>
    <p:sldId id="310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311" r:id="rId18"/>
    <p:sldId id="274" r:id="rId19"/>
    <p:sldId id="276" r:id="rId20"/>
    <p:sldId id="278" r:id="rId21"/>
    <p:sldId id="279" r:id="rId22"/>
    <p:sldId id="280" r:id="rId23"/>
    <p:sldId id="312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2" r:id="rId33"/>
    <p:sldId id="294" r:id="rId34"/>
    <p:sldId id="296" r:id="rId35"/>
    <p:sldId id="297" r:id="rId36"/>
    <p:sldId id="313" r:id="rId37"/>
    <p:sldId id="315" r:id="rId38"/>
    <p:sldId id="272" r:id="rId39"/>
    <p:sldId id="314" r:id="rId40"/>
    <p:sldId id="275" r:id="rId41"/>
    <p:sldId id="316" r:id="rId42"/>
    <p:sldId id="317" r:id="rId43"/>
    <p:sldId id="320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43"/>
  </p:normalViewPr>
  <p:slideViewPr>
    <p:cSldViewPr snapToGrid="0" snapToObjects="1">
      <p:cViewPr varScale="1">
        <p:scale>
          <a:sx n="89" d="100"/>
          <a:sy n="89" d="100"/>
        </p:scale>
        <p:origin x="130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2512-CCC7-B64A-A31E-C5B6172D78F1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676A-4F06-8448-BABF-96E7EC9E61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48668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6000" b="0" cap="none" dirty="0">
                <a:latin typeface="Cambria"/>
                <a:cs typeface="Cambria"/>
              </a:rPr>
              <a:t>Greek</a:t>
            </a:r>
            <a:r>
              <a:rPr lang="en-US" sz="6000" cap="none" dirty="0">
                <a:latin typeface="Cambria"/>
                <a:cs typeface="Cambria"/>
              </a:rPr>
              <a:t> </a:t>
            </a:r>
            <a:r>
              <a:rPr lang="en-US" sz="6000" i="1" cap="none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mythos/</a:t>
            </a:r>
            <a:r>
              <a:rPr lang="en-US" sz="6000" i="1" cap="none" dirty="0" err="1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muthos</a:t>
            </a:r>
            <a:endParaRPr lang="en-US" sz="6000" cap="none" dirty="0">
              <a:solidFill>
                <a:schemeClr val="accent4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986494"/>
            <a:ext cx="7772400" cy="920220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6000" dirty="0">
                <a:solidFill>
                  <a:schemeClr val="tx1"/>
                </a:solidFill>
                <a:latin typeface="Cambria"/>
                <a:cs typeface="Cambria"/>
              </a:rPr>
              <a:t>myth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XENOPHANES (c.600 BCE)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333"/>
            <a:ext cx="8229600" cy="56726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i="1" dirty="0">
              <a:latin typeface="Cambria"/>
              <a:cs typeface="Cambria"/>
            </a:endParaRPr>
          </a:p>
          <a:p>
            <a:pPr>
              <a:buNone/>
            </a:pPr>
            <a:r>
              <a:rPr lang="en-US" b="1" dirty="0">
                <a:latin typeface="Cambria"/>
                <a:cs typeface="Cambria"/>
              </a:rPr>
              <a:t>If a horse or lion or a slow ox</a:t>
            </a:r>
          </a:p>
          <a:p>
            <a:pPr>
              <a:buNone/>
            </a:pPr>
            <a:r>
              <a:rPr lang="en-US" b="1" dirty="0">
                <a:latin typeface="Cambria"/>
                <a:cs typeface="Cambria"/>
              </a:rPr>
              <a:t>had agile hands for paint and sculpture,</a:t>
            </a:r>
          </a:p>
          <a:p>
            <a:pPr>
              <a:buNone/>
            </a:pPr>
            <a:r>
              <a:rPr lang="en-US" b="1" dirty="0">
                <a:latin typeface="Cambria"/>
                <a:cs typeface="Cambria"/>
              </a:rPr>
              <a:t>the horse would make his god a horse,</a:t>
            </a:r>
          </a:p>
          <a:p>
            <a:pPr>
              <a:buNone/>
            </a:pPr>
            <a:r>
              <a:rPr lang="en-US" b="1" dirty="0">
                <a:latin typeface="Cambria"/>
                <a:cs typeface="Cambria"/>
              </a:rPr>
              <a:t>the ox would sculpt an ox.</a:t>
            </a:r>
          </a:p>
          <a:p>
            <a:pPr>
              <a:buNone/>
            </a:pPr>
            <a:endParaRPr lang="en-US" b="1" dirty="0">
              <a:latin typeface="Cambria"/>
              <a:cs typeface="Cambria"/>
            </a:endParaRPr>
          </a:p>
          <a:p>
            <a:pPr>
              <a:buNone/>
            </a:pPr>
            <a:endParaRPr lang="en-US" b="1" i="1" dirty="0">
              <a:latin typeface="Cambria"/>
              <a:cs typeface="Cambria"/>
            </a:endParaRPr>
          </a:p>
          <a:p>
            <a:pPr>
              <a:buNone/>
            </a:pPr>
            <a:r>
              <a:rPr lang="en-US" b="1" dirty="0">
                <a:latin typeface="Cambria"/>
                <a:cs typeface="Cambria"/>
              </a:rPr>
              <a:t>Our gods have flat noses and black skins</a:t>
            </a:r>
          </a:p>
          <a:p>
            <a:pPr>
              <a:buNone/>
            </a:pPr>
            <a:r>
              <a:rPr lang="en-US" b="1" dirty="0">
                <a:latin typeface="Cambria"/>
                <a:cs typeface="Cambria"/>
              </a:rPr>
              <a:t>say the Ethiopians. The Thracians say</a:t>
            </a:r>
          </a:p>
          <a:p>
            <a:pPr>
              <a:buNone/>
            </a:pPr>
            <a:r>
              <a:rPr lang="en-US" b="1" dirty="0">
                <a:latin typeface="Cambria"/>
                <a:cs typeface="Cambria"/>
              </a:rPr>
              <a:t>our gods have red hair and hazel eyes.</a:t>
            </a:r>
          </a:p>
          <a:p>
            <a:pPr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  <a:latin typeface="Cambria"/>
              <a:cs typeface="Cambria"/>
            </a:endParaRPr>
          </a:p>
          <a:p>
            <a:pPr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275166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THEAGENES</a:t>
            </a:r>
          </a:p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(525 BCE)</a:t>
            </a:r>
          </a:p>
          <a:p>
            <a:pPr algn="ctr">
              <a:buNone/>
            </a:pPr>
            <a:endParaRPr lang="en-US" sz="5000" dirty="0">
              <a:latin typeface="Cambria"/>
              <a:cs typeface="Cambria"/>
            </a:endParaRPr>
          </a:p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ALLEGORY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ANAXAGORAS</a:t>
            </a:r>
          </a:p>
          <a:p>
            <a:pPr algn="ctr">
              <a:buNone/>
            </a:pPr>
            <a:endParaRPr lang="en-US" sz="5000" dirty="0">
              <a:latin typeface="Cambria"/>
              <a:cs typeface="Cambria"/>
            </a:endParaRPr>
          </a:p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SOCRATES</a:t>
            </a:r>
          </a:p>
          <a:p>
            <a:pPr algn="ctr">
              <a:buNone/>
            </a:pPr>
            <a:endParaRPr lang="en-US" sz="5000" dirty="0">
              <a:latin typeface="Cambria"/>
              <a:cs typeface="Cambria"/>
            </a:endParaRPr>
          </a:p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PLATO</a:t>
            </a:r>
          </a:p>
          <a:p>
            <a:pPr algn="ctr">
              <a:buNone/>
            </a:pPr>
            <a:endParaRPr lang="en-US" sz="5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29210"/>
            <a:ext cx="8229600" cy="299958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5400" dirty="0">
                <a:latin typeface="Cambria"/>
                <a:cs typeface="Cambria"/>
              </a:rPr>
              <a:t>EUHEMERUS</a:t>
            </a:r>
          </a:p>
          <a:p>
            <a:pPr algn="ctr">
              <a:buNone/>
            </a:pPr>
            <a:r>
              <a:rPr lang="en-US" sz="5400" dirty="0">
                <a:latin typeface="Cambria"/>
                <a:cs typeface="Cambria"/>
              </a:rPr>
              <a:t>c. 300 BCE</a:t>
            </a:r>
          </a:p>
          <a:p>
            <a:pPr algn="ctr">
              <a:buNone/>
            </a:pPr>
            <a:r>
              <a:rPr lang="en-US" sz="5400" dirty="0">
                <a:latin typeface="Cambria"/>
                <a:cs typeface="Cambria"/>
              </a:rPr>
              <a:t>gods were actually men </a:t>
            </a:r>
          </a:p>
          <a:p>
            <a:pPr algn="ctr">
              <a:buNone/>
            </a:pPr>
            <a:r>
              <a:rPr lang="en-US" sz="5400" dirty="0">
                <a:latin typeface="Cambria"/>
                <a:cs typeface="Cambria"/>
              </a:rPr>
              <a:t>deified for their great deeds</a:t>
            </a:r>
          </a:p>
          <a:p>
            <a:pPr algn="ctr">
              <a:buNone/>
            </a:pPr>
            <a:endParaRPr lang="en-US" sz="5400" dirty="0">
              <a:latin typeface="Cambria"/>
              <a:cs typeface="Cambria"/>
            </a:endParaRPr>
          </a:p>
          <a:p>
            <a:pPr algn="ctr">
              <a:buNone/>
            </a:pPr>
            <a:r>
              <a:rPr lang="en-US" sz="5400" dirty="0">
                <a:latin typeface="Cambria"/>
                <a:cs typeface="Cambria"/>
              </a:rPr>
              <a:t>EUHEMERISM</a:t>
            </a:r>
          </a:p>
          <a:p>
            <a:pPr algn="ctr">
              <a:buNone/>
            </a:pPr>
            <a:endParaRPr lang="en-US" sz="5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Autofit/>
          </a:bodyPr>
          <a:lstStyle/>
          <a:p>
            <a:r>
              <a:rPr lang="en-US" sz="4500" dirty="0">
                <a:latin typeface="Cambria"/>
                <a:cs typeface="Cambria"/>
              </a:rPr>
              <a:t>EXTERNALIST THEORIES 1:</a:t>
            </a:r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NATURE MYTHS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endParaRPr lang="en-US" sz="4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4865" y="6488668"/>
            <a:ext cx="491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mbria"/>
                <a:cs typeface="Cambria"/>
              </a:rPr>
              <a:t>“Jupiter of Smyrna” (mid 2</a:t>
            </a:r>
            <a:r>
              <a:rPr lang="en-US" b="1" baseline="30000" dirty="0">
                <a:latin typeface="Cambria"/>
                <a:cs typeface="Cambria"/>
              </a:rPr>
              <a:t>nd</a:t>
            </a:r>
            <a:r>
              <a:rPr lang="en-US" b="1" dirty="0">
                <a:latin typeface="Cambria"/>
                <a:cs typeface="Cambria"/>
              </a:rPr>
              <a:t> </a:t>
            </a:r>
            <a:r>
              <a:rPr lang="en-US" b="1" dirty="0" err="1">
                <a:latin typeface="Cambria"/>
                <a:cs typeface="Cambria"/>
              </a:rPr>
              <a:t>c</a:t>
            </a:r>
            <a:r>
              <a:rPr lang="en-US" b="1" dirty="0">
                <a:latin typeface="Cambria"/>
                <a:cs typeface="Cambria"/>
              </a:rPr>
              <a:t>. CE, restored)</a:t>
            </a:r>
          </a:p>
        </p:txBody>
      </p:sp>
      <p:pic>
        <p:nvPicPr>
          <p:cNvPr id="5" name="Picture 4" descr="20101126182347!Jupiter_Smyrna_Louvre_Ma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25" y="274135"/>
            <a:ext cx="2983551" cy="62145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92.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803" r="-86803"/>
          <a:stretch>
            <a:fillRect/>
          </a:stretch>
        </p:blipFill>
        <p:spPr>
          <a:xfrm>
            <a:off x="228600" y="1040298"/>
            <a:ext cx="8686800" cy="4777405"/>
          </a:xfrm>
        </p:spPr>
      </p:pic>
      <p:sp>
        <p:nvSpPr>
          <p:cNvPr id="5" name="TextBox 4"/>
          <p:cNvSpPr txBox="1"/>
          <p:nvPr/>
        </p:nvSpPr>
        <p:spPr>
          <a:xfrm>
            <a:off x="1339541" y="6146800"/>
            <a:ext cx="646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mbria"/>
                <a:cs typeface="Cambria"/>
              </a:rPr>
              <a:t>Poseidon, cup found in Etruria (ca. 410 BC - ca. 405 B.C.E.)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781-B663-584B-9FF3-5F8C36BA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BFE2-A573-B94C-8E86-572B8059F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Proto-Indo-European sky god: </a:t>
            </a:r>
            <a:r>
              <a:rPr lang="en-US" dirty="0" err="1"/>
              <a:t>Dieus-phiter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Sanskrit: </a:t>
            </a:r>
            <a:r>
              <a:rPr lang="en-US" dirty="0" err="1"/>
              <a:t>Dyaus</a:t>
            </a:r>
            <a:r>
              <a:rPr lang="en-US" dirty="0"/>
              <a:t> Pita</a:t>
            </a:r>
          </a:p>
          <a:p>
            <a:pPr marL="0" indent="0">
              <a:buNone/>
            </a:pPr>
            <a:r>
              <a:rPr lang="en-US" dirty="0"/>
              <a:t>Linear B Greek: Di-we</a:t>
            </a:r>
          </a:p>
          <a:p>
            <a:pPr marL="0" indent="0">
              <a:buNone/>
            </a:pPr>
            <a:r>
              <a:rPr lang="en-US" dirty="0"/>
              <a:t>Classical Greek: Zeus, Dios</a:t>
            </a:r>
          </a:p>
          <a:p>
            <a:pPr marL="0" indent="0">
              <a:buNone/>
            </a:pPr>
            <a:r>
              <a:rPr lang="en-US" dirty="0"/>
              <a:t>Latin: Jupiter (Dieu + pater)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2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Autofit/>
          </a:bodyPr>
          <a:lstStyle/>
          <a:p>
            <a:r>
              <a:rPr lang="en-US" sz="4500" dirty="0">
                <a:latin typeface="Cambria"/>
                <a:cs typeface="Cambria"/>
              </a:rPr>
              <a:t>EXTERNALIST THEORIES 2:</a:t>
            </a:r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THE RITUALISTS’ SCHOOL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endParaRPr lang="en-US" sz="4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11660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Myth and ritual: Frazer &amp; Harrison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J.G. Frazer </a:t>
            </a:r>
            <a:r>
              <a:rPr lang="en-US" sz="2600" i="1" dirty="0"/>
              <a:t>The Golden Bough: </a:t>
            </a:r>
          </a:p>
          <a:p>
            <a:pPr marL="0" indent="0">
              <a:buNone/>
            </a:pPr>
            <a:r>
              <a:rPr lang="en-US" sz="2600" i="1" dirty="0"/>
              <a:t>A Study in Comparative Religion </a:t>
            </a:r>
          </a:p>
          <a:p>
            <a:pPr marL="0" indent="0">
              <a:buNone/>
            </a:pPr>
            <a:r>
              <a:rPr lang="en-US" sz="2600" dirty="0"/>
              <a:t>(1890 onwards)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Jane Harrison </a:t>
            </a:r>
            <a:r>
              <a:rPr lang="en-US" sz="2600" i="1" dirty="0"/>
              <a:t>Prolegomena </a:t>
            </a:r>
          </a:p>
          <a:p>
            <a:pPr marL="0" indent="0">
              <a:buNone/>
            </a:pPr>
            <a:r>
              <a:rPr lang="en-US" sz="2600" i="1" dirty="0"/>
              <a:t>to the Study of Greek Religion </a:t>
            </a:r>
          </a:p>
          <a:p>
            <a:pPr marL="0" indent="0">
              <a:buNone/>
            </a:pPr>
            <a:r>
              <a:rPr lang="en-US" sz="2600" dirty="0"/>
              <a:t>(1903)</a:t>
            </a:r>
          </a:p>
          <a:p>
            <a:pPr>
              <a:buNone/>
            </a:pPr>
            <a:endParaRPr lang="en-US" sz="3500" dirty="0">
              <a:latin typeface="Cambria"/>
              <a:cs typeface="Cambria"/>
            </a:endParaRPr>
          </a:p>
        </p:txBody>
      </p:sp>
      <p:pic>
        <p:nvPicPr>
          <p:cNvPr id="4" name="Picture 3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477" y="483130"/>
            <a:ext cx="3172057" cy="5208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8476" y="5756831"/>
            <a:ext cx="317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/>
                <a:cs typeface="Cambria"/>
              </a:rPr>
              <a:t>Jane Harrison as Alcestis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WALTER BURKERT: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rPr>
              <a:t>“a traditional tale with secondary, partial reference to something of collective importance”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3367" y="5941497"/>
            <a:ext cx="6917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The Eleusinian Mysteries on the </a:t>
            </a:r>
            <a:r>
              <a:rPr lang="en-US" b="1" dirty="0" err="1">
                <a:latin typeface="Cambria"/>
                <a:cs typeface="Cambria"/>
              </a:rPr>
              <a:t>Ninnion</a:t>
            </a:r>
            <a:r>
              <a:rPr lang="en-US" b="1" dirty="0">
                <a:latin typeface="Cambria"/>
                <a:cs typeface="Cambria"/>
              </a:rPr>
              <a:t> Tablet (ca. 370 B.C.E.)</a:t>
            </a:r>
          </a:p>
        </p:txBody>
      </p:sp>
      <p:pic>
        <p:nvPicPr>
          <p:cNvPr id="7" name="Picture 6" descr="ninn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32" y="1202267"/>
            <a:ext cx="4609337" cy="44534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Autofit/>
          </a:bodyPr>
          <a:lstStyle/>
          <a:p>
            <a:r>
              <a:rPr lang="en-US" sz="4500" dirty="0">
                <a:latin typeface="Cambria"/>
                <a:cs typeface="Cambria"/>
              </a:rPr>
              <a:t>EXTERNALIST THEORIES 3:</a:t>
            </a:r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CHARTER THEORY OF MYTH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endParaRPr lang="en-US" sz="4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1px-Bronislawmalinowski, wiki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01" y="423334"/>
            <a:ext cx="4519799" cy="6011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8934" y="6434667"/>
            <a:ext cx="7586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Cambria"/>
                <a:cs typeface="Cambria"/>
              </a:rPr>
              <a:t>Bronislaw</a:t>
            </a:r>
            <a:r>
              <a:rPr lang="en-US" b="1" dirty="0">
                <a:latin typeface="Cambria"/>
                <a:cs typeface="Cambria"/>
              </a:rPr>
              <a:t> Malinowski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7793-D42F-EF47-AC1A-C47BFC1E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1721-89A8-9341-84AF-2794A1D98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Bronislaw Malinowski: </a:t>
            </a:r>
            <a:r>
              <a:rPr lang="en-US" i="1" dirty="0"/>
              <a:t>Argonauts of the Western Pacific: An account of native enterprise and adventure in the Archipelagoes of Melanesian New Guinea</a:t>
            </a:r>
            <a:r>
              <a:rPr lang="en-US" dirty="0"/>
              <a:t> (1922)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Myths validate social institutions, customs, beliefs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73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Autofit/>
          </a:bodyPr>
          <a:lstStyle/>
          <a:p>
            <a:r>
              <a:rPr lang="en-US" sz="4500" dirty="0">
                <a:latin typeface="Cambria"/>
                <a:cs typeface="Cambria"/>
              </a:rPr>
              <a:t>EXTERNALIST THEORIES 4:</a:t>
            </a:r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ETIOLOGY (AITION)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endParaRPr lang="en-US" sz="4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Autofit/>
          </a:bodyPr>
          <a:lstStyle/>
          <a:p>
            <a:r>
              <a:rPr lang="en-US" sz="4500" dirty="0">
                <a:latin typeface="Cambria"/>
                <a:cs typeface="Cambria"/>
              </a:rPr>
              <a:t>INTERNALIST THEORIES 1:</a:t>
            </a:r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PSYCHOLOGY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endParaRPr lang="en-US" sz="4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694" y="6126163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Sigmund Freud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 descr="fre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05" y="909109"/>
            <a:ext cx="6921590" cy="50397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186" y="6304002"/>
            <a:ext cx="767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Statue of </a:t>
            </a:r>
            <a:r>
              <a:rPr lang="en-US" b="1" dirty="0" err="1">
                <a:latin typeface="Cambria"/>
                <a:cs typeface="Cambria"/>
              </a:rPr>
              <a:t>Perseus</a:t>
            </a:r>
            <a:r>
              <a:rPr lang="en-US" b="1" dirty="0">
                <a:latin typeface="Cambria"/>
                <a:cs typeface="Cambria"/>
              </a:rPr>
              <a:t> holding Medusa's head by Antonio Canova (ca. 1800)</a:t>
            </a:r>
          </a:p>
        </p:txBody>
      </p:sp>
      <p:pic>
        <p:nvPicPr>
          <p:cNvPr id="5" name="Picture 4" descr="Perseus_Canova_Pio-Clementino_Inv969_public_do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74" y="588698"/>
            <a:ext cx="4260453" cy="56806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1773" y="6310829"/>
            <a:ext cx="448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"Oedipus and the Sphinx" (</a:t>
            </a:r>
            <a:r>
              <a:rPr lang="en-US" b="1" dirty="0" err="1">
                <a:latin typeface="Cambria"/>
                <a:cs typeface="Cambria"/>
              </a:rPr>
              <a:t>c</a:t>
            </a:r>
            <a:r>
              <a:rPr lang="en-US" b="1" dirty="0">
                <a:latin typeface="Cambria"/>
                <a:cs typeface="Cambria"/>
              </a:rPr>
              <a:t>. 470 B.C.E.)</a:t>
            </a:r>
          </a:p>
        </p:txBody>
      </p:sp>
      <p:pic>
        <p:nvPicPr>
          <p:cNvPr id="6" name="Picture 5" descr="Oed&amp;SphinxRedGkV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40" y="700186"/>
            <a:ext cx="5447521" cy="54576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3882" y="6193895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Carl Jung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 descr="Carl+J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048" y="363340"/>
            <a:ext cx="3889905" cy="57628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MYTH</a:t>
            </a:r>
          </a:p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LEGEND</a:t>
            </a:r>
          </a:p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SAGA</a:t>
            </a:r>
          </a:p>
          <a:p>
            <a:pPr algn="ctr">
              <a:buNone/>
            </a:pPr>
            <a:r>
              <a:rPr lang="en-US" sz="5000" dirty="0">
                <a:latin typeface="Cambria"/>
                <a:cs typeface="Cambria"/>
              </a:rPr>
              <a:t>FOLKTALE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0967"/>
            <a:ext cx="8229600" cy="23960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Cambria"/>
                <a:cs typeface="Cambria"/>
              </a:rPr>
              <a:t>MYTHIC ARCHETYPES</a:t>
            </a:r>
          </a:p>
          <a:p>
            <a:pPr algn="ctr">
              <a:buNone/>
            </a:pPr>
            <a:endParaRPr lang="en-US" sz="4000" dirty="0">
              <a:latin typeface="Cambria"/>
              <a:cs typeface="Cambria"/>
            </a:endParaRPr>
          </a:p>
          <a:p>
            <a:pPr algn="ctr">
              <a:buNone/>
            </a:pPr>
            <a:r>
              <a:rPr lang="en-US" sz="4000" dirty="0">
                <a:latin typeface="Cambria"/>
                <a:cs typeface="Cambria"/>
              </a:rPr>
              <a:t>COLLECTIVE UNCONSCIOUS </a:t>
            </a:r>
          </a:p>
          <a:p>
            <a:pPr algn="ctr">
              <a:buNone/>
            </a:pPr>
            <a:endParaRPr lang="en-US" sz="4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2067"/>
            <a:ext cx="8229600" cy="51138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Cambria"/>
                <a:cs typeface="Cambria"/>
              </a:rPr>
              <a:t>ZEUS</a:t>
            </a:r>
          </a:p>
          <a:p>
            <a:pPr algn="ctr">
              <a:buNone/>
            </a:pPr>
            <a:r>
              <a:rPr lang="en-US" sz="4000">
                <a:latin typeface="Cambria"/>
                <a:cs typeface="Cambria"/>
              </a:rPr>
              <a:t>PROMETHEUS</a:t>
            </a:r>
          </a:p>
          <a:p>
            <a:pPr algn="ctr">
              <a:buNone/>
            </a:pPr>
            <a:r>
              <a:rPr lang="en-US" sz="4000" dirty="0">
                <a:latin typeface="Cambria"/>
                <a:cs typeface="Cambria"/>
              </a:rPr>
              <a:t>HERA</a:t>
            </a:r>
          </a:p>
          <a:p>
            <a:pPr algn="ctr">
              <a:buNone/>
            </a:pPr>
            <a:r>
              <a:rPr lang="en-US" sz="4000" dirty="0">
                <a:latin typeface="Cambria"/>
                <a:cs typeface="Cambria"/>
              </a:rPr>
              <a:t>ARTEMIS</a:t>
            </a:r>
          </a:p>
          <a:p>
            <a:pPr algn="ctr">
              <a:buNone/>
            </a:pPr>
            <a:r>
              <a:rPr lang="en-US" sz="4000" dirty="0">
                <a:latin typeface="Cambria"/>
                <a:cs typeface="Cambria"/>
              </a:rPr>
              <a:t>HERMES</a:t>
            </a:r>
          </a:p>
          <a:p>
            <a:pPr algn="ctr">
              <a:buNone/>
            </a:pPr>
            <a:r>
              <a:rPr lang="en-US" sz="4000" dirty="0">
                <a:latin typeface="Cambria"/>
                <a:cs typeface="Cambria"/>
              </a:rPr>
              <a:t>ATHENE</a:t>
            </a:r>
          </a:p>
          <a:p>
            <a:pPr algn="ctr">
              <a:buNone/>
            </a:pPr>
            <a:r>
              <a:rPr lang="en-US" sz="4000" dirty="0">
                <a:latin typeface="Cambria"/>
                <a:cs typeface="Cambria"/>
              </a:rPr>
              <a:t>APHRODITE</a:t>
            </a:r>
          </a:p>
          <a:p>
            <a:pPr algn="ctr">
              <a:buNone/>
            </a:pPr>
            <a:endParaRPr lang="en-US" sz="4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Autofit/>
          </a:bodyPr>
          <a:lstStyle/>
          <a:p>
            <a:r>
              <a:rPr lang="en-US" sz="4500" dirty="0">
                <a:latin typeface="Cambria"/>
                <a:cs typeface="Cambria"/>
              </a:rPr>
              <a:t>INTERNALIST THEORIES 2:</a:t>
            </a:r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STRUCTURALISM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CLAUDE LEVI-STRAUSS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endParaRPr lang="en-US" sz="4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Autofit/>
          </a:bodyPr>
          <a:lstStyle/>
          <a:p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latin typeface="Cambria"/>
                <a:cs typeface="Cambria"/>
              </a:rPr>
            </a:br>
            <a:r>
              <a:rPr lang="en-US" sz="4500" dirty="0">
                <a:latin typeface="Cambria"/>
                <a:cs typeface="Cambria"/>
              </a:rPr>
              <a:t>INTERNALIST THEORIES 3:</a:t>
            </a:r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NARRATOLOGY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VLADIMIR PROPP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MIEKE BAL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endParaRPr lang="en-US" sz="4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Autofit/>
          </a:bodyPr>
          <a:lstStyle/>
          <a:p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latin typeface="Cambria"/>
                <a:cs typeface="Cambria"/>
              </a:rPr>
            </a:br>
            <a:r>
              <a:rPr lang="en-US" sz="4500" dirty="0">
                <a:latin typeface="Cambria"/>
                <a:cs typeface="Cambria"/>
              </a:rPr>
              <a:t>INTERNALIST THEORIES 4:</a:t>
            </a:r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000" dirty="0">
                <a:solidFill>
                  <a:srgbClr val="604A7B"/>
                </a:solidFill>
                <a:latin typeface="Cambria"/>
                <a:cs typeface="Cambria"/>
              </a:rPr>
              <a:t>FEMINISTIC INTERPRETATIONS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CAROL GILLIGAN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FROMA ZEITLIN</a:t>
            </a: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endParaRPr lang="en-US" sz="4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857500"/>
            <a:ext cx="8686800" cy="1143000"/>
          </a:xfrm>
        </p:spPr>
        <p:txBody>
          <a:bodyPr>
            <a:noAutofit/>
          </a:bodyPr>
          <a:lstStyle/>
          <a:p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latin typeface="Cambria"/>
                <a:cs typeface="Cambria"/>
              </a:rPr>
            </a:br>
            <a:r>
              <a:rPr lang="en-US" sz="4500" dirty="0">
                <a:latin typeface="Cambria"/>
                <a:cs typeface="Cambria"/>
              </a:rPr>
              <a:t>INTERNALIST THEORIES 5:</a:t>
            </a:r>
            <a:br>
              <a:rPr lang="en-US" sz="4500" dirty="0">
                <a:latin typeface="Cambria"/>
                <a:cs typeface="Cambria"/>
              </a:rPr>
            </a:br>
            <a:b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</a:br>
            <a:r>
              <a:rPr lang="en-US" sz="3500" dirty="0">
                <a:solidFill>
                  <a:srgbClr val="604A7B"/>
                </a:solidFill>
                <a:latin typeface="Cambria"/>
                <a:cs typeface="Cambria"/>
              </a:rPr>
              <a:t>NEUROLOGICAL INTERPRETATION</a:t>
            </a:r>
            <a:br>
              <a:rPr lang="en-US" sz="3500" dirty="0">
                <a:solidFill>
                  <a:srgbClr val="604A7B"/>
                </a:solidFill>
                <a:latin typeface="Cambria"/>
                <a:cs typeface="Cambria"/>
              </a:rPr>
            </a:br>
            <a:br>
              <a:rPr lang="en-US" sz="3500" dirty="0">
                <a:solidFill>
                  <a:srgbClr val="604A7B"/>
                </a:solidFill>
                <a:latin typeface="Cambria"/>
                <a:cs typeface="Cambria"/>
              </a:rPr>
            </a:br>
            <a:endParaRPr lang="en-US" sz="35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E8D2-9A6C-E744-AF24-CCFC5B35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of Prometheus and Pandora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7BBC-8B75-CA44-94BC-EFB929B79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PRO-METHEUS = FORE-THOUGHT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EPI-METHEUS = AFTER-THOUGHT</a:t>
            </a:r>
          </a:p>
        </p:txBody>
      </p:sp>
    </p:spTree>
    <p:extLst>
      <p:ext uri="{BB962C8B-B14F-4D97-AF65-F5344CB8AC3E}">
        <p14:creationId xmlns:p14="http://schemas.microsoft.com/office/powerpoint/2010/main" val="1459052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714488"/>
            <a:ext cx="7329510" cy="318612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CA" sz="4000" dirty="0" err="1">
                <a:solidFill>
                  <a:schemeClr val="accent5">
                    <a:lumMod val="50000"/>
                  </a:schemeClr>
                </a:solidFill>
              </a:rPr>
              <a:t>Π</a:t>
            </a:r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lang="en-CA" sz="4000" dirty="0" err="1">
                <a:solidFill>
                  <a:schemeClr val="accent5">
                    <a:lumMod val="50000"/>
                  </a:schemeClr>
                </a:solidFill>
              </a:rPr>
              <a:t>νδώρ</a:t>
            </a:r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α</a:t>
            </a:r>
          </a:p>
          <a:p>
            <a:pPr algn="ctr">
              <a:buNone/>
            </a:pPr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Pandora</a:t>
            </a:r>
          </a:p>
          <a:p>
            <a:pPr algn="ctr">
              <a:buNone/>
            </a:pPr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All-Gifted </a:t>
            </a:r>
          </a:p>
          <a:p>
            <a:pPr algn="ctr">
              <a:buNone/>
            </a:pPr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(or Giver of All?)</a:t>
            </a:r>
          </a:p>
        </p:txBody>
      </p:sp>
    </p:spTree>
    <p:extLst>
      <p:ext uri="{BB962C8B-B14F-4D97-AF65-F5344CB8AC3E}">
        <p14:creationId xmlns:p14="http://schemas.microsoft.com/office/powerpoint/2010/main" val="2080472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14290"/>
            <a:ext cx="3643338" cy="528163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CA" i="1" dirty="0">
                <a:solidFill>
                  <a:srgbClr val="4C376B"/>
                </a:solidFill>
              </a:rPr>
              <a:t>Pandora</a:t>
            </a:r>
          </a:p>
          <a:p>
            <a:pPr algn="r"/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John William Waterhouse</a:t>
            </a:r>
          </a:p>
          <a:p>
            <a:pPr algn="r"/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1869</a:t>
            </a:r>
          </a:p>
        </p:txBody>
      </p:sp>
      <p:pic>
        <p:nvPicPr>
          <p:cNvPr id="4" name="Picture 3" descr="Pandora_-_John_William_Water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3894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96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3200" i="1" dirty="0">
                <a:solidFill>
                  <a:srgbClr val="4C376B"/>
                </a:solidFill>
              </a:rPr>
              <a:t>Pandora’s Box. </a:t>
            </a:r>
            <a:r>
              <a:rPr lang="en-CA" sz="3200" dirty="0">
                <a:solidFill>
                  <a:srgbClr val="4C376B"/>
                </a:solidFill>
              </a:rPr>
              <a:t>Andrew Jung. 2007</a:t>
            </a:r>
            <a:endParaRPr lang="en-CA" sz="3200" i="1" dirty="0">
              <a:solidFill>
                <a:srgbClr val="4C376B"/>
              </a:solidFill>
            </a:endParaRPr>
          </a:p>
        </p:txBody>
      </p:sp>
      <p:pic>
        <p:nvPicPr>
          <p:cNvPr id="4" name="Content Placeholder 3" descr="Pandora'sBox Andrew Ju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290"/>
            <a:ext cx="7143800" cy="5357850"/>
          </a:xfrm>
        </p:spPr>
      </p:pic>
    </p:spTree>
    <p:extLst>
      <p:ext uri="{BB962C8B-B14F-4D97-AF65-F5344CB8AC3E}">
        <p14:creationId xmlns:p14="http://schemas.microsoft.com/office/powerpoint/2010/main" val="50695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1"/>
            <a:ext cx="8229600" cy="4165599"/>
          </a:xfrm>
        </p:spPr>
        <p:txBody>
          <a:bodyPr/>
          <a:lstStyle/>
          <a:p>
            <a:pPr>
              <a:buNone/>
            </a:pPr>
            <a:r>
              <a:rPr lang="en-US" sz="4500" dirty="0">
                <a:latin typeface="Cambria"/>
                <a:cs typeface="Cambria"/>
              </a:rPr>
              <a:t>SACRED TEXT?</a:t>
            </a:r>
          </a:p>
          <a:p>
            <a:pPr>
              <a:buNone/>
            </a:pPr>
            <a:endParaRPr lang="en-US" sz="4500" dirty="0">
              <a:latin typeface="Cambria"/>
              <a:cs typeface="Cambria"/>
            </a:endParaRPr>
          </a:p>
          <a:p>
            <a:pPr>
              <a:buNone/>
            </a:pPr>
            <a:r>
              <a:rPr lang="en-US" sz="4500" dirty="0">
                <a:latin typeface="Cambria"/>
                <a:cs typeface="Cambria"/>
              </a:rPr>
              <a:t>JUDAEO-CHRISTIAN BIBLE</a:t>
            </a:r>
          </a:p>
          <a:p>
            <a:pPr>
              <a:buNone/>
            </a:pPr>
            <a:endParaRPr lang="en-US" sz="4500" dirty="0">
              <a:latin typeface="Cambria"/>
              <a:cs typeface="Cambria"/>
            </a:endParaRPr>
          </a:p>
          <a:p>
            <a:pPr>
              <a:buNone/>
            </a:pPr>
            <a:r>
              <a:rPr lang="en-US" sz="4500" dirty="0">
                <a:latin typeface="Cambria"/>
                <a:cs typeface="Cambria"/>
              </a:rPr>
              <a:t>ISLAMIC QUR’AN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rgbClr val="4C376B"/>
                </a:solidFill>
              </a:rPr>
              <a:t>Pandora Cartoon. Mark </a:t>
            </a:r>
            <a:r>
              <a:rPr lang="en-CA" sz="3200" dirty="0" err="1">
                <a:solidFill>
                  <a:srgbClr val="4C376B"/>
                </a:solidFill>
              </a:rPr>
              <a:t>Parisi</a:t>
            </a:r>
            <a:r>
              <a:rPr lang="en-CA" sz="3200" dirty="0">
                <a:solidFill>
                  <a:srgbClr val="4C376B"/>
                </a:solidFill>
              </a:rPr>
              <a:t>. 1999. </a:t>
            </a:r>
          </a:p>
        </p:txBody>
      </p:sp>
      <p:pic>
        <p:nvPicPr>
          <p:cNvPr id="4" name="Content Placeholder 3" descr="pandora com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77043"/>
            <a:ext cx="8286807" cy="4372277"/>
          </a:xfrm>
        </p:spPr>
      </p:pic>
    </p:spTree>
    <p:extLst>
      <p:ext uri="{BB962C8B-B14F-4D97-AF65-F5344CB8AC3E}">
        <p14:creationId xmlns:p14="http://schemas.microsoft.com/office/powerpoint/2010/main" val="3257603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-PromethBlkF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97" y="284435"/>
            <a:ext cx="5976607" cy="5935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643" y="6219824"/>
            <a:ext cx="626071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mbria"/>
                <a:cs typeface="Cambria"/>
              </a:rPr>
              <a:t>Prometheus and the Eagle,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ambria"/>
                <a:cs typeface="Cambria"/>
              </a:rPr>
              <a:t>Laconian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ambria"/>
                <a:cs typeface="Cambria"/>
              </a:rPr>
              <a:t>Kylix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mbria"/>
                <a:cs typeface="Cambria"/>
              </a:rPr>
              <a:t>, 6</a:t>
            </a:r>
            <a:r>
              <a:rPr lang="en-US" sz="2000" b="1" baseline="30000" dirty="0">
                <a:solidFill>
                  <a:schemeClr val="accent5">
                    <a:lumMod val="50000"/>
                  </a:schemeClr>
                </a:solidFill>
                <a:latin typeface="Cambria"/>
                <a:cs typeface="Cambria"/>
              </a:rPr>
              <a:t>th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mbria"/>
                <a:cs typeface="Cambria"/>
              </a:rPr>
              <a:t> C BCE</a:t>
            </a:r>
          </a:p>
        </p:txBody>
      </p:sp>
    </p:spTree>
    <p:extLst>
      <p:ext uri="{BB962C8B-B14F-4D97-AF65-F5344CB8AC3E}">
        <p14:creationId xmlns:p14="http://schemas.microsoft.com/office/powerpoint/2010/main" val="2783246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4578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4C376B"/>
                </a:solidFill>
                <a:latin typeface="Cambria"/>
                <a:cs typeface="Cambria"/>
              </a:rPr>
              <a:t>Prometheus Bound</a:t>
            </a:r>
            <a:r>
              <a:rPr lang="en-US" sz="2000" b="1" dirty="0">
                <a:solidFill>
                  <a:srgbClr val="4C376B"/>
                </a:solidFill>
                <a:latin typeface="Cambria"/>
                <a:cs typeface="Cambria"/>
              </a:rPr>
              <a:t>, Rubens and </a:t>
            </a:r>
            <a:r>
              <a:rPr lang="en-US" sz="2000" b="1" dirty="0" err="1">
                <a:solidFill>
                  <a:srgbClr val="4C376B"/>
                </a:solidFill>
                <a:latin typeface="Cambria"/>
                <a:cs typeface="Cambria"/>
              </a:rPr>
              <a:t>Snyders</a:t>
            </a:r>
            <a:r>
              <a:rPr lang="en-US" sz="2000" b="1" dirty="0">
                <a:solidFill>
                  <a:srgbClr val="4C376B"/>
                </a:solidFill>
                <a:latin typeface="Cambria"/>
                <a:cs typeface="Cambria"/>
              </a:rPr>
              <a:t> (1611-18)</a:t>
            </a:r>
          </a:p>
        </p:txBody>
      </p:sp>
      <p:pic>
        <p:nvPicPr>
          <p:cNvPr id="5" name="Picture 4" descr="Prometheus Bound, Rubens and Snyders (1611-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23" y="407679"/>
            <a:ext cx="5376154" cy="60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49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752" y="2151728"/>
            <a:ext cx="7952497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>
                <a:solidFill>
                  <a:srgbClr val="404040"/>
                </a:solidFill>
                <a:latin typeface="Cambria"/>
                <a:cs typeface="Cambria"/>
              </a:rPr>
              <a:t>Emery George </a:t>
            </a:r>
            <a:r>
              <a:rPr lang="en-US" sz="4000" i="1" dirty="0">
                <a:solidFill>
                  <a:srgbClr val="404040"/>
                </a:solidFill>
                <a:latin typeface="Cambria"/>
                <a:cs typeface="Cambria"/>
              </a:rPr>
              <a:t>Prometheus</a:t>
            </a:r>
            <a:r>
              <a:rPr lang="en-US" sz="40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</a:p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ambria"/>
                <a:cs typeface="Cambria"/>
              </a:rPr>
              <a:t>from Nina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Cambria"/>
                <a:cs typeface="Cambria"/>
              </a:rPr>
              <a:t>Kossman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4000" i="1" dirty="0">
                <a:solidFill>
                  <a:srgbClr val="7153A1"/>
                </a:solidFill>
                <a:latin typeface="Cambria"/>
                <a:cs typeface="Cambria"/>
              </a:rPr>
              <a:t>Gods and Mortals: Modern Poems on Classical Themes</a:t>
            </a:r>
            <a:r>
              <a:rPr lang="en-US" sz="4000" dirty="0">
                <a:solidFill>
                  <a:srgbClr val="7153A1"/>
                </a:solidFill>
                <a:latin typeface="Cambria"/>
                <a:cs typeface="Cambria"/>
              </a:rPr>
              <a:t> (Oxford, 2001) </a:t>
            </a:r>
          </a:p>
        </p:txBody>
      </p:sp>
    </p:spTree>
    <p:extLst>
      <p:ext uri="{BB962C8B-B14F-4D97-AF65-F5344CB8AC3E}">
        <p14:creationId xmlns:p14="http://schemas.microsoft.com/office/powerpoint/2010/main" val="1942525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154"/>
            <a:ext cx="8229600" cy="27616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Didot"/>
                <a:cs typeface="Didot"/>
              </a:rPr>
              <a:t>FOR NEXT TIME: </a:t>
            </a:r>
          </a:p>
          <a:p>
            <a:pPr algn="ctr">
              <a:buNone/>
            </a:pPr>
            <a:r>
              <a:rPr lang="en-US" sz="4000" dirty="0">
                <a:latin typeface="Didot"/>
                <a:cs typeface="Didot"/>
              </a:rPr>
              <a:t>PRODUCTS MARKETED WITH NAMES FROM CLASSICAL MYTHOLOGY</a:t>
            </a:r>
          </a:p>
        </p:txBody>
      </p:sp>
    </p:spTree>
    <p:extLst>
      <p:ext uri="{BB962C8B-B14F-4D97-AF65-F5344CB8AC3E}">
        <p14:creationId xmlns:p14="http://schemas.microsoft.com/office/powerpoint/2010/main" val="42941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parthenon---athens,-greece-wallpapers_29506_1600x12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922145" y="407432"/>
            <a:ext cx="10988291" cy="6043137"/>
          </a:xfrm>
        </p:spPr>
      </p:pic>
      <p:sp>
        <p:nvSpPr>
          <p:cNvPr id="5" name="TextBox 4"/>
          <p:cNvSpPr txBox="1"/>
          <p:nvPr/>
        </p:nvSpPr>
        <p:spPr>
          <a:xfrm>
            <a:off x="3375134" y="6450569"/>
            <a:ext cx="246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"/>
                <a:cs typeface="Cambria"/>
              </a:rPr>
              <a:t>Parthenon, Athens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9652" y="6126163"/>
            <a:ext cx="4143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Drawing of Phidias’ </a:t>
            </a:r>
            <a:r>
              <a:rPr lang="en-US" b="1" i="1" dirty="0" err="1">
                <a:latin typeface="Cambria"/>
                <a:cs typeface="Cambria"/>
              </a:rPr>
              <a:t>Athene</a:t>
            </a:r>
            <a:r>
              <a:rPr lang="en-US" b="1" i="1" dirty="0">
                <a:latin typeface="Cambria"/>
                <a:cs typeface="Cambria"/>
              </a:rPr>
              <a:t> </a:t>
            </a:r>
            <a:r>
              <a:rPr lang="en-US" b="1" i="1" dirty="0" err="1">
                <a:latin typeface="Cambria"/>
                <a:cs typeface="Cambria"/>
              </a:rPr>
              <a:t>Parthenos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3" name="Picture 2" descr="20110911142537842-1 (dragged)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23" y="798589"/>
            <a:ext cx="4857554" cy="52608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094" y="6450569"/>
            <a:ext cx="660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"/>
                <a:cs typeface="Cambria"/>
              </a:rPr>
              <a:t>Reconstruction of the Parthenon, Nashville, Tennessee</a:t>
            </a:r>
          </a:p>
        </p:txBody>
      </p:sp>
      <p:pic>
        <p:nvPicPr>
          <p:cNvPr id="7" name="Picture 6" descr="321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2" y="452018"/>
            <a:ext cx="7938617" cy="5953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4877" y="6278029"/>
            <a:ext cx="70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Reconstruction of Phidias’ </a:t>
            </a:r>
            <a:r>
              <a:rPr lang="en-US" b="1" i="1" dirty="0" err="1">
                <a:latin typeface="Cambria"/>
                <a:cs typeface="Cambria"/>
              </a:rPr>
              <a:t>Athene</a:t>
            </a:r>
            <a:r>
              <a:rPr lang="en-US" b="1" i="1" dirty="0">
                <a:latin typeface="Cambria"/>
                <a:cs typeface="Cambria"/>
              </a:rPr>
              <a:t> </a:t>
            </a:r>
            <a:r>
              <a:rPr lang="en-US" b="1" i="1" dirty="0" err="1">
                <a:latin typeface="Cambria"/>
                <a:cs typeface="Cambria"/>
              </a:rPr>
              <a:t>Parthenos</a:t>
            </a:r>
            <a:r>
              <a:rPr lang="en-US" b="1" dirty="0">
                <a:latin typeface="Cambria"/>
                <a:cs typeface="Cambria"/>
              </a:rPr>
              <a:t>, Nashville, </a:t>
            </a:r>
            <a:r>
              <a:rPr lang="en-US" b="1" dirty="0" err="1">
                <a:latin typeface="Cambria"/>
                <a:cs typeface="Cambria"/>
              </a:rPr>
              <a:t>Tennesee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Picture 5" descr="thisath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7" y="581529"/>
            <a:ext cx="8533526" cy="56949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434"/>
            <a:ext cx="8229600" cy="36491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>
                <a:latin typeface="Cambria"/>
                <a:cs typeface="Cambria"/>
              </a:rPr>
              <a:t>ATHENIAN FESTIVALS</a:t>
            </a:r>
          </a:p>
          <a:p>
            <a:pPr algn="ctr">
              <a:buNone/>
            </a:pPr>
            <a:endParaRPr lang="en-US" sz="4500" dirty="0">
              <a:solidFill>
                <a:srgbClr val="604A7B"/>
              </a:solidFill>
              <a:latin typeface="Cambria"/>
              <a:cs typeface="Cambria"/>
            </a:endParaRPr>
          </a:p>
          <a:p>
            <a:pPr algn="ctr">
              <a:buNone/>
            </a:pP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PANATHENAEA</a:t>
            </a:r>
          </a:p>
          <a:p>
            <a:pPr algn="ctr">
              <a:buNone/>
            </a:pPr>
            <a:r>
              <a:rPr lang="en-US" sz="4500" dirty="0">
                <a:solidFill>
                  <a:srgbClr val="604A7B"/>
                </a:solidFill>
                <a:latin typeface="Cambria"/>
                <a:cs typeface="Cambria"/>
              </a:rPr>
              <a:t>CITY DIONYSIA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560</Words>
  <Application>Microsoft Office PowerPoint</Application>
  <PresentationFormat>On-screen Show (4:3)</PresentationFormat>
  <Paragraphs>112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Cambria</vt:lpstr>
      <vt:lpstr>Didot</vt:lpstr>
      <vt:lpstr>Office Theme</vt:lpstr>
      <vt:lpstr>Greek mythos/muthos</vt:lpstr>
      <vt:lpstr>WALTER BURKERT: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XENOPHANES (c.600 BCE)</vt:lpstr>
      <vt:lpstr>PowerPoint Presentation</vt:lpstr>
      <vt:lpstr>PowerPoint Presentation</vt:lpstr>
      <vt:lpstr>PowerPoint Presentation</vt:lpstr>
      <vt:lpstr>EXTERNALIST THEORIES 1:  NATURE MYTHS </vt:lpstr>
      <vt:lpstr>PowerPoint Presentation</vt:lpstr>
      <vt:lpstr>PowerPoint Presentation</vt:lpstr>
      <vt:lpstr>PowerPoint Presentation</vt:lpstr>
      <vt:lpstr>EXTERNALIST THEORIES 2:  THE RITUALISTS’ SCHOOL </vt:lpstr>
      <vt:lpstr>PowerPoint Presentation</vt:lpstr>
      <vt:lpstr>PowerPoint Presentation</vt:lpstr>
      <vt:lpstr>EXTERNALIST THEORIES 3:  CHARTER THEORY OF MYTH </vt:lpstr>
      <vt:lpstr>PowerPoint Presentation</vt:lpstr>
      <vt:lpstr>PowerPoint Presentation</vt:lpstr>
      <vt:lpstr>EXTERNALIST THEORIES 4:  ETIOLOGY (AITION) </vt:lpstr>
      <vt:lpstr>INTERNALIST THEORIES 1:  PSYCHOLOGY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INTERNALIST THEORIES 2:  STRUCTURALISM  CLAUDE LEVI-STRAUSS </vt:lpstr>
      <vt:lpstr>  INTERNALIST THEORIES 3:  NARRATOLOGY  VLADIMIR PROPP  MIEKE BAL  </vt:lpstr>
      <vt:lpstr>  INTERNALIST THEORIES 4:  FEMINISTIC INTERPRETATIONS  CAROL GILLIGAN  FROMA ZEITLIN  </vt:lpstr>
      <vt:lpstr>  INTERNALIST THEORIES 5:  NEUROLOGICAL INTERPRETATION  </vt:lpstr>
      <vt:lpstr>Myths of Prometheus and Pandora</vt:lpstr>
      <vt:lpstr>PowerPoint Presentation</vt:lpstr>
      <vt:lpstr>PowerPoint Presentation</vt:lpstr>
      <vt:lpstr>Pandora’s Box. Andrew Jung. 2007</vt:lpstr>
      <vt:lpstr>Pandora Cartoon. Mark Parisi. 1999. </vt:lpstr>
      <vt:lpstr>PowerPoint Presentation</vt:lpstr>
      <vt:lpstr>PowerPoint Presentation</vt:lpstr>
      <vt:lpstr>PowerPoint Presentation</vt:lpstr>
      <vt:lpstr>PowerPoint Presentation</vt:lpstr>
    </vt:vector>
  </TitlesOfParts>
  <Company>UBC ACRE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STUDIES 105</dc:title>
  <dc:creator>Emi Brown</dc:creator>
  <cp:lastModifiedBy>Stephen Morton (Nokia)</cp:lastModifiedBy>
  <cp:revision>34</cp:revision>
  <dcterms:created xsi:type="dcterms:W3CDTF">2011-09-13T03:59:37Z</dcterms:created>
  <dcterms:modified xsi:type="dcterms:W3CDTF">2023-12-11T20:49:31Z</dcterms:modified>
</cp:coreProperties>
</file>